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3" r:id="rId5"/>
    <p:sldId id="274" r:id="rId6"/>
    <p:sldId id="275" r:id="rId7"/>
    <p:sldId id="276" r:id="rId8"/>
    <p:sldId id="277" r:id="rId9"/>
    <p:sldId id="279" r:id="rId10"/>
    <p:sldId id="281" r:id="rId11"/>
    <p:sldId id="261" r:id="rId12"/>
    <p:sldId id="259" r:id="rId13"/>
    <p:sldId id="260" r:id="rId14"/>
    <p:sldId id="262" r:id="rId15"/>
    <p:sldId id="266" r:id="rId16"/>
    <p:sldId id="263" r:id="rId17"/>
    <p:sldId id="267" r:id="rId18"/>
    <p:sldId id="268" r:id="rId19"/>
    <p:sldId id="282" r:id="rId20"/>
    <p:sldId id="269" r:id="rId21"/>
    <p:sldId id="28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82854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897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1320481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92067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43733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13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296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82247266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35820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690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356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524690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0" pos="594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098388"/>
            <a:ext cx="8496944" cy="4394988"/>
          </a:xfrm>
        </p:spPr>
        <p:txBody>
          <a:bodyPr/>
          <a:lstStyle/>
          <a:p>
            <a:r>
              <a:rPr lang="ru-RU" sz="4000" dirty="0" smtClean="0"/>
              <a:t>«Урок </a:t>
            </a:r>
            <a:r>
              <a:rPr lang="ru-RU" sz="4000" dirty="0"/>
              <a:t>як </a:t>
            </a:r>
            <a:r>
              <a:rPr lang="uk-UA" sz="4000" dirty="0"/>
              <a:t>вид</a:t>
            </a:r>
            <a:r>
              <a:rPr lang="ru-RU" sz="4000" dirty="0"/>
              <a:t> </a:t>
            </a:r>
            <a:r>
              <a:rPr lang="ru-RU" sz="4000" dirty="0" err="1"/>
              <a:t>організації</a:t>
            </a:r>
            <a:r>
              <a:rPr lang="ru-RU" sz="4000" dirty="0"/>
              <a:t> </a:t>
            </a:r>
            <a:r>
              <a:rPr lang="ru-RU" sz="4000" dirty="0" err="1"/>
              <a:t>освітнього</a:t>
            </a:r>
            <a:r>
              <a:rPr lang="ru-RU" sz="4000" dirty="0"/>
              <a:t> </a:t>
            </a:r>
            <a:r>
              <a:rPr lang="ru-RU" sz="4000" dirty="0" err="1" smtClean="0"/>
              <a:t>процесу</a:t>
            </a:r>
            <a:r>
              <a:rPr lang="ru-RU" sz="4000" dirty="0" smtClean="0"/>
              <a:t>»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1600" dirty="0" smtClean="0"/>
              <a:t>Методична </a:t>
            </a:r>
            <a:r>
              <a:rPr lang="ru-RU" sz="1600" dirty="0" err="1" smtClean="0"/>
              <a:t>консультація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1081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smtClean="0"/>
              <a:t>Класифікація уроків</a:t>
            </a:r>
            <a:br>
              <a:rPr lang="uk-UA" dirty="0" smtClean="0"/>
            </a:br>
            <a:r>
              <a:rPr lang="uk-UA" dirty="0" smtClean="0"/>
              <a:t>							</a:t>
            </a:r>
            <a:r>
              <a:rPr lang="ru-RU" sz="1800" dirty="0" smtClean="0"/>
              <a:t>В</a:t>
            </a:r>
            <a:r>
              <a:rPr lang="ru-RU" sz="1800" dirty="0"/>
              <a:t>. </a:t>
            </a:r>
            <a:r>
              <a:rPr lang="ru-RU" sz="1800" dirty="0" err="1"/>
              <a:t>Онищука</a:t>
            </a:r>
            <a:r>
              <a:rPr lang="ru-RU" sz="1800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1628800"/>
            <a:ext cx="7633742" cy="5112568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ru-RU" sz="35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1. Урок 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засвоєння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нових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pPr marL="0" lvl="0" indent="0">
              <a:buNone/>
            </a:pPr>
            <a:r>
              <a:rPr lang="ru-RU" sz="35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2. Урок 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формування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вмінь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і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навичок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pPr marL="0" lvl="0" indent="0">
              <a:buNone/>
            </a:pPr>
            <a:r>
              <a:rPr lang="ru-RU" sz="35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3. Урок </a:t>
            </a:r>
            <a:r>
              <a:rPr lang="ru-RU" sz="35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використання</a:t>
            </a:r>
            <a:r>
              <a:rPr lang="ru-RU" sz="35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застосування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умінь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і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навичок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pPr marL="0" lvl="0" indent="0">
              <a:buNone/>
            </a:pPr>
            <a:r>
              <a:rPr lang="ru-RU" sz="35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4. Урок 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перевірки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оцінювання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та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корекції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умінь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і </a:t>
            </a:r>
            <a:r>
              <a:rPr lang="ru-RU" sz="35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навичок</a:t>
            </a:r>
            <a:r>
              <a:rPr lang="ru-RU" sz="3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pPr marL="0" indent="0">
              <a:buNone/>
            </a:pPr>
            <a:r>
              <a:rPr lang="ru-RU" sz="35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5. Урок  </a:t>
            </a:r>
            <a:r>
              <a:rPr lang="ru-RU" sz="35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узагальнення</a:t>
            </a:r>
            <a:r>
              <a:rPr lang="ru-RU" sz="35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і </a:t>
            </a:r>
            <a:r>
              <a:rPr lang="ru-RU" sz="35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систематизації</a:t>
            </a:r>
            <a:r>
              <a:rPr lang="ru-RU" sz="35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5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35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pPr marL="0" lvl="0" indent="0">
              <a:buNone/>
            </a:pPr>
            <a:r>
              <a:rPr lang="ru-RU" sz="35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6. </a:t>
            </a:r>
            <a:r>
              <a:rPr lang="ru-RU" sz="3500" i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Комбінований</a:t>
            </a:r>
            <a:r>
              <a:rPr lang="ru-RU" sz="35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</a:t>
            </a:r>
            <a:r>
              <a:rPr lang="ru-RU" sz="35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урок</a:t>
            </a:r>
            <a:r>
              <a:rPr lang="ru-RU" sz="3500" i="1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4741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742359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структура уроку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1628800"/>
            <a:ext cx="7633742" cy="4752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І. </a:t>
            </a:r>
            <a:r>
              <a:rPr lang="uk-UA" sz="36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Цільовий </a:t>
            </a:r>
            <a:r>
              <a:rPr lang="uk-UA" sz="3600" b="1" u="sng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етап</a:t>
            </a:r>
            <a:endParaRPr lang="ru-RU" sz="3600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0" indent="0">
              <a:buNone/>
            </a:pPr>
            <a:r>
              <a:rPr lang="ru-RU" sz="36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ІІ. </a:t>
            </a:r>
            <a:r>
              <a:rPr lang="uk-UA" sz="36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Стимуляційно</a:t>
            </a:r>
            <a:r>
              <a:rPr lang="uk-UA" sz="3600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-</a:t>
            </a:r>
            <a:r>
              <a:rPr lang="uk-UA" sz="36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мотиваційний </a:t>
            </a:r>
            <a:r>
              <a:rPr lang="uk-UA" sz="3600" b="1" u="sng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етап</a:t>
            </a:r>
            <a:endParaRPr lang="ru-RU" sz="3600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0" indent="0">
              <a:buNone/>
            </a:pPr>
            <a:r>
              <a:rPr lang="ru-RU" sz="36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ІІІ. </a:t>
            </a:r>
            <a:r>
              <a:rPr lang="ru-RU" sz="36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Змістовий</a:t>
            </a:r>
            <a:r>
              <a:rPr lang="ru-RU" sz="36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600" b="1" u="sng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етап</a:t>
            </a:r>
            <a:r>
              <a:rPr lang="ru-RU" sz="3600" b="1" u="sng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/</a:t>
            </a:r>
            <a:r>
              <a:rPr lang="ru-RU" sz="36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</a:t>
            </a:r>
            <a:r>
              <a:rPr lang="ru-RU" sz="3600" b="1" u="sng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пераційно-діяльнісний</a:t>
            </a:r>
            <a:r>
              <a:rPr lang="ru-RU" sz="3600" b="1" u="sng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600" b="1" u="sng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етап</a:t>
            </a:r>
            <a:endParaRPr lang="ru-RU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0" indent="0">
              <a:buNone/>
            </a:pPr>
            <a:r>
              <a:rPr lang="en-US" sz="36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IV. </a:t>
            </a:r>
            <a:r>
              <a:rPr lang="ru-RU" sz="3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Контрольно-</a:t>
            </a:r>
            <a:r>
              <a:rPr lang="ru-RU" sz="3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регулювальний</a:t>
            </a:r>
            <a:r>
              <a:rPr lang="ru-RU" sz="3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етап</a:t>
            </a:r>
            <a:r>
              <a:rPr lang="ru-RU" sz="36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/ </a:t>
            </a:r>
            <a:r>
              <a:rPr lang="ru-RU" sz="3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</a:t>
            </a:r>
            <a:r>
              <a:rPr lang="ru-RU" sz="36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цінно-контрольний</a:t>
            </a:r>
            <a:r>
              <a:rPr lang="ru-RU" sz="36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етап</a:t>
            </a:r>
            <a:endParaRPr lang="ru-RU" sz="3600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0" indent="0">
              <a:buNone/>
            </a:pPr>
            <a:r>
              <a:rPr lang="en-US" sz="36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V. </a:t>
            </a:r>
            <a:r>
              <a:rPr lang="ru-RU" sz="36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Підсумки</a:t>
            </a:r>
            <a:r>
              <a:rPr lang="ru-RU" sz="36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/</a:t>
            </a:r>
            <a:r>
              <a:rPr lang="ru-RU" sz="3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</a:t>
            </a:r>
            <a:r>
              <a:rPr lang="ru-RU" sz="36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омашнє</a:t>
            </a:r>
            <a:r>
              <a:rPr lang="ru-RU" sz="36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завдання</a:t>
            </a:r>
            <a:endParaRPr lang="ru-RU" sz="3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725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886375"/>
          </a:xfrm>
        </p:spPr>
        <p:txBody>
          <a:bodyPr>
            <a:normAutofit fontScale="90000"/>
          </a:bodyPr>
          <a:lstStyle/>
          <a:p>
            <a:pPr algn="ctr"/>
            <a:r>
              <a:rPr lang="uk-UA" sz="5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І. Цільовий етап</a:t>
            </a:r>
            <a:r>
              <a:rPr lang="ru-RU" sz="5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/>
            </a:r>
            <a:br>
              <a:rPr lang="ru-RU" sz="5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</a:br>
            <a:r>
              <a:rPr lang="ru-RU" sz="5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/>
            </a:r>
            <a:br>
              <a:rPr lang="ru-RU" sz="5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1484784"/>
            <a:ext cx="7633742" cy="4824536"/>
          </a:xfrm>
        </p:spPr>
        <p:txBody>
          <a:bodyPr>
            <a:noAutofit/>
          </a:bodyPr>
          <a:lstStyle/>
          <a:p>
            <a:r>
              <a:rPr lang="ru-RU" sz="2800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перевірка</a:t>
            </a:r>
            <a:r>
              <a:rPr lang="ru-RU" sz="28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наявності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студентів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на </a:t>
            </a:r>
            <a:r>
              <a:rPr lang="ru-RU" sz="2800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занятті</a:t>
            </a:r>
            <a:endParaRPr lang="ru-RU" sz="28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оголошення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теми, мети,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завдання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уроку</a:t>
            </a:r>
          </a:p>
          <a:p>
            <a:r>
              <a:rPr lang="ru-RU" sz="2800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виявлення</a:t>
            </a:r>
            <a:r>
              <a:rPr lang="ru-RU" sz="28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готовності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студентів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до </a:t>
            </a:r>
            <a:r>
              <a:rPr lang="ru-RU" sz="2800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заняття</a:t>
            </a:r>
            <a:r>
              <a:rPr lang="ru-RU" sz="28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/</a:t>
            </a:r>
            <a:r>
              <a:rPr lang="uk-UA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-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перевірка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домашнього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завдання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коригування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опорних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умінь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навичок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  <a:endParaRPr lang="ru-RU" sz="2800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організація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роботи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студентів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під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час </a:t>
            </a:r>
            <a:r>
              <a:rPr lang="ru-RU" sz="2800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заняття</a:t>
            </a:r>
            <a:r>
              <a:rPr lang="ru-RU" sz="28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/</a:t>
            </a:r>
            <a:r>
              <a:rPr lang="uk-UA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-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загальний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інструктаж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усвідомлення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студентами алгоритму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дій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  <a:endParaRPr lang="ru-RU" sz="2800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мотивація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навчальної</a:t>
            </a:r>
            <a:r>
              <a:rPr lang="ru-RU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діяльності</a:t>
            </a:r>
            <a:endParaRPr lang="ru-RU" sz="28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65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5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ІІ. </a:t>
            </a:r>
            <a:r>
              <a:rPr lang="uk-UA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Стимуляційно</a:t>
            </a:r>
            <a:r>
              <a:rPr lang="uk-UA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-</a:t>
            </a:r>
            <a:r>
              <a:rPr lang="uk-UA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мотиваційний </a:t>
            </a:r>
            <a:r>
              <a:rPr lang="uk-UA" b="1" u="sng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етап</a:t>
            </a:r>
            <a:r>
              <a:rPr lang="ru-RU" dirty="0"/>
              <a:t/>
            </a:r>
            <a:br>
              <a:rPr lang="ru-RU" dirty="0"/>
            </a:br>
            <a:r>
              <a:rPr lang="ru-RU" sz="5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/>
            </a:r>
            <a:br>
              <a:rPr lang="ru-RU" sz="5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відтворення</a:t>
            </a: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раніше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засвоєних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-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стимулювання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пізнавальної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діяльності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студентів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(система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вправ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запитань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тощо</a:t>
            </a: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) </a:t>
            </a:r>
            <a:r>
              <a:rPr lang="ru-RU" sz="2400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(</a:t>
            </a:r>
            <a:r>
              <a:rPr lang="ru-RU" sz="2400" b="1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додаються</a:t>
            </a:r>
            <a:r>
              <a:rPr lang="ru-RU" sz="2400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у </a:t>
            </a:r>
            <a:r>
              <a:rPr lang="ru-RU" sz="2400" b="1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вигляді</a:t>
            </a:r>
            <a:r>
              <a:rPr lang="ru-RU" sz="2400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задач, </a:t>
            </a:r>
            <a:r>
              <a:rPr lang="ru-RU" sz="2400" b="1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проблемних</a:t>
            </a:r>
            <a:r>
              <a:rPr lang="ru-RU" sz="2400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ситуацій</a:t>
            </a:r>
            <a:r>
              <a:rPr lang="ru-RU" sz="2400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400" b="1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тестів</a:t>
            </a:r>
            <a:r>
              <a:rPr lang="ru-RU" sz="2400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400" b="1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ілюстративного</a:t>
            </a:r>
            <a:r>
              <a:rPr lang="ru-RU" sz="2400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матеріалу</a:t>
            </a:r>
            <a:r>
              <a:rPr lang="ru-RU" sz="2400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)</a:t>
            </a:r>
            <a:endParaRPr lang="ru-RU" sz="2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9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ІІІ. </a:t>
            </a:r>
            <a:r>
              <a:rPr lang="ru-RU" sz="40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Змістовий</a:t>
            </a:r>
            <a:r>
              <a:rPr lang="ru-RU" sz="40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етап</a:t>
            </a:r>
            <a:r>
              <a:rPr lang="ru-RU" sz="40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/</a:t>
            </a:r>
            <a:r>
              <a:rPr lang="ru-RU" sz="40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Операційно-діяльнісний</a:t>
            </a:r>
            <a:r>
              <a:rPr lang="ru-RU" sz="40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етап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5400" b="1" dirty="0">
                <a:solidFill>
                  <a:schemeClr val="tx1"/>
                </a:solidFill>
              </a:rPr>
              <a:t/>
            </a:r>
            <a:br>
              <a:rPr lang="ru-RU" sz="5400" b="1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1176" y="1340768"/>
            <a:ext cx="7953722" cy="5328591"/>
          </a:xfrm>
        </p:spPr>
        <p:txBody>
          <a:bodyPr>
            <a:normAutofit fontScale="70000" lnSpcReduction="20000"/>
          </a:bodyPr>
          <a:lstStyle/>
          <a:p>
            <a:r>
              <a:rPr lang="ru-RU" sz="3300" b="1" u="sng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вивчення</a:t>
            </a:r>
            <a:r>
              <a:rPr lang="ru-RU" sz="3300" b="1" u="sng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нового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матеріалу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(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первинне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засвоєння</a:t>
            </a:r>
            <a:r>
              <a:rPr lang="ru-RU" sz="3300" b="1" u="sng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) / </a:t>
            </a:r>
            <a:r>
              <a:rPr lang="ru-RU" sz="33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перевірка</a:t>
            </a:r>
            <a:r>
              <a:rPr lang="ru-RU" sz="33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знання</a:t>
            </a:r>
            <a:r>
              <a:rPr lang="ru-RU" sz="33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фактичного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матеріалу</a:t>
            </a:r>
            <a:r>
              <a:rPr lang="ru-RU" sz="33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та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основних</a:t>
            </a:r>
            <a:r>
              <a:rPr lang="ru-RU" sz="33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понять</a:t>
            </a:r>
            <a:r>
              <a:rPr lang="ru-RU" sz="33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  <a:endParaRPr lang="ru-RU" sz="33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-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осмислення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нових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3300" b="1" u="sng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умінь</a:t>
            </a:r>
            <a:r>
              <a:rPr lang="ru-RU" sz="3300" b="1" u="sng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/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перевірка</a:t>
            </a:r>
            <a:r>
              <a:rPr lang="ru-RU" sz="33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глибини</a:t>
            </a:r>
            <a:r>
              <a:rPr lang="ru-RU" sz="33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усвідомлення</a:t>
            </a:r>
            <a:r>
              <a:rPr lang="ru-RU" sz="33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33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  <a:endParaRPr lang="ru-RU" sz="33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-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закріплення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систематизація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та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узагальнення</a:t>
            </a:r>
            <a:r>
              <a:rPr lang="ru-RU" sz="3300" b="1" u="sng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-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вступні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вправи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(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можуть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поєднуватись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із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поглибленням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або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вивченням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невеликих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порцій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нового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матеріалу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та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ознайомлення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з правилами, алгоритмами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виконання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певних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дій</a:t>
            </a:r>
            <a:r>
              <a:rPr lang="ru-RU" sz="3300" b="1" i="1" u="sng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)/</a:t>
            </a:r>
            <a:r>
              <a:rPr lang="ru-RU" sz="33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використання</a:t>
            </a:r>
            <a:r>
              <a:rPr lang="ru-RU" sz="33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33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у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стандартних</a:t>
            </a:r>
            <a:r>
              <a:rPr lang="ru-RU" sz="33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умовах</a:t>
            </a:r>
            <a:r>
              <a:rPr lang="ru-RU" sz="33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;-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використання</a:t>
            </a:r>
            <a:r>
              <a:rPr lang="ru-RU" sz="33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33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у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змінених</a:t>
            </a:r>
            <a:r>
              <a:rPr lang="ru-RU" sz="33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умовах</a:t>
            </a:r>
            <a:endParaRPr lang="ru-RU" sz="33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-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пробні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та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тренувальні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вправи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(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використання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вивченого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в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стандартних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i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умовах</a:t>
            </a:r>
            <a:r>
              <a:rPr lang="ru-RU" sz="3300" b="1" i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);</a:t>
            </a:r>
            <a:endParaRPr lang="ru-RU" sz="33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-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творчі</a:t>
            </a:r>
            <a:r>
              <a:rPr lang="ru-RU" sz="3300" b="1" u="sng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300" b="1" u="sng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вправи</a:t>
            </a:r>
            <a:r>
              <a:rPr lang="ru-RU" sz="3300" b="1" u="sng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10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chemeClr val="tx1"/>
                </a:solidFill>
              </a:rPr>
              <a:t>IV. </a:t>
            </a:r>
            <a:r>
              <a:rPr lang="ru-RU" sz="4000" b="1" dirty="0"/>
              <a:t>Контрольно-</a:t>
            </a:r>
            <a:r>
              <a:rPr lang="ru-RU" sz="4000" b="1" dirty="0" err="1"/>
              <a:t>регулювальний</a:t>
            </a:r>
            <a:r>
              <a:rPr lang="ru-RU" sz="4000" dirty="0"/>
              <a:t> </a:t>
            </a:r>
            <a:r>
              <a:rPr lang="ru-RU" sz="4000" b="1" dirty="0" err="1" smtClean="0"/>
              <a:t>етап</a:t>
            </a:r>
            <a:r>
              <a:rPr lang="ru-RU" sz="4000" b="1" dirty="0" smtClean="0"/>
              <a:t>/</a:t>
            </a:r>
            <a:r>
              <a:rPr lang="ru-RU" sz="4000" b="1" dirty="0" err="1"/>
              <a:t>Оцінно-контрольний</a:t>
            </a:r>
            <a:r>
              <a:rPr lang="ru-RU" sz="4000" b="1" dirty="0"/>
              <a:t> </a:t>
            </a:r>
            <a:r>
              <a:rPr lang="ru-RU" sz="4000" b="1" dirty="0" err="1" smtClean="0"/>
              <a:t>етап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dirty="0"/>
              <a:t/>
            </a:r>
            <a:br>
              <a:rPr lang="ru-RU" dirty="0"/>
            </a:br>
            <a:r>
              <a:rPr lang="ru-RU" sz="5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/>
            </a:r>
            <a:br>
              <a:rPr lang="ru-RU" sz="5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1628800"/>
            <a:ext cx="7881714" cy="4968552"/>
          </a:xfrm>
        </p:spPr>
        <p:txBody>
          <a:bodyPr>
            <a:noAutofit/>
          </a:bodyPr>
          <a:lstStyle/>
          <a:p>
            <a:r>
              <a:rPr lang="ru-RU" sz="3200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завдання</a:t>
            </a:r>
            <a:r>
              <a:rPr lang="ru-RU" sz="32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етапу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зміст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</a:t>
            </a:r>
            <a:r>
              <a:rPr lang="ru-RU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форма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організації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контрольної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діяльності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 </a:t>
            </a:r>
            <a:r>
              <a:rPr lang="ru-RU" sz="32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фронтальна</a:t>
            </a:r>
            <a:r>
              <a:rPr lang="ru-RU" sz="32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32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індивідуальна</a:t>
            </a:r>
            <a:r>
              <a:rPr lang="ru-RU" sz="32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парна, </a:t>
            </a:r>
            <a:r>
              <a:rPr lang="ru-RU" sz="32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групова</a:t>
            </a:r>
            <a:r>
              <a:rPr lang="ru-RU" sz="32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)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методи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і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прийоми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r>
              <a:rPr lang="ru-RU" sz="3200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підведення</a:t>
            </a:r>
            <a:r>
              <a:rPr lang="ru-RU" sz="32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підсумків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заняття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r>
              <a:rPr lang="ru-RU" sz="3200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аналіз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узагальнення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та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систематизація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умінь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і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навичок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r>
              <a:rPr lang="ru-RU" sz="3200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оцінювання</a:t>
            </a:r>
            <a:r>
              <a:rPr lang="ru-RU" sz="32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студентів</a:t>
            </a:r>
            <a:r>
              <a:rPr lang="ru-RU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087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solidFill>
                  <a:schemeClr val="tx1"/>
                </a:solidFill>
              </a:rPr>
              <a:t>V. </a:t>
            </a:r>
            <a:r>
              <a:rPr lang="uk-UA" sz="4000" b="1" dirty="0" smtClean="0">
                <a:solidFill>
                  <a:schemeClr val="tx1"/>
                </a:solidFill>
              </a:rPr>
              <a:t>Підсумки/ </a:t>
            </a:r>
            <a:r>
              <a:rPr lang="ru-RU" sz="4000" b="1" dirty="0" err="1" smtClean="0">
                <a:solidFill>
                  <a:schemeClr val="tx1"/>
                </a:solidFill>
              </a:rPr>
              <a:t>Повідомлення</a:t>
            </a:r>
            <a:r>
              <a:rPr lang="ru-RU" sz="4000" b="1" dirty="0" smtClean="0">
                <a:solidFill>
                  <a:schemeClr val="tx1"/>
                </a:solidFill>
              </a:rPr>
              <a:t> </a:t>
            </a:r>
            <a:r>
              <a:rPr lang="ru-RU" sz="4000" b="1" dirty="0" err="1" smtClean="0">
                <a:solidFill>
                  <a:schemeClr val="tx1"/>
                </a:solidFill>
              </a:rPr>
              <a:t>домашнього</a:t>
            </a:r>
            <a:r>
              <a:rPr lang="ru-RU" sz="4000" b="1" dirty="0" smtClean="0">
                <a:solidFill>
                  <a:schemeClr val="tx1"/>
                </a:solidFill>
              </a:rPr>
              <a:t> </a:t>
            </a:r>
            <a:r>
              <a:rPr lang="ru-RU" sz="4000" b="1" dirty="0" err="1" smtClean="0">
                <a:solidFill>
                  <a:schemeClr val="tx1"/>
                </a:solidFill>
              </a:rPr>
              <a:t>завдання</a:t>
            </a:r>
            <a:r>
              <a:rPr lang="ru-RU" sz="4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/>
            </a:r>
            <a:br>
              <a:rPr lang="ru-RU" sz="4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2286002"/>
            <a:ext cx="7633742" cy="4239342"/>
          </a:xfrm>
        </p:spPr>
        <p:txBody>
          <a:bodyPr>
            <a:normAutofit/>
          </a:bodyPr>
          <a:lstStyle/>
          <a:p>
            <a:r>
              <a:rPr lang="ru-RU" sz="3200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Рефлексія</a:t>
            </a:r>
            <a:endParaRPr lang="ru-RU" sz="3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uk-UA" sz="32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Повідомлення домашнього завдання </a:t>
            </a:r>
            <a:endParaRPr lang="ru-RU" sz="3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15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sz="5400" b="1" dirty="0"/>
              <a:t>Порівняльний аналіз структурних компонентів уроку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100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548584"/>
              </p:ext>
            </p:extLst>
          </p:nvPr>
        </p:nvGraphicFramePr>
        <p:xfrm>
          <a:off x="0" y="0"/>
          <a:ext cx="9144000" cy="80882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7239">
                  <a:extLst>
                    <a:ext uri="{9D8B030D-6E8A-4147-A177-3AD203B41FA5}">
                      <a16:colId xmlns:a16="http://schemas.microsoft.com/office/drawing/2014/main" xmlns="" val="421729135"/>
                    </a:ext>
                  </a:extLst>
                </a:gridCol>
                <a:gridCol w="2220374">
                  <a:extLst>
                    <a:ext uri="{9D8B030D-6E8A-4147-A177-3AD203B41FA5}">
                      <a16:colId xmlns:a16="http://schemas.microsoft.com/office/drawing/2014/main" xmlns="" val="3211714450"/>
                    </a:ext>
                  </a:extLst>
                </a:gridCol>
                <a:gridCol w="2308711">
                  <a:extLst>
                    <a:ext uri="{9D8B030D-6E8A-4147-A177-3AD203B41FA5}">
                      <a16:colId xmlns:a16="http://schemas.microsoft.com/office/drawing/2014/main" xmlns="" val="2479975573"/>
                    </a:ext>
                  </a:extLst>
                </a:gridCol>
                <a:gridCol w="2397676">
                  <a:extLst>
                    <a:ext uri="{9D8B030D-6E8A-4147-A177-3AD203B41FA5}">
                      <a16:colId xmlns:a16="http://schemas.microsoft.com/office/drawing/2014/main" xmlns="" val="3396679701"/>
                    </a:ext>
                  </a:extLst>
                </a:gridCol>
              </a:tblGrid>
              <a:tr h="8088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Урок засвоєння нових знань</a:t>
                      </a:r>
                      <a:br>
                        <a:rPr lang="uk-UA" sz="120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</a:br>
                      <a:endParaRPr lang="ru-RU" sz="120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90" marR="399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Урок формування вмінь і навичок</a:t>
                      </a:r>
                      <a:endParaRPr lang="ru-RU" sz="12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90" marR="399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Урок використання знань, умінь і навичок</a:t>
                      </a:r>
                      <a:br>
                        <a:rPr lang="uk-UA" sz="12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</a:br>
                      <a:endParaRPr lang="ru-RU" sz="12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90" marR="399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Урок </a:t>
                      </a:r>
                      <a:r>
                        <a:rPr lang="ru-RU" sz="1200" dirty="0" err="1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перевірки</a:t>
                      </a:r>
                      <a:r>
                        <a:rPr lang="ru-RU" sz="12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dirty="0" err="1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оцінювання</a:t>
                      </a:r>
                      <a:r>
                        <a:rPr lang="ru-RU" sz="12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 та </a:t>
                      </a:r>
                      <a:r>
                        <a:rPr lang="ru-RU" sz="1200" dirty="0" err="1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корекції</a:t>
                      </a:r>
                      <a:r>
                        <a:rPr lang="ru-RU" sz="12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dirty="0" err="1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знань</a:t>
                      </a:r>
                      <a:r>
                        <a:rPr lang="ru-RU" sz="12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, </a:t>
                      </a:r>
                      <a:r>
                        <a:rPr lang="ru-RU" sz="1200" dirty="0" err="1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умінь</a:t>
                      </a:r>
                      <a:r>
                        <a:rPr lang="ru-RU" sz="12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 і </a:t>
                      </a:r>
                      <a:r>
                        <a:rPr lang="ru-RU" sz="1200" dirty="0" err="1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навичок</a:t>
                      </a:r>
                      <a:endParaRPr lang="ru-RU" sz="12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90" marR="39990" marT="0" marB="0"/>
                </a:tc>
                <a:extLst>
                  <a:ext uri="{0D108BD9-81ED-4DB2-BD59-A6C34878D82A}">
                    <a16:rowId xmlns:a16="http://schemas.microsoft.com/office/drawing/2014/main" xmlns="" val="3696019578"/>
                  </a:ext>
                </a:extLst>
              </a:tr>
              <a:tr h="72794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1</a:t>
                      </a:r>
                      <a:r>
                        <a:rPr lang="uk-UA" sz="16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. Організаційний момент. (цільовий етап)</a:t>
                      </a:r>
                      <a:endParaRPr lang="ru-RU" sz="16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2. Оголошення теми, мети, завдання уроку.</a:t>
                      </a:r>
                      <a:endParaRPr lang="ru-RU" sz="16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3. Підготовка до сприйняття матеріалу або актуалізація опорних знань, умінь, уявлень та чуттєвого досвіду.</a:t>
                      </a:r>
                      <a:endParaRPr lang="ru-RU" sz="16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4. Мотивація навчальної діяльності.</a:t>
                      </a:r>
                      <a:endParaRPr lang="ru-RU" sz="16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5. Вивчення нового матеріалу (первинне засвоєння).</a:t>
                      </a:r>
                      <a:endParaRPr lang="ru-RU" sz="16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6. Осмислення нових знань, умінь.</a:t>
                      </a:r>
                      <a:endParaRPr lang="ru-RU" sz="16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7. Закріплення, систематизація та узагальнення.</a:t>
                      </a:r>
                      <a:endParaRPr lang="ru-RU" sz="16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8. Контрольно-коригувальний етап.</a:t>
                      </a:r>
                      <a:endParaRPr lang="ru-RU" sz="16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9. Підбиття підсумків уроку.</a:t>
                      </a:r>
                      <a:endParaRPr lang="ru-RU" sz="16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  <a:effectLst/>
                        </a:rPr>
                        <a:t>10. Домашнє завдання.</a:t>
                      </a:r>
                      <a:endParaRPr lang="ru-RU" sz="1600" dirty="0">
                        <a:solidFill>
                          <a:schemeClr val="tx2">
                            <a:lumMod val="90000"/>
                            <a:lumOff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90" marR="399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1. Організаційний момент.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2. Повідомлення теми й мети.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3. Актуалізація опорних знань та їх коригування.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4. Мотивація навчальної діяльності.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5. Вступні вправи (можуть поєднуватись із поглибленням або вивченням невеликих порцій нового матеріалу та ознайомлення з правилами, алгоритмами виконання певних дій).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6. Пробні та тренувальні вправи (використання вивченого в стандартних умовах).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7. Творчі вправи.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8. Підсумки уроку.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9. Домашнє завдання.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90" marR="399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1. Організаційний момент.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2. Повідомлення теми й мети уроку.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3. Перевірка домашнього завдання; коригування опорних знань, умінь, навичок.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4. Мотивація навчальної діяльності.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5. Загальний інструктаж, усвідомлення студентами алгоритму дій.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6. Самостійне виконання студентами завдань під контролем і за допомогою викладача.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7. Звіт про виконання роботи. Узагальнення й систематизація результатів роботи.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8. Підсумки уроку.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9. Домашнє завдання.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90" marR="399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1. Організаційний момент.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2. </a:t>
                      </a:r>
                      <a:r>
                        <a:rPr lang="ru-RU" sz="1600" dirty="0" err="1">
                          <a:effectLst/>
                        </a:rPr>
                        <a:t>Повідомлення</a:t>
                      </a:r>
                      <a:r>
                        <a:rPr lang="ru-RU" sz="1600" dirty="0">
                          <a:effectLst/>
                        </a:rPr>
                        <a:t> теми та мети уроку.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3. </a:t>
                      </a:r>
                      <a:r>
                        <a:rPr lang="ru-RU" sz="1600" dirty="0" err="1">
                          <a:effectLst/>
                        </a:rPr>
                        <a:t>Перевірка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знання</a:t>
                      </a:r>
                      <a:r>
                        <a:rPr lang="ru-RU" sz="1600" dirty="0">
                          <a:effectLst/>
                        </a:rPr>
                        <a:t> фактичного </a:t>
                      </a:r>
                      <a:r>
                        <a:rPr lang="ru-RU" sz="1600" dirty="0" err="1">
                          <a:effectLst/>
                        </a:rPr>
                        <a:t>матеріалу</a:t>
                      </a:r>
                      <a:r>
                        <a:rPr lang="ru-RU" sz="1600" dirty="0">
                          <a:effectLst/>
                        </a:rPr>
                        <a:t> та </a:t>
                      </a:r>
                      <a:r>
                        <a:rPr lang="ru-RU" sz="1600" dirty="0" err="1">
                          <a:effectLst/>
                        </a:rPr>
                        <a:t>основних</a:t>
                      </a:r>
                      <a:r>
                        <a:rPr lang="ru-RU" sz="1600" dirty="0">
                          <a:effectLst/>
                        </a:rPr>
                        <a:t> понять.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4</a:t>
                      </a:r>
                      <a:r>
                        <a:rPr lang="ru-RU" sz="1600" dirty="0">
                          <a:effectLst/>
                        </a:rPr>
                        <a:t>. </a:t>
                      </a:r>
                      <a:r>
                        <a:rPr lang="ru-RU" sz="1600" dirty="0" err="1">
                          <a:effectLst/>
                        </a:rPr>
                        <a:t>Мотивація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навчальної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діяльності</a:t>
                      </a:r>
                      <a:r>
                        <a:rPr lang="ru-RU" sz="1600" dirty="0"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5. </a:t>
                      </a:r>
                      <a:r>
                        <a:rPr lang="ru-RU" sz="1600" dirty="0" err="1">
                          <a:effectLst/>
                        </a:rPr>
                        <a:t>Перевірка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глибини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усвідомлення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знань</a:t>
                      </a:r>
                      <a:r>
                        <a:rPr lang="ru-RU" sz="1600" dirty="0"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6. </a:t>
                      </a:r>
                      <a:r>
                        <a:rPr lang="ru-RU" sz="1600" dirty="0" err="1">
                          <a:effectLst/>
                        </a:rPr>
                        <a:t>Використання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знань</a:t>
                      </a:r>
                      <a:r>
                        <a:rPr lang="ru-RU" sz="1600" dirty="0">
                          <a:effectLst/>
                        </a:rPr>
                        <a:t> у </a:t>
                      </a:r>
                      <a:r>
                        <a:rPr lang="ru-RU" sz="1600" dirty="0" err="1">
                          <a:effectLst/>
                        </a:rPr>
                        <a:t>стандартних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умовах</a:t>
                      </a:r>
                      <a:r>
                        <a:rPr lang="ru-RU" sz="1600" dirty="0"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7. </a:t>
                      </a:r>
                      <a:r>
                        <a:rPr lang="ru-RU" sz="1600" dirty="0" err="1">
                          <a:effectLst/>
                        </a:rPr>
                        <a:t>Використання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знань</a:t>
                      </a:r>
                      <a:r>
                        <a:rPr lang="ru-RU" sz="1600" dirty="0">
                          <a:effectLst/>
                        </a:rPr>
                        <a:t> у </a:t>
                      </a:r>
                      <a:r>
                        <a:rPr lang="ru-RU" sz="1600" dirty="0" err="1">
                          <a:effectLst/>
                        </a:rPr>
                        <a:t>змінених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умовах</a:t>
                      </a:r>
                      <a:r>
                        <a:rPr lang="ru-RU" sz="1600" dirty="0"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8. </a:t>
                      </a:r>
                      <a:r>
                        <a:rPr lang="ru-RU" sz="1600" dirty="0" err="1">
                          <a:effectLst/>
                        </a:rPr>
                        <a:t>Збір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виконання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завдань</a:t>
                      </a:r>
                      <a:r>
                        <a:rPr lang="ru-RU" sz="1600" dirty="0">
                          <a:effectLst/>
                        </a:rPr>
                        <a:t> (</a:t>
                      </a:r>
                      <a:r>
                        <a:rPr lang="ru-RU" sz="1600" dirty="0" err="1">
                          <a:effectLst/>
                        </a:rPr>
                        <a:t>їх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перевірка</a:t>
                      </a:r>
                      <a:r>
                        <a:rPr lang="ru-RU" sz="1600" dirty="0">
                          <a:effectLst/>
                        </a:rPr>
                        <a:t>, </a:t>
                      </a:r>
                      <a:r>
                        <a:rPr lang="ru-RU" sz="1600" dirty="0" err="1">
                          <a:effectLst/>
                        </a:rPr>
                        <a:t>оцінювання</a:t>
                      </a:r>
                      <a:r>
                        <a:rPr lang="ru-RU" sz="1600" dirty="0">
                          <a:effectLst/>
                        </a:rPr>
                        <a:t>, </a:t>
                      </a:r>
                      <a:r>
                        <a:rPr lang="ru-RU" sz="1600" dirty="0" err="1">
                          <a:effectLst/>
                        </a:rPr>
                        <a:t>аналіз</a:t>
                      </a:r>
                      <a:r>
                        <a:rPr lang="ru-RU" sz="1600" dirty="0">
                          <a:effectLst/>
                        </a:rPr>
                        <a:t>, як правило, </a:t>
                      </a:r>
                      <a:r>
                        <a:rPr lang="ru-RU" sz="1600" dirty="0" err="1">
                          <a:effectLst/>
                        </a:rPr>
                        <a:t>виконується</a:t>
                      </a:r>
                      <a:r>
                        <a:rPr lang="ru-RU" sz="1600" dirty="0">
                          <a:effectLst/>
                        </a:rPr>
                        <a:t> до </a:t>
                      </a:r>
                      <a:r>
                        <a:rPr lang="ru-RU" sz="1600" dirty="0" err="1">
                          <a:effectLst/>
                        </a:rPr>
                        <a:t>наступного</a:t>
                      </a:r>
                      <a:r>
                        <a:rPr lang="ru-RU" sz="1600" dirty="0">
                          <a:effectLst/>
                        </a:rPr>
                        <a:t> уроку).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9. </a:t>
                      </a:r>
                      <a:r>
                        <a:rPr lang="ru-RU" sz="1600" dirty="0" err="1">
                          <a:effectLst/>
                        </a:rPr>
                        <a:t>Підсумки</a:t>
                      </a:r>
                      <a:r>
                        <a:rPr lang="ru-RU" sz="1600" dirty="0">
                          <a:effectLst/>
                        </a:rPr>
                        <a:t> уроку 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10. </a:t>
                      </a:r>
                      <a:r>
                        <a:rPr lang="ru-RU" sz="1600" dirty="0" err="1">
                          <a:effectLst/>
                        </a:rPr>
                        <a:t>Домашнє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завдання</a:t>
                      </a:r>
                      <a:r>
                        <a:rPr lang="ru-RU" sz="1600" dirty="0"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990" marR="39990" marT="0" marB="0"/>
                </a:tc>
                <a:extLst>
                  <a:ext uri="{0D108BD9-81ED-4DB2-BD59-A6C34878D82A}">
                    <a16:rowId xmlns:a16="http://schemas.microsoft.com/office/drawing/2014/main" xmlns="" val="14117499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686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Структура уроків за типами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48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742359"/>
          </a:xfrm>
        </p:spPr>
        <p:txBody>
          <a:bodyPr>
            <a:normAutofit fontScale="90000"/>
          </a:bodyPr>
          <a:lstStyle/>
          <a:p>
            <a:r>
              <a:rPr lang="ru-RU" sz="4400" dirty="0"/>
              <a:t>Урок </a:t>
            </a:r>
            <a:r>
              <a:rPr lang="ru-RU" sz="4400" dirty="0" err="1"/>
              <a:t>засвоєння</a:t>
            </a:r>
            <a:r>
              <a:rPr lang="ru-RU" sz="4400" dirty="0"/>
              <a:t> </a:t>
            </a:r>
            <a:r>
              <a:rPr lang="ru-RU" sz="4400" dirty="0" err="1"/>
              <a:t>нових</a:t>
            </a:r>
            <a:r>
              <a:rPr lang="ru-RU" sz="4400" dirty="0"/>
              <a:t> </a:t>
            </a:r>
            <a:r>
              <a:rPr lang="ru-RU" sz="4400" dirty="0" err="1" smtClean="0"/>
              <a:t>знань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1628800"/>
            <a:ext cx="8025730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1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Організаційний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момент.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2.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Підготовка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до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сприйняття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матеріалу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або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актуалізація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опорних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умінь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уявлень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та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чуттєвого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досвіду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3.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Мотивація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навчальної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діяльності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4.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Оголошення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теми, мети,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завдання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уроку.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5.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Вивчення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нового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матеріалу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(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первинне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засвоєння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).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6.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Осмислення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нових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умінь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7.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Закріплення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систематизація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та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узагальнення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8. Контрольно-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коригувальний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етап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9.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Підбиття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підсумків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уроку.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10.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Інструктаж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щодо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виконання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домашнього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завдання</a:t>
            </a: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7850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/>
              <a:t>Урок </a:t>
            </a:r>
            <a:r>
              <a:rPr lang="ru-RU" sz="3600" dirty="0" err="1"/>
              <a:t>формування</a:t>
            </a:r>
            <a:r>
              <a:rPr lang="ru-RU" sz="3600" dirty="0"/>
              <a:t> </a:t>
            </a:r>
            <a:r>
              <a:rPr lang="ru-RU" sz="3600" dirty="0" err="1"/>
              <a:t>вмінь</a:t>
            </a:r>
            <a:r>
              <a:rPr lang="ru-RU" sz="3600" dirty="0"/>
              <a:t> і </a:t>
            </a:r>
            <a:r>
              <a:rPr lang="ru-RU" sz="3600" dirty="0" err="1" smtClean="0"/>
              <a:t>навичок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1340768"/>
            <a:ext cx="8025730" cy="55172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1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Організаційний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момент.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2.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Актуалізація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опорних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та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їх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коригування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Повідомлення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теми й мети.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3.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Мотивація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навчальної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діяльності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4.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Вступні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вправи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(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можуть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поєднуватись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із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поглибленням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або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вивченням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невеликих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порцій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нового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матеріалу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та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ознайомлення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з правилами, алгоритмами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виконання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певних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дій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).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5.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Пробні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та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тренувальні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вправи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(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використання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вивченого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в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стандартних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умовах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).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6.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Творчі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вправи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7.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Підсумки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уроку.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8.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Домашнє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496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000" b="1" dirty="0"/>
              <a:t>Урок використання знань, умінь і навичок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/>
              <a:t/>
            </a:r>
            <a:br>
              <a:rPr lang="ru-RU" b="1" i="1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1484784"/>
            <a:ext cx="7633742" cy="518457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/>
            </a:r>
            <a:br>
              <a:rPr lang="ru-RU" b="1" dirty="0">
                <a:solidFill>
                  <a:schemeClr val="tx2">
                    <a:lumMod val="90000"/>
                    <a:lumOff val="10000"/>
                  </a:schemeClr>
                </a:solidFill>
              </a:rPr>
            </a:br>
            <a:r>
              <a:rPr lang="ru-RU" sz="26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1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Перевірка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домашнього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завдання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коригування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опорних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умінь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навичок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2.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Повідомлення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теми й мети уроку.</a:t>
            </a:r>
          </a:p>
          <a:p>
            <a:pPr marL="0" indent="0">
              <a:buNone/>
            </a:pP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3.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Мотивація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навчальної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діяльності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4.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Загальний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інструктаж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усвідомлення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учнями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алгоритму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дій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5.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Самостійне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виконання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учнями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завдань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під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контролем і за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допомогою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вчителя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6.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Звіт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про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виконання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роботи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Узагальнення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й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систематизація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результатів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роботи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7.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Підсумки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уроку.</a:t>
            </a:r>
          </a:p>
          <a:p>
            <a:pPr marL="0" indent="0">
              <a:buNone/>
            </a:pP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8.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Домашнє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завдання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86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758" y="260648"/>
            <a:ext cx="7633742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/>
              <a:t>Урок </a:t>
            </a:r>
            <a:r>
              <a:rPr lang="ru-RU" sz="3600" dirty="0" err="1"/>
              <a:t>перевірки</a:t>
            </a:r>
            <a:r>
              <a:rPr lang="ru-RU" sz="3600" dirty="0"/>
              <a:t> </a:t>
            </a:r>
            <a:r>
              <a:rPr lang="ru-RU" sz="3600" dirty="0" err="1" smtClean="0"/>
              <a:t>оцінювання</a:t>
            </a:r>
            <a:r>
              <a:rPr lang="ru-RU" sz="3600" dirty="0" smtClean="0"/>
              <a:t> та </a:t>
            </a:r>
            <a:r>
              <a:rPr lang="ru-RU" sz="3600" dirty="0" err="1" smtClean="0"/>
              <a:t>корекції</a:t>
            </a:r>
            <a:r>
              <a:rPr lang="ru-RU" sz="3600" dirty="0" smtClean="0"/>
              <a:t> </a:t>
            </a:r>
            <a:r>
              <a:rPr lang="ru-RU" sz="3600" dirty="0" err="1"/>
              <a:t>знань</a:t>
            </a:r>
            <a:r>
              <a:rPr lang="ru-RU" sz="3600" dirty="0"/>
              <a:t>, </a:t>
            </a:r>
            <a:r>
              <a:rPr lang="ru-RU" sz="3600" dirty="0" err="1"/>
              <a:t>умінь</a:t>
            </a:r>
            <a:r>
              <a:rPr lang="ru-RU" sz="3600" dirty="0"/>
              <a:t> і </a:t>
            </a:r>
            <a:r>
              <a:rPr lang="ru-RU" sz="3600" dirty="0" err="1" smtClean="0"/>
              <a:t>навичок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1268760"/>
            <a:ext cx="8025730" cy="53285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1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Повідомлення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теми та мети уроку.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2.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Мотивація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навчальної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діяльності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3.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Перевірка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фактичного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матеріалу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та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основних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понять.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4.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Перевірка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глибини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усвідомлення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5.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Використання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у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стандартних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умовах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6.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Використання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у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змінених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умовах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7.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Збір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виконання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завдань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(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їх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перевірка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оцінювання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аналіз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як правило,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виконується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до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наступного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уроку).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8.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Підсумки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уроку .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9.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Домашнє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завдання</a:t>
            </a: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3782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err="1"/>
              <a:t>Комбінований</a:t>
            </a:r>
            <a:r>
              <a:rPr lang="ru-RU" sz="3600" dirty="0"/>
              <a:t> </a:t>
            </a:r>
            <a:r>
              <a:rPr lang="ru-RU" sz="3600" dirty="0" smtClean="0"/>
              <a:t>урок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1340768"/>
            <a:ext cx="7633742" cy="5400600"/>
          </a:xfrm>
        </p:spPr>
        <p:txBody>
          <a:bodyPr>
            <a:normAutofit/>
          </a:bodyPr>
          <a:lstStyle/>
          <a:p>
            <a:pPr lvl="0"/>
            <a:endParaRPr lang="ru-RU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lvl="0"/>
            <a:r>
              <a:rPr lang="ru-RU" sz="24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Перевірка</a:t>
            </a: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виконання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домашнього</a:t>
            </a: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практичного характеру;</a:t>
            </a:r>
          </a:p>
          <a:p>
            <a:pPr lvl="0"/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</a:t>
            </a:r>
            <a:r>
              <a:rPr lang="ru-RU" sz="24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еревірка</a:t>
            </a: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раніше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засвоєних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pPr lvl="0"/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</a:t>
            </a:r>
            <a:r>
              <a:rPr lang="ru-RU" sz="24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овідомлення</a:t>
            </a: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теми, мети і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завдань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уроку та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мотивація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навчання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школярів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pPr lvl="0"/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</a:t>
            </a:r>
            <a:r>
              <a:rPr lang="ru-RU" sz="24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приймання</a:t>
            </a: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й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усвідомлення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студентами 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нового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матеріалу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pPr lvl="0"/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О</a:t>
            </a:r>
            <a:r>
              <a:rPr lang="ru-RU" sz="24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смислення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узагальнення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і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систематизація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знань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;</a:t>
            </a:r>
          </a:p>
          <a:p>
            <a:pPr lvl="0"/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</a:t>
            </a:r>
            <a:r>
              <a:rPr lang="ru-RU" sz="24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ідсумки</a:t>
            </a: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уроку й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повідомлення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домашнього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завдання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180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Типи та структура лекцій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97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758" y="382384"/>
            <a:ext cx="7633742" cy="2614567"/>
          </a:xfrm>
        </p:spPr>
        <p:txBody>
          <a:bodyPr>
            <a:normAutofit/>
          </a:bodyPr>
          <a:lstStyle/>
          <a:p>
            <a:pPr algn="ctr"/>
            <a:r>
              <a:rPr lang="ru-RU" sz="4400" dirty="0" err="1"/>
              <a:t>Залежно</a:t>
            </a:r>
            <a:r>
              <a:rPr lang="ru-RU" sz="4400" dirty="0"/>
              <a:t> </a:t>
            </a:r>
            <a:r>
              <a:rPr lang="ru-RU" sz="4400" dirty="0" err="1"/>
              <a:t>від</a:t>
            </a:r>
            <a:r>
              <a:rPr lang="ru-RU" sz="4400" dirty="0"/>
              <a:t> </a:t>
            </a:r>
            <a:r>
              <a:rPr lang="ru-RU" sz="4400" dirty="0" err="1"/>
              <a:t>дидактичної</a:t>
            </a:r>
            <a:r>
              <a:rPr lang="ru-RU" sz="4400" dirty="0"/>
              <a:t> мети, </a:t>
            </a:r>
            <a:r>
              <a:rPr lang="ru-RU" sz="4400" dirty="0" err="1"/>
              <a:t>змісту</a:t>
            </a:r>
            <a:r>
              <a:rPr lang="ru-RU" sz="4400" dirty="0"/>
              <a:t> та методу </a:t>
            </a:r>
            <a:r>
              <a:rPr lang="ru-RU" sz="4400" dirty="0" err="1"/>
              <a:t>проведення</a:t>
            </a:r>
            <a:r>
              <a:rPr lang="ru-RU" sz="4400" dirty="0"/>
              <a:t> </a:t>
            </a:r>
            <a:r>
              <a:rPr lang="ru-RU" sz="4400" dirty="0" err="1"/>
              <a:t>розрізняють</a:t>
            </a:r>
            <a:r>
              <a:rPr lang="ru-RU" sz="4400" dirty="0"/>
              <a:t> </a:t>
            </a:r>
            <a:r>
              <a:rPr lang="ru-RU" sz="4400" dirty="0" err="1"/>
              <a:t>такі</a:t>
            </a:r>
            <a:r>
              <a:rPr lang="ru-RU" sz="4400" dirty="0"/>
              <a:t> </a:t>
            </a:r>
            <a:r>
              <a:rPr lang="ru-RU" sz="4400" dirty="0" err="1"/>
              <a:t>типи</a:t>
            </a:r>
            <a:r>
              <a:rPr lang="ru-RU" sz="4400" dirty="0"/>
              <a:t> </a:t>
            </a:r>
            <a:r>
              <a:rPr lang="ru-RU" sz="4400" dirty="0" err="1" smtClean="0"/>
              <a:t>лекцій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3140968"/>
            <a:ext cx="7633742" cy="316835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sz="2800" b="1" dirty="0"/>
              <a:t>за метою: </a:t>
            </a:r>
            <a:r>
              <a:rPr lang="ru-RU" sz="2800" dirty="0" err="1"/>
              <a:t>вступна</a:t>
            </a:r>
            <a:r>
              <a:rPr lang="ru-RU" sz="2800" dirty="0"/>
              <a:t>, </a:t>
            </a:r>
            <a:r>
              <a:rPr lang="ru-RU" sz="2800" dirty="0" err="1"/>
              <a:t>узагальнююча</a:t>
            </a:r>
            <a:r>
              <a:rPr lang="ru-RU" sz="2800" dirty="0"/>
              <a:t>, </a:t>
            </a:r>
            <a:r>
              <a:rPr lang="ru-RU" sz="2800" dirty="0" err="1"/>
              <a:t>установча</a:t>
            </a:r>
            <a:r>
              <a:rPr lang="ru-RU" sz="2800" dirty="0"/>
              <a:t>, </a:t>
            </a:r>
            <a:r>
              <a:rPr lang="ru-RU" sz="2800" dirty="0" err="1"/>
              <a:t>поточна</a:t>
            </a:r>
            <a:r>
              <a:rPr lang="ru-RU" sz="2800" dirty="0"/>
              <a:t>;</a:t>
            </a:r>
            <a:br>
              <a:rPr lang="ru-RU" sz="2800" dirty="0"/>
            </a:br>
            <a:r>
              <a:rPr lang="ru-RU" sz="2800" b="1" dirty="0"/>
              <a:t>за </a:t>
            </a:r>
            <a:r>
              <a:rPr lang="ru-RU" sz="2800" b="1" dirty="0" err="1"/>
              <a:t>змістом</a:t>
            </a:r>
            <a:r>
              <a:rPr lang="ru-RU" sz="2800" b="1" dirty="0"/>
              <a:t>: </a:t>
            </a:r>
            <a:r>
              <a:rPr lang="ru-RU" sz="2800" dirty="0" err="1"/>
              <a:t>інформаційна</a:t>
            </a:r>
            <a:r>
              <a:rPr lang="ru-RU" sz="2800" dirty="0"/>
              <a:t>, </a:t>
            </a:r>
            <a:r>
              <a:rPr lang="ru-RU" sz="2800" dirty="0" err="1"/>
              <a:t>оглядова</a:t>
            </a:r>
            <a:r>
              <a:rPr lang="ru-RU" sz="2800" dirty="0"/>
              <a:t>, </a:t>
            </a:r>
            <a:r>
              <a:rPr lang="ru-RU" sz="2800" dirty="0" err="1"/>
              <a:t>авторська</a:t>
            </a:r>
            <a:r>
              <a:rPr lang="ru-RU" sz="2800" dirty="0"/>
              <a:t>;</a:t>
            </a:r>
            <a:br>
              <a:rPr lang="ru-RU" sz="2800" dirty="0"/>
            </a:br>
            <a:r>
              <a:rPr lang="ru-RU" sz="2800" b="1" dirty="0"/>
              <a:t>за методами: </a:t>
            </a:r>
            <a:r>
              <a:rPr lang="ru-RU" sz="2800" dirty="0"/>
              <a:t>репродуктивна, </a:t>
            </a:r>
            <a:r>
              <a:rPr lang="ru-RU" sz="2800" dirty="0" err="1"/>
              <a:t>систематизуюча</a:t>
            </a:r>
            <a:r>
              <a:rPr lang="ru-RU" sz="2800" dirty="0"/>
              <a:t>, </a:t>
            </a:r>
            <a:r>
              <a:rPr lang="ru-RU" sz="2800" dirty="0" err="1"/>
              <a:t>проблемна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024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Структура лекції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О</a:t>
            </a:r>
            <a:r>
              <a:rPr lang="uk-UA" sz="32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рганізаційна </a:t>
            </a:r>
            <a:r>
              <a:rPr lang="uk-UA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частина </a:t>
            </a:r>
            <a:endParaRPr lang="uk-UA" sz="3200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uk-UA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Л</a:t>
            </a:r>
            <a:r>
              <a:rPr lang="uk-UA" sz="32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екційний </a:t>
            </a:r>
            <a:r>
              <a:rPr lang="uk-UA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виклад нового навчального </a:t>
            </a:r>
            <a:r>
              <a:rPr lang="uk-UA" sz="32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матеріалу, проводиться відповідно до плану;</a:t>
            </a:r>
          </a:p>
          <a:p>
            <a:r>
              <a:rPr lang="uk-UA" sz="32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Пояснення основної частини лекції;</a:t>
            </a:r>
          </a:p>
          <a:p>
            <a:r>
              <a:rPr lang="uk-UA" sz="3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З</a:t>
            </a:r>
            <a:r>
              <a:rPr lang="uk-UA" sz="32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аключна частина</a:t>
            </a:r>
            <a:endParaRPr lang="ru-RU" sz="3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72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Типологія семінарських занять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Просемінар</a:t>
            </a:r>
            <a:endParaRPr lang="ru-RU" sz="3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ru-RU" sz="32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Семінари-бесіди</a:t>
            </a:r>
            <a:r>
              <a:rPr lang="ru-RU" sz="32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</a:t>
            </a:r>
            <a:endParaRPr lang="ru-RU" sz="3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ru-RU" sz="32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Наукові</a:t>
            </a:r>
            <a:r>
              <a:rPr lang="ru-RU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семінари</a:t>
            </a:r>
            <a:r>
              <a:rPr lang="ru-RU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 </a:t>
            </a:r>
            <a:endParaRPr lang="ru-RU" sz="3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ru-RU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З </a:t>
            </a:r>
            <a:r>
              <a:rPr lang="ru-RU" sz="32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використанням</a:t>
            </a:r>
            <a:r>
              <a:rPr lang="ru-RU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ігрових</a:t>
            </a:r>
            <a:r>
              <a:rPr lang="ru-RU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ситуацій</a:t>
            </a:r>
            <a:r>
              <a:rPr lang="ru-RU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 </a:t>
            </a:r>
            <a:endParaRPr lang="ru-RU" sz="3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ru-RU" sz="32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Міжпредметні</a:t>
            </a:r>
            <a:r>
              <a:rPr lang="ru-RU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семінари</a:t>
            </a:r>
            <a:r>
              <a:rPr lang="ru-RU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 </a:t>
            </a:r>
            <a:endParaRPr lang="ru-RU" sz="32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16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dirty="0" smtClean="0"/>
              <a:t>Структура семінарського заняття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uk-UA" sz="28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Організаційна частина </a:t>
            </a:r>
            <a:endParaRPr lang="uk-UA" sz="2800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uk-UA" sz="28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Мотивація та стимулювання навчальної діяльності </a:t>
            </a:r>
            <a:endParaRPr lang="uk-UA" sz="2800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uk-UA" sz="28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Обговорення навчальних питань семінару </a:t>
            </a:r>
            <a:endParaRPr lang="uk-UA" sz="2800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uk-UA" sz="28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Діагностика правильності засвоєння студентами знань </a:t>
            </a:r>
            <a:endParaRPr lang="uk-UA" sz="2800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uk-UA" sz="28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Підбиття підсумків заняття </a:t>
            </a:r>
            <a:endParaRPr lang="ru-RU" sz="28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91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344</TotalTime>
  <Words>1039</Words>
  <Application>Microsoft Office PowerPoint</Application>
  <PresentationFormat>Экран (4:3)</PresentationFormat>
  <Paragraphs>152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Badge</vt:lpstr>
      <vt:lpstr>«Урок як вид організації освітнього процесу»</vt:lpstr>
      <vt:lpstr>Класифікація уроків        В. Онищука </vt:lpstr>
      <vt:lpstr>структура уроку</vt:lpstr>
      <vt:lpstr>І. Цільовий етап  </vt:lpstr>
      <vt:lpstr>ІІ. Стимуляційно-мотиваційний етап  </vt:lpstr>
      <vt:lpstr>ІІІ. Змістовий етап/Операційно-діяльнісний етап   </vt:lpstr>
      <vt:lpstr>IV. Контрольно-регулювальний етап/Оцінно-контрольний етап   </vt:lpstr>
      <vt:lpstr>V. Підсумки/ Повідомлення домашнього завдання </vt:lpstr>
      <vt:lpstr>Порівняльний аналіз структурних компонентів уроку </vt:lpstr>
      <vt:lpstr>Презентация PowerPoint</vt:lpstr>
      <vt:lpstr>Структура уроків за типами</vt:lpstr>
      <vt:lpstr>Урок засвоєння нових знань </vt:lpstr>
      <vt:lpstr>Урок формування вмінь і навичок</vt:lpstr>
      <vt:lpstr>Урок використання знань, умінь і навичок    </vt:lpstr>
      <vt:lpstr>Урок перевірки оцінювання та корекції знань, умінь і навичок</vt:lpstr>
      <vt:lpstr>Комбінований урок </vt:lpstr>
      <vt:lpstr>Типи та структура лекцій</vt:lpstr>
      <vt:lpstr>Залежно від дидактичної мети, змісту та методу проведення розрізняють такі типи лекцій</vt:lpstr>
      <vt:lpstr>Структура лекції</vt:lpstr>
      <vt:lpstr>Типологія семінарських занять</vt:lpstr>
      <vt:lpstr>Структура семінарського заняття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Наталья</cp:lastModifiedBy>
  <cp:revision>26</cp:revision>
  <dcterms:modified xsi:type="dcterms:W3CDTF">2022-01-11T13:40:59Z</dcterms:modified>
</cp:coreProperties>
</file>