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67" r:id="rId2"/>
    <p:sldId id="256" r:id="rId3"/>
    <p:sldId id="257" r:id="rId4"/>
    <p:sldId id="263" r:id="rId5"/>
    <p:sldId id="258" r:id="rId6"/>
    <p:sldId id="265" r:id="rId7"/>
    <p:sldId id="266" r:id="rId8"/>
  </p:sldIdLst>
  <p:sldSz cx="6858000" cy="9144000" type="screen4x3"/>
  <p:notesSz cx="6858000" cy="9945688"/>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64" d="100"/>
          <a:sy n="164" d="100"/>
        </p:scale>
        <p:origin x="298" y="-523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22A77C-1385-4028-B790-8214407C2A19}"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uk-UA"/>
        </a:p>
      </dgm:t>
    </dgm:pt>
    <dgm:pt modelId="{23DB1271-7E22-4FC2-A0BD-D61284F0CAAD}">
      <dgm:prSet phldrT="[Текст]"/>
      <dgm:spPr/>
      <dgm:t>
        <a:bodyPr/>
        <a:lstStyle/>
        <a:p>
          <a:pPr algn="ctr"/>
          <a:r>
            <a:rPr lang="uk-UA" noProof="0" dirty="0">
              <a:latin typeface="Times New Roman" pitchFamily="18" charset="0"/>
              <a:cs typeface="Times New Roman" pitchFamily="18" charset="0"/>
            </a:rPr>
            <a:t>Малювання </a:t>
          </a:r>
        </a:p>
        <a:p>
          <a:pPr algn="ctr"/>
          <a:r>
            <a:rPr lang="uk-UA" noProof="0" dirty="0">
              <a:latin typeface="Times New Roman" pitchFamily="18" charset="0"/>
              <a:cs typeface="Times New Roman" pitchFamily="18" charset="0"/>
            </a:rPr>
            <a:t>блок – схеми за темою</a:t>
          </a:r>
          <a:endParaRPr lang="uk-UA" noProof="0" dirty="0"/>
        </a:p>
      </dgm:t>
    </dgm:pt>
    <dgm:pt modelId="{D9AC1E73-F46C-4820-8522-EDF3F62BB611}" type="parTrans" cxnId="{1518481C-9B71-4B80-B125-F26CF14F6B92}">
      <dgm:prSet/>
      <dgm:spPr/>
      <dgm:t>
        <a:bodyPr/>
        <a:lstStyle/>
        <a:p>
          <a:pPr algn="ctr"/>
          <a:endParaRPr lang="uk-UA"/>
        </a:p>
      </dgm:t>
    </dgm:pt>
    <dgm:pt modelId="{F3BBF45B-CFA3-4985-9CFC-D561571C625A}" type="sibTrans" cxnId="{1518481C-9B71-4B80-B125-F26CF14F6B92}">
      <dgm:prSet/>
      <dgm:spPr/>
      <dgm:t>
        <a:bodyPr/>
        <a:lstStyle/>
        <a:p>
          <a:pPr algn="ctr"/>
          <a:endParaRPr lang="uk-UA"/>
        </a:p>
      </dgm:t>
    </dgm:pt>
    <dgm:pt modelId="{66305820-7E50-4A96-8E70-EF863C55F963}">
      <dgm:prSet phldrT="[Текст]"/>
      <dgm:spPr/>
      <dgm:t>
        <a:bodyPr/>
        <a:lstStyle/>
        <a:p>
          <a:pPr algn="ctr"/>
          <a:r>
            <a:rPr lang="uk-UA" noProof="0" dirty="0">
              <a:latin typeface="Times New Roman" panose="02020603050405020304" pitchFamily="18" charset="0"/>
              <a:cs typeface="Times New Roman" panose="02020603050405020304" pitchFamily="18" charset="0"/>
            </a:rPr>
            <a:t>Словесне відтворення почутого за структурною схемою</a:t>
          </a:r>
        </a:p>
      </dgm:t>
    </dgm:pt>
    <dgm:pt modelId="{CB18A8DF-DF30-4C5C-B140-1C7192A7CC95}" type="parTrans" cxnId="{84F47909-2C76-4031-8237-67F3EFFEE5A7}">
      <dgm:prSet/>
      <dgm:spPr/>
      <dgm:t>
        <a:bodyPr/>
        <a:lstStyle/>
        <a:p>
          <a:pPr algn="ctr"/>
          <a:endParaRPr lang="uk-UA"/>
        </a:p>
      </dgm:t>
    </dgm:pt>
    <dgm:pt modelId="{A79A9478-4C02-40BB-9A3B-AF3D257D458F}" type="sibTrans" cxnId="{84F47909-2C76-4031-8237-67F3EFFEE5A7}">
      <dgm:prSet/>
      <dgm:spPr/>
      <dgm:t>
        <a:bodyPr/>
        <a:lstStyle/>
        <a:p>
          <a:pPr algn="ctr"/>
          <a:endParaRPr lang="uk-UA"/>
        </a:p>
      </dgm:t>
    </dgm:pt>
    <dgm:pt modelId="{1F4FFA52-22E2-4E8A-9FAC-9222F54C6064}">
      <dgm:prSet/>
      <dgm:spPr/>
      <dgm:t>
        <a:bodyPr/>
        <a:lstStyle/>
        <a:p>
          <a:pPr algn="ctr"/>
          <a:r>
            <a:rPr lang="uk-UA" noProof="0" dirty="0">
              <a:latin typeface="Times New Roman" pitchFamily="18" charset="0"/>
              <a:cs typeface="Times New Roman" pitchFamily="18" charset="0"/>
            </a:rPr>
            <a:t>Аудіоінформаційний матеріал</a:t>
          </a:r>
          <a:endParaRPr lang="uk-UA" noProof="0" dirty="0"/>
        </a:p>
      </dgm:t>
    </dgm:pt>
    <dgm:pt modelId="{01DB44F4-D4AD-48BB-996E-B92BB784553B}" type="parTrans" cxnId="{B0400E52-F638-4A07-88D5-5D446FFD4050}">
      <dgm:prSet/>
      <dgm:spPr/>
      <dgm:t>
        <a:bodyPr/>
        <a:lstStyle/>
        <a:p>
          <a:pPr algn="ctr"/>
          <a:endParaRPr lang="uk-UA"/>
        </a:p>
      </dgm:t>
    </dgm:pt>
    <dgm:pt modelId="{3A2CD656-14FD-48B0-81A7-2BC51A99C699}" type="sibTrans" cxnId="{B0400E52-F638-4A07-88D5-5D446FFD4050}">
      <dgm:prSet/>
      <dgm:spPr/>
      <dgm:t>
        <a:bodyPr/>
        <a:lstStyle/>
        <a:p>
          <a:pPr algn="ctr"/>
          <a:endParaRPr lang="uk-UA"/>
        </a:p>
      </dgm:t>
    </dgm:pt>
    <dgm:pt modelId="{6F7E4350-0240-492E-A71F-0794A1A21054}">
      <dgm:prSet phldrT="[Текст]"/>
      <dgm:spPr/>
      <dgm:t>
        <a:bodyPr/>
        <a:lstStyle/>
        <a:p>
          <a:pPr algn="ctr"/>
          <a:r>
            <a:rPr lang="uk-UA" dirty="0">
              <a:latin typeface="Times New Roman" panose="02020603050405020304" pitchFamily="18" charset="0"/>
              <a:cs typeface="Times New Roman" panose="02020603050405020304" pitchFamily="18" charset="0"/>
            </a:rPr>
            <a:t>Учитель</a:t>
          </a:r>
        </a:p>
      </dgm:t>
    </dgm:pt>
    <dgm:pt modelId="{C9125D89-DD1B-44CA-8875-3780C3081A53}" type="sibTrans" cxnId="{3E287F0E-3048-49DA-B342-3259EDABA301}">
      <dgm:prSet/>
      <dgm:spPr/>
      <dgm:t>
        <a:bodyPr/>
        <a:lstStyle/>
        <a:p>
          <a:pPr algn="ctr"/>
          <a:endParaRPr lang="uk-UA"/>
        </a:p>
      </dgm:t>
    </dgm:pt>
    <dgm:pt modelId="{618E5371-2786-440C-8E9B-4CE06084C147}" type="parTrans" cxnId="{3E287F0E-3048-49DA-B342-3259EDABA301}">
      <dgm:prSet/>
      <dgm:spPr/>
      <dgm:t>
        <a:bodyPr/>
        <a:lstStyle/>
        <a:p>
          <a:pPr algn="ctr"/>
          <a:endParaRPr lang="uk-UA"/>
        </a:p>
      </dgm:t>
    </dgm:pt>
    <dgm:pt modelId="{55623FAC-7494-4C62-B176-8953EA6B3B56}" type="pres">
      <dgm:prSet presAssocID="{3022A77C-1385-4028-B790-8214407C2A19}" presName="cycle" presStyleCnt="0">
        <dgm:presLayoutVars>
          <dgm:dir/>
          <dgm:resizeHandles val="exact"/>
        </dgm:presLayoutVars>
      </dgm:prSet>
      <dgm:spPr/>
    </dgm:pt>
    <dgm:pt modelId="{8BC2D152-757C-4879-A36D-ADB6E4797640}" type="pres">
      <dgm:prSet presAssocID="{6F7E4350-0240-492E-A71F-0794A1A21054}" presName="node" presStyleLbl="node1" presStyleIdx="0" presStyleCnt="4">
        <dgm:presLayoutVars>
          <dgm:bulletEnabled val="1"/>
        </dgm:presLayoutVars>
      </dgm:prSet>
      <dgm:spPr/>
    </dgm:pt>
    <dgm:pt modelId="{CB8EFD68-6DA9-4A1E-B9F9-DC8610081FB3}" type="pres">
      <dgm:prSet presAssocID="{6F7E4350-0240-492E-A71F-0794A1A21054}" presName="spNode" presStyleCnt="0"/>
      <dgm:spPr/>
    </dgm:pt>
    <dgm:pt modelId="{FC4494EC-88C1-4F98-8DBD-E87E40920D0D}" type="pres">
      <dgm:prSet presAssocID="{C9125D89-DD1B-44CA-8875-3780C3081A53}" presName="sibTrans" presStyleLbl="sibTrans1D1" presStyleIdx="0" presStyleCnt="4"/>
      <dgm:spPr/>
    </dgm:pt>
    <dgm:pt modelId="{23D6CBB9-759E-4FD8-AE1A-32C2695884F0}" type="pres">
      <dgm:prSet presAssocID="{1F4FFA52-22E2-4E8A-9FAC-9222F54C6064}" presName="node" presStyleLbl="node1" presStyleIdx="1" presStyleCnt="4">
        <dgm:presLayoutVars>
          <dgm:bulletEnabled val="1"/>
        </dgm:presLayoutVars>
      </dgm:prSet>
      <dgm:spPr/>
    </dgm:pt>
    <dgm:pt modelId="{D307B752-853F-4568-BDB7-983A367B5F98}" type="pres">
      <dgm:prSet presAssocID="{1F4FFA52-22E2-4E8A-9FAC-9222F54C6064}" presName="spNode" presStyleCnt="0"/>
      <dgm:spPr/>
    </dgm:pt>
    <dgm:pt modelId="{484A6A10-3207-46F5-8455-C311503DAAC7}" type="pres">
      <dgm:prSet presAssocID="{3A2CD656-14FD-48B0-81A7-2BC51A99C699}" presName="sibTrans" presStyleLbl="sibTrans1D1" presStyleIdx="1" presStyleCnt="4"/>
      <dgm:spPr/>
    </dgm:pt>
    <dgm:pt modelId="{8883F7EE-C91E-4E01-8E99-39E92E031A20}" type="pres">
      <dgm:prSet presAssocID="{23DB1271-7E22-4FC2-A0BD-D61284F0CAAD}" presName="node" presStyleLbl="node1" presStyleIdx="2" presStyleCnt="4">
        <dgm:presLayoutVars>
          <dgm:bulletEnabled val="1"/>
        </dgm:presLayoutVars>
      </dgm:prSet>
      <dgm:spPr/>
    </dgm:pt>
    <dgm:pt modelId="{ABC87ABD-6ACE-441C-970E-2A426D988D88}" type="pres">
      <dgm:prSet presAssocID="{23DB1271-7E22-4FC2-A0BD-D61284F0CAAD}" presName="spNode" presStyleCnt="0"/>
      <dgm:spPr/>
    </dgm:pt>
    <dgm:pt modelId="{845E208B-1C23-4F1F-AE92-9F90163D90BF}" type="pres">
      <dgm:prSet presAssocID="{F3BBF45B-CFA3-4985-9CFC-D561571C625A}" presName="sibTrans" presStyleLbl="sibTrans1D1" presStyleIdx="2" presStyleCnt="4"/>
      <dgm:spPr/>
    </dgm:pt>
    <dgm:pt modelId="{1BB141DA-6CD8-4426-9001-EFA409CC43E8}" type="pres">
      <dgm:prSet presAssocID="{66305820-7E50-4A96-8E70-EF863C55F963}" presName="node" presStyleLbl="node1" presStyleIdx="3" presStyleCnt="4">
        <dgm:presLayoutVars>
          <dgm:bulletEnabled val="1"/>
        </dgm:presLayoutVars>
      </dgm:prSet>
      <dgm:spPr/>
    </dgm:pt>
    <dgm:pt modelId="{6BC34207-A474-48B2-88FE-D5BBB5A1BED3}" type="pres">
      <dgm:prSet presAssocID="{66305820-7E50-4A96-8E70-EF863C55F963}" presName="spNode" presStyleCnt="0"/>
      <dgm:spPr/>
    </dgm:pt>
    <dgm:pt modelId="{D90D7365-A340-4561-8CFE-8293DE3B5340}" type="pres">
      <dgm:prSet presAssocID="{A79A9478-4C02-40BB-9A3B-AF3D257D458F}" presName="sibTrans" presStyleLbl="sibTrans1D1" presStyleIdx="3" presStyleCnt="4"/>
      <dgm:spPr/>
    </dgm:pt>
  </dgm:ptLst>
  <dgm:cxnLst>
    <dgm:cxn modelId="{84F47909-2C76-4031-8237-67F3EFFEE5A7}" srcId="{3022A77C-1385-4028-B790-8214407C2A19}" destId="{66305820-7E50-4A96-8E70-EF863C55F963}" srcOrd="3" destOrd="0" parTransId="{CB18A8DF-DF30-4C5C-B140-1C7192A7CC95}" sibTransId="{A79A9478-4C02-40BB-9A3B-AF3D257D458F}"/>
    <dgm:cxn modelId="{3E287F0E-3048-49DA-B342-3259EDABA301}" srcId="{3022A77C-1385-4028-B790-8214407C2A19}" destId="{6F7E4350-0240-492E-A71F-0794A1A21054}" srcOrd="0" destOrd="0" parTransId="{618E5371-2786-440C-8E9B-4CE06084C147}" sibTransId="{C9125D89-DD1B-44CA-8875-3780C3081A53}"/>
    <dgm:cxn modelId="{B0E83317-D5DE-481B-A8E6-940FD340B895}" type="presOf" srcId="{A79A9478-4C02-40BB-9A3B-AF3D257D458F}" destId="{D90D7365-A340-4561-8CFE-8293DE3B5340}" srcOrd="0" destOrd="0" presId="urn:microsoft.com/office/officeart/2005/8/layout/cycle5"/>
    <dgm:cxn modelId="{413A1818-D329-4BE9-A823-B3EEE2157F24}" type="presOf" srcId="{C9125D89-DD1B-44CA-8875-3780C3081A53}" destId="{FC4494EC-88C1-4F98-8DBD-E87E40920D0D}" srcOrd="0" destOrd="0" presId="urn:microsoft.com/office/officeart/2005/8/layout/cycle5"/>
    <dgm:cxn modelId="{D35B461A-0CF7-47C6-8B8C-CDC73C6E71DC}" type="presOf" srcId="{23DB1271-7E22-4FC2-A0BD-D61284F0CAAD}" destId="{8883F7EE-C91E-4E01-8E99-39E92E031A20}" srcOrd="0" destOrd="0" presId="urn:microsoft.com/office/officeart/2005/8/layout/cycle5"/>
    <dgm:cxn modelId="{1518481C-9B71-4B80-B125-F26CF14F6B92}" srcId="{3022A77C-1385-4028-B790-8214407C2A19}" destId="{23DB1271-7E22-4FC2-A0BD-D61284F0CAAD}" srcOrd="2" destOrd="0" parTransId="{D9AC1E73-F46C-4820-8522-EDF3F62BB611}" sibTransId="{F3BBF45B-CFA3-4985-9CFC-D561571C625A}"/>
    <dgm:cxn modelId="{B0400E52-F638-4A07-88D5-5D446FFD4050}" srcId="{3022A77C-1385-4028-B790-8214407C2A19}" destId="{1F4FFA52-22E2-4E8A-9FAC-9222F54C6064}" srcOrd="1" destOrd="0" parTransId="{01DB44F4-D4AD-48BB-996E-B92BB784553B}" sibTransId="{3A2CD656-14FD-48B0-81A7-2BC51A99C699}"/>
    <dgm:cxn modelId="{919DD48A-678B-4774-9DD6-5FB24F798C52}" type="presOf" srcId="{3022A77C-1385-4028-B790-8214407C2A19}" destId="{55623FAC-7494-4C62-B176-8953EA6B3B56}" srcOrd="0" destOrd="0" presId="urn:microsoft.com/office/officeart/2005/8/layout/cycle5"/>
    <dgm:cxn modelId="{97FC358D-A43F-4F9B-B039-4BCDC790643D}" type="presOf" srcId="{F3BBF45B-CFA3-4985-9CFC-D561571C625A}" destId="{845E208B-1C23-4F1F-AE92-9F90163D90BF}" srcOrd="0" destOrd="0" presId="urn:microsoft.com/office/officeart/2005/8/layout/cycle5"/>
    <dgm:cxn modelId="{EB757593-173C-43FF-9E09-F7B73F5DDD97}" type="presOf" srcId="{1F4FFA52-22E2-4E8A-9FAC-9222F54C6064}" destId="{23D6CBB9-759E-4FD8-AE1A-32C2695884F0}" srcOrd="0" destOrd="0" presId="urn:microsoft.com/office/officeart/2005/8/layout/cycle5"/>
    <dgm:cxn modelId="{629C3DA7-A09D-43DC-89B3-CB1AF9BA6DC2}" type="presOf" srcId="{3A2CD656-14FD-48B0-81A7-2BC51A99C699}" destId="{484A6A10-3207-46F5-8455-C311503DAAC7}" srcOrd="0" destOrd="0" presId="urn:microsoft.com/office/officeart/2005/8/layout/cycle5"/>
    <dgm:cxn modelId="{967C35B1-290D-4901-9DA2-07DE4772878D}" type="presOf" srcId="{6F7E4350-0240-492E-A71F-0794A1A21054}" destId="{8BC2D152-757C-4879-A36D-ADB6E4797640}" srcOrd="0" destOrd="0" presId="urn:microsoft.com/office/officeart/2005/8/layout/cycle5"/>
    <dgm:cxn modelId="{F6AADEC6-B2F4-4C1C-916A-6BB644F54708}" type="presOf" srcId="{66305820-7E50-4A96-8E70-EF863C55F963}" destId="{1BB141DA-6CD8-4426-9001-EFA409CC43E8}" srcOrd="0" destOrd="0" presId="urn:microsoft.com/office/officeart/2005/8/layout/cycle5"/>
    <dgm:cxn modelId="{C63295EB-AF69-4088-9A94-4791D5AE23E1}" type="presParOf" srcId="{55623FAC-7494-4C62-B176-8953EA6B3B56}" destId="{8BC2D152-757C-4879-A36D-ADB6E4797640}" srcOrd="0" destOrd="0" presId="urn:microsoft.com/office/officeart/2005/8/layout/cycle5"/>
    <dgm:cxn modelId="{C810E83F-5C0D-4070-B1FD-4FB3BEC295D8}" type="presParOf" srcId="{55623FAC-7494-4C62-B176-8953EA6B3B56}" destId="{CB8EFD68-6DA9-4A1E-B9F9-DC8610081FB3}" srcOrd="1" destOrd="0" presId="urn:microsoft.com/office/officeart/2005/8/layout/cycle5"/>
    <dgm:cxn modelId="{1D2DFEB7-199C-453D-8BAB-23B6C35D2391}" type="presParOf" srcId="{55623FAC-7494-4C62-B176-8953EA6B3B56}" destId="{FC4494EC-88C1-4F98-8DBD-E87E40920D0D}" srcOrd="2" destOrd="0" presId="urn:microsoft.com/office/officeart/2005/8/layout/cycle5"/>
    <dgm:cxn modelId="{71111DC8-D084-4DA0-BA77-13D3C73D9283}" type="presParOf" srcId="{55623FAC-7494-4C62-B176-8953EA6B3B56}" destId="{23D6CBB9-759E-4FD8-AE1A-32C2695884F0}" srcOrd="3" destOrd="0" presId="urn:microsoft.com/office/officeart/2005/8/layout/cycle5"/>
    <dgm:cxn modelId="{455AA6F5-4429-4187-9F00-F42749BAC56C}" type="presParOf" srcId="{55623FAC-7494-4C62-B176-8953EA6B3B56}" destId="{D307B752-853F-4568-BDB7-983A367B5F98}" srcOrd="4" destOrd="0" presId="urn:microsoft.com/office/officeart/2005/8/layout/cycle5"/>
    <dgm:cxn modelId="{A8AE1CEE-43A4-4390-A7C2-27E04EE35FDA}" type="presParOf" srcId="{55623FAC-7494-4C62-B176-8953EA6B3B56}" destId="{484A6A10-3207-46F5-8455-C311503DAAC7}" srcOrd="5" destOrd="0" presId="urn:microsoft.com/office/officeart/2005/8/layout/cycle5"/>
    <dgm:cxn modelId="{1E94B52C-F80E-46D5-BEB4-D91B68BEF3BD}" type="presParOf" srcId="{55623FAC-7494-4C62-B176-8953EA6B3B56}" destId="{8883F7EE-C91E-4E01-8E99-39E92E031A20}" srcOrd="6" destOrd="0" presId="urn:microsoft.com/office/officeart/2005/8/layout/cycle5"/>
    <dgm:cxn modelId="{B566C68E-9237-4D28-A422-6BC82DB7247F}" type="presParOf" srcId="{55623FAC-7494-4C62-B176-8953EA6B3B56}" destId="{ABC87ABD-6ACE-441C-970E-2A426D988D88}" srcOrd="7" destOrd="0" presId="urn:microsoft.com/office/officeart/2005/8/layout/cycle5"/>
    <dgm:cxn modelId="{5883A318-41F9-4F6E-A6EC-E2F732EB0C6F}" type="presParOf" srcId="{55623FAC-7494-4C62-B176-8953EA6B3B56}" destId="{845E208B-1C23-4F1F-AE92-9F90163D90BF}" srcOrd="8" destOrd="0" presId="urn:microsoft.com/office/officeart/2005/8/layout/cycle5"/>
    <dgm:cxn modelId="{AC0FFCE0-F524-4160-BED0-E4CDBB86ECC6}" type="presParOf" srcId="{55623FAC-7494-4C62-B176-8953EA6B3B56}" destId="{1BB141DA-6CD8-4426-9001-EFA409CC43E8}" srcOrd="9" destOrd="0" presId="urn:microsoft.com/office/officeart/2005/8/layout/cycle5"/>
    <dgm:cxn modelId="{D4DA6297-63DD-482A-A5B5-2369BA08FF88}" type="presParOf" srcId="{55623FAC-7494-4C62-B176-8953EA6B3B56}" destId="{6BC34207-A474-48B2-88FE-D5BBB5A1BED3}" srcOrd="10" destOrd="0" presId="urn:microsoft.com/office/officeart/2005/8/layout/cycle5"/>
    <dgm:cxn modelId="{EEAD6BB4-076B-4239-BBFC-D5D488880217}" type="presParOf" srcId="{55623FAC-7494-4C62-B176-8953EA6B3B56}" destId="{D90D7365-A340-4561-8CFE-8293DE3B5340}" srcOrd="11"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2D152-757C-4879-A36D-ADB6E4797640}">
      <dsp:nvSpPr>
        <dsp:cNvPr id="0" name=""/>
        <dsp:cNvSpPr/>
      </dsp:nvSpPr>
      <dsp:spPr>
        <a:xfrm>
          <a:off x="2591936" y="374"/>
          <a:ext cx="720783" cy="4685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uk-UA" sz="500" kern="1200" dirty="0">
              <a:latin typeface="Times New Roman" panose="02020603050405020304" pitchFamily="18" charset="0"/>
              <a:cs typeface="Times New Roman" panose="02020603050405020304" pitchFamily="18" charset="0"/>
            </a:rPr>
            <a:t>Учитель</a:t>
          </a:r>
        </a:p>
      </dsp:txBody>
      <dsp:txXfrm>
        <a:off x="2614807" y="23245"/>
        <a:ext cx="675041" cy="422767"/>
      </dsp:txXfrm>
    </dsp:sp>
    <dsp:sp modelId="{FC4494EC-88C1-4F98-8DBD-E87E40920D0D}">
      <dsp:nvSpPr>
        <dsp:cNvPr id="0" name=""/>
        <dsp:cNvSpPr/>
      </dsp:nvSpPr>
      <dsp:spPr>
        <a:xfrm>
          <a:off x="2178844" y="234628"/>
          <a:ext cx="1546966" cy="1546966"/>
        </a:xfrm>
        <a:custGeom>
          <a:avLst/>
          <a:gdLst/>
          <a:ahLst/>
          <a:cxnLst/>
          <a:rect l="0" t="0" r="0" b="0"/>
          <a:pathLst>
            <a:path>
              <a:moveTo>
                <a:pt x="1233211" y="151449"/>
              </a:moveTo>
              <a:arcTo wR="773483" hR="773483" stAng="18388030" swAng="163242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3D6CBB9-759E-4FD8-AE1A-32C2695884F0}">
      <dsp:nvSpPr>
        <dsp:cNvPr id="0" name=""/>
        <dsp:cNvSpPr/>
      </dsp:nvSpPr>
      <dsp:spPr>
        <a:xfrm>
          <a:off x="3365419" y="773857"/>
          <a:ext cx="720783" cy="4685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uk-UA" sz="500" kern="1200" noProof="0" dirty="0">
              <a:latin typeface="Times New Roman" pitchFamily="18" charset="0"/>
              <a:cs typeface="Times New Roman" pitchFamily="18" charset="0"/>
            </a:rPr>
            <a:t>Аудіоінформаційний матеріал</a:t>
          </a:r>
          <a:endParaRPr lang="uk-UA" sz="500" kern="1200" noProof="0" dirty="0"/>
        </a:p>
      </dsp:txBody>
      <dsp:txXfrm>
        <a:off x="3388290" y="796728"/>
        <a:ext cx="675041" cy="422767"/>
      </dsp:txXfrm>
    </dsp:sp>
    <dsp:sp modelId="{484A6A10-3207-46F5-8455-C311503DAAC7}">
      <dsp:nvSpPr>
        <dsp:cNvPr id="0" name=""/>
        <dsp:cNvSpPr/>
      </dsp:nvSpPr>
      <dsp:spPr>
        <a:xfrm>
          <a:off x="2178844" y="234628"/>
          <a:ext cx="1546966" cy="1546966"/>
        </a:xfrm>
        <a:custGeom>
          <a:avLst/>
          <a:gdLst/>
          <a:ahLst/>
          <a:cxnLst/>
          <a:rect l="0" t="0" r="0" b="0"/>
          <a:pathLst>
            <a:path>
              <a:moveTo>
                <a:pt x="1466745" y="1116502"/>
              </a:moveTo>
              <a:arcTo wR="773483" hR="773483" stAng="1579547" swAng="163242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883F7EE-C91E-4E01-8E99-39E92E031A20}">
      <dsp:nvSpPr>
        <dsp:cNvPr id="0" name=""/>
        <dsp:cNvSpPr/>
      </dsp:nvSpPr>
      <dsp:spPr>
        <a:xfrm>
          <a:off x="2591936" y="1547340"/>
          <a:ext cx="720783" cy="4685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uk-UA" sz="500" kern="1200" noProof="0" dirty="0">
              <a:latin typeface="Times New Roman" pitchFamily="18" charset="0"/>
              <a:cs typeface="Times New Roman" pitchFamily="18" charset="0"/>
            </a:rPr>
            <a:t>Малювання </a:t>
          </a:r>
        </a:p>
        <a:p>
          <a:pPr marL="0" lvl="0" indent="0" algn="ctr" defTabSz="222250">
            <a:lnSpc>
              <a:spcPct val="90000"/>
            </a:lnSpc>
            <a:spcBef>
              <a:spcPct val="0"/>
            </a:spcBef>
            <a:spcAft>
              <a:spcPct val="35000"/>
            </a:spcAft>
            <a:buNone/>
          </a:pPr>
          <a:r>
            <a:rPr lang="uk-UA" sz="500" kern="1200" noProof="0" dirty="0">
              <a:latin typeface="Times New Roman" pitchFamily="18" charset="0"/>
              <a:cs typeface="Times New Roman" pitchFamily="18" charset="0"/>
            </a:rPr>
            <a:t>блок – схеми за темою</a:t>
          </a:r>
          <a:endParaRPr lang="uk-UA" sz="500" kern="1200" noProof="0" dirty="0"/>
        </a:p>
      </dsp:txBody>
      <dsp:txXfrm>
        <a:off x="2614807" y="1570211"/>
        <a:ext cx="675041" cy="422767"/>
      </dsp:txXfrm>
    </dsp:sp>
    <dsp:sp modelId="{845E208B-1C23-4F1F-AE92-9F90163D90BF}">
      <dsp:nvSpPr>
        <dsp:cNvPr id="0" name=""/>
        <dsp:cNvSpPr/>
      </dsp:nvSpPr>
      <dsp:spPr>
        <a:xfrm>
          <a:off x="2178844" y="234628"/>
          <a:ext cx="1546966" cy="1546966"/>
        </a:xfrm>
        <a:custGeom>
          <a:avLst/>
          <a:gdLst/>
          <a:ahLst/>
          <a:cxnLst/>
          <a:rect l="0" t="0" r="0" b="0"/>
          <a:pathLst>
            <a:path>
              <a:moveTo>
                <a:pt x="313754" y="1395516"/>
              </a:moveTo>
              <a:arcTo wR="773483" hR="773483" stAng="7588030" swAng="163242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BB141DA-6CD8-4426-9001-EFA409CC43E8}">
      <dsp:nvSpPr>
        <dsp:cNvPr id="0" name=""/>
        <dsp:cNvSpPr/>
      </dsp:nvSpPr>
      <dsp:spPr>
        <a:xfrm>
          <a:off x="1818453" y="773857"/>
          <a:ext cx="720783" cy="4685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uk-UA" sz="500" kern="1200" noProof="0" dirty="0">
              <a:latin typeface="Times New Roman" panose="02020603050405020304" pitchFamily="18" charset="0"/>
              <a:cs typeface="Times New Roman" panose="02020603050405020304" pitchFamily="18" charset="0"/>
            </a:rPr>
            <a:t>Словесне відтворення почутого за структурною схемою</a:t>
          </a:r>
        </a:p>
      </dsp:txBody>
      <dsp:txXfrm>
        <a:off x="1841324" y="796728"/>
        <a:ext cx="675041" cy="422767"/>
      </dsp:txXfrm>
    </dsp:sp>
    <dsp:sp modelId="{D90D7365-A340-4561-8CFE-8293DE3B5340}">
      <dsp:nvSpPr>
        <dsp:cNvPr id="0" name=""/>
        <dsp:cNvSpPr/>
      </dsp:nvSpPr>
      <dsp:spPr>
        <a:xfrm>
          <a:off x="2178844" y="234628"/>
          <a:ext cx="1546966" cy="1546966"/>
        </a:xfrm>
        <a:custGeom>
          <a:avLst/>
          <a:gdLst/>
          <a:ahLst/>
          <a:cxnLst/>
          <a:rect l="0" t="0" r="0" b="0"/>
          <a:pathLst>
            <a:path>
              <a:moveTo>
                <a:pt x="80220" y="430463"/>
              </a:moveTo>
              <a:arcTo wR="773483" hR="773483" stAng="12379547" swAng="163242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a:extLst>
              <a:ext uri="{FF2B5EF4-FFF2-40B4-BE49-F238E27FC236}">
                <a16:creationId xmlns:a16="http://schemas.microsoft.com/office/drawing/2014/main" id="{2C22DDB0-7457-23EC-42E2-5E80A5F892A9}"/>
              </a:ext>
            </a:extLst>
          </p:cNvPr>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uk-UA"/>
          </a:p>
        </p:txBody>
      </p:sp>
      <p:sp>
        <p:nvSpPr>
          <p:cNvPr id="3" name="Місце для дати 2">
            <a:extLst>
              <a:ext uri="{FF2B5EF4-FFF2-40B4-BE49-F238E27FC236}">
                <a16:creationId xmlns:a16="http://schemas.microsoft.com/office/drawing/2014/main" id="{6B32BD83-6F33-0065-4B8A-203B9DCD5A61}"/>
              </a:ext>
            </a:extLst>
          </p:cNvPr>
          <p:cNvSpPr>
            <a:spLocks noGrp="1"/>
          </p:cNvSpPr>
          <p:nvPr>
            <p:ph type="dt" sz="quarter" idx="1"/>
          </p:nvPr>
        </p:nvSpPr>
        <p:spPr>
          <a:xfrm>
            <a:off x="3884613" y="0"/>
            <a:ext cx="2971800" cy="498475"/>
          </a:xfrm>
          <a:prstGeom prst="rect">
            <a:avLst/>
          </a:prstGeom>
        </p:spPr>
        <p:txBody>
          <a:bodyPr vert="horz" lIns="91440" tIns="45720" rIns="91440" bIns="45720" rtlCol="0"/>
          <a:lstStyle>
            <a:lvl1pPr algn="r">
              <a:defRPr sz="1200"/>
            </a:lvl1pPr>
          </a:lstStyle>
          <a:p>
            <a:fld id="{A37D43B1-AD21-4B0D-A1A4-7147F619BA6C}" type="datetimeFigureOut">
              <a:rPr lang="uk-UA" smtClean="0"/>
              <a:t>19.06.2025</a:t>
            </a:fld>
            <a:endParaRPr lang="uk-UA"/>
          </a:p>
        </p:txBody>
      </p:sp>
      <p:sp>
        <p:nvSpPr>
          <p:cNvPr id="4" name="Місце для нижнього колонтитула 3">
            <a:extLst>
              <a:ext uri="{FF2B5EF4-FFF2-40B4-BE49-F238E27FC236}">
                <a16:creationId xmlns:a16="http://schemas.microsoft.com/office/drawing/2014/main" id="{E3963F27-37CE-AAF8-87CD-29B4AEBF759F}"/>
              </a:ext>
            </a:extLst>
          </p:cNvPr>
          <p:cNvSpPr>
            <a:spLocks noGrp="1"/>
          </p:cNvSpPr>
          <p:nvPr>
            <p:ph type="ftr" sz="quarter" idx="2"/>
          </p:nvPr>
        </p:nvSpPr>
        <p:spPr>
          <a:xfrm>
            <a:off x="0" y="9447213"/>
            <a:ext cx="2971800" cy="498475"/>
          </a:xfrm>
          <a:prstGeom prst="rect">
            <a:avLst/>
          </a:prstGeom>
        </p:spPr>
        <p:txBody>
          <a:bodyPr vert="horz" lIns="91440" tIns="45720" rIns="91440" bIns="45720" rtlCol="0" anchor="b"/>
          <a:lstStyle>
            <a:lvl1pPr algn="l">
              <a:defRPr sz="1200"/>
            </a:lvl1pPr>
          </a:lstStyle>
          <a:p>
            <a:endParaRPr lang="uk-UA"/>
          </a:p>
        </p:txBody>
      </p:sp>
      <p:sp>
        <p:nvSpPr>
          <p:cNvPr id="5" name="Місце для номера слайда 4">
            <a:extLst>
              <a:ext uri="{FF2B5EF4-FFF2-40B4-BE49-F238E27FC236}">
                <a16:creationId xmlns:a16="http://schemas.microsoft.com/office/drawing/2014/main" id="{5A60213C-3EC6-67C5-256F-7C394D557C94}"/>
              </a:ext>
            </a:extLst>
          </p:cNvPr>
          <p:cNvSpPr>
            <a:spLocks noGrp="1"/>
          </p:cNvSpPr>
          <p:nvPr>
            <p:ph type="sldNum" sz="quarter" idx="3"/>
          </p:nvPr>
        </p:nvSpPr>
        <p:spPr>
          <a:xfrm>
            <a:off x="3884613" y="9447213"/>
            <a:ext cx="2971800" cy="498475"/>
          </a:xfrm>
          <a:prstGeom prst="rect">
            <a:avLst/>
          </a:prstGeom>
        </p:spPr>
        <p:txBody>
          <a:bodyPr vert="horz" lIns="91440" tIns="45720" rIns="91440" bIns="45720" rtlCol="0" anchor="b"/>
          <a:lstStyle>
            <a:lvl1pPr algn="r">
              <a:defRPr sz="1200"/>
            </a:lvl1pPr>
          </a:lstStyle>
          <a:p>
            <a:fld id="{B73F82EC-BA14-4B36-A70A-8EF7A08C9F0C}" type="slidenum">
              <a:rPr lang="uk-UA" smtClean="0"/>
              <a:t>‹№›</a:t>
            </a:fld>
            <a:endParaRPr lang="uk-UA"/>
          </a:p>
        </p:txBody>
      </p:sp>
    </p:spTree>
    <p:extLst>
      <p:ext uri="{BB962C8B-B14F-4D97-AF65-F5344CB8AC3E}">
        <p14:creationId xmlns:p14="http://schemas.microsoft.com/office/powerpoint/2010/main" val="145565293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7284"/>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dirty="0"/>
          </a:p>
        </p:txBody>
      </p:sp>
      <p:sp>
        <p:nvSpPr>
          <p:cNvPr id="3" name="Дата 2"/>
          <p:cNvSpPr>
            <a:spLocks noGrp="1"/>
          </p:cNvSpPr>
          <p:nvPr>
            <p:ph type="dt" idx="1"/>
          </p:nvPr>
        </p:nvSpPr>
        <p:spPr>
          <a:xfrm>
            <a:off x="3884613" y="0"/>
            <a:ext cx="2971800" cy="497284"/>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49DE4B73-42B3-4A4C-ADFF-58533BD73BFF}" type="datetimeFigureOut">
              <a:rPr lang="ru-RU"/>
              <a:pPr>
                <a:defRPr/>
              </a:pPr>
              <a:t>19.06.2025</a:t>
            </a:fld>
            <a:endParaRPr lang="ru-RU" dirty="0"/>
          </a:p>
        </p:txBody>
      </p:sp>
      <p:sp>
        <p:nvSpPr>
          <p:cNvPr id="4" name="Образ слайда 3"/>
          <p:cNvSpPr>
            <a:spLocks noGrp="1" noRot="1" noChangeAspect="1"/>
          </p:cNvSpPr>
          <p:nvPr>
            <p:ph type="sldImg" idx="2"/>
          </p:nvPr>
        </p:nvSpPr>
        <p:spPr>
          <a:xfrm>
            <a:off x="2032000" y="746125"/>
            <a:ext cx="2794000" cy="3729038"/>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dirty="0"/>
          </a:p>
        </p:txBody>
      </p:sp>
      <p:sp>
        <p:nvSpPr>
          <p:cNvPr id="7" name="Номер слайда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2ED7DF07-65C9-4B66-8198-6C9CDBEE8DB5}" type="slidenum">
              <a:rPr lang="ru-RU"/>
              <a:pPr>
                <a:defRPr/>
              </a:pPr>
              <a:t>‹№›</a:t>
            </a:fld>
            <a:endParaRPr lang="ru-RU" dirty="0"/>
          </a:p>
        </p:txBody>
      </p:sp>
    </p:spTree>
    <p:extLst>
      <p:ext uri="{BB962C8B-B14F-4D97-AF65-F5344CB8AC3E}">
        <p14:creationId xmlns:p14="http://schemas.microsoft.com/office/powerpoint/2010/main" val="2419939506"/>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pPr>
              <a:defRPr/>
            </a:pPr>
            <a:fld id="{2ED7DF07-65C9-4B66-8198-6C9CDBEE8DB5}" type="slidenum">
              <a:rPr lang="ru-RU" smtClean="0"/>
              <a:pPr>
                <a:defRPr/>
              </a:pPr>
              <a:t>6</a:t>
            </a:fld>
            <a:endParaRPr lang="ru-RU" dirty="0"/>
          </a:p>
        </p:txBody>
      </p:sp>
    </p:spTree>
    <p:extLst>
      <p:ext uri="{BB962C8B-B14F-4D97-AF65-F5344CB8AC3E}">
        <p14:creationId xmlns:p14="http://schemas.microsoft.com/office/powerpoint/2010/main" val="3898529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8"/>
            <a:ext cx="5829300" cy="1960033"/>
          </a:xfrm>
        </p:spPr>
        <p:txBody>
          <a:bodyPr/>
          <a:lstStyle/>
          <a:p>
            <a:r>
              <a:rPr lang="ru-RU"/>
              <a:t>Образец заголовка</a:t>
            </a:r>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pPr>
              <a:defRPr/>
            </a:pPr>
            <a:fld id="{5C8CFDA7-427E-4EB4-A910-8EDF3950D372}" type="datetime1">
              <a:rPr lang="ru-RU" smtClean="0"/>
              <a:t>19.06.2025</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6" name="Номер слайда 5"/>
          <p:cNvSpPr>
            <a:spLocks noGrp="1"/>
          </p:cNvSpPr>
          <p:nvPr>
            <p:ph type="sldNum" sz="quarter" idx="12"/>
          </p:nvPr>
        </p:nvSpPr>
        <p:spPr/>
        <p:txBody>
          <a:bodyPr/>
          <a:lstStyle>
            <a:lvl1pPr>
              <a:defRPr/>
            </a:lvl1pPr>
          </a:lstStyle>
          <a:p>
            <a:pPr>
              <a:defRPr/>
            </a:pPr>
            <a:fld id="{8F7E6F0F-FFA6-4DE0-87E1-91E508BDE904}"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07DBB5CF-51F5-4B13-A436-1A3D54F785FF}" type="datetime1">
              <a:rPr lang="ru-RU" smtClean="0"/>
              <a:t>19.06.2025</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6" name="Номер слайда 5"/>
          <p:cNvSpPr>
            <a:spLocks noGrp="1"/>
          </p:cNvSpPr>
          <p:nvPr>
            <p:ph type="sldNum" sz="quarter" idx="12"/>
          </p:nvPr>
        </p:nvSpPr>
        <p:spPr/>
        <p:txBody>
          <a:bodyPr/>
          <a:lstStyle>
            <a:lvl1pPr>
              <a:defRPr/>
            </a:lvl1pPr>
          </a:lstStyle>
          <a:p>
            <a:pPr>
              <a:defRPr/>
            </a:pPr>
            <a:fld id="{7AD05D5E-D1AB-4284-BF6B-F11D7CCB6AA5}"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pPr>
              <a:defRPr/>
            </a:pPr>
            <a:fld id="{15C7E235-BE0F-49F4-8634-BAE275867CA0}" type="datetime1">
              <a:rPr lang="ru-RU" smtClean="0"/>
              <a:t>19.06.2025</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6" name="Номер слайда 5"/>
          <p:cNvSpPr>
            <a:spLocks noGrp="1"/>
          </p:cNvSpPr>
          <p:nvPr>
            <p:ph type="sldNum" sz="quarter" idx="12"/>
          </p:nvPr>
        </p:nvSpPr>
        <p:spPr/>
        <p:txBody>
          <a:bodyPr/>
          <a:lstStyle>
            <a:lvl1pPr>
              <a:defRPr/>
            </a:lvl1pPr>
          </a:lstStyle>
          <a:p>
            <a:pPr>
              <a:defRPr/>
            </a:pPr>
            <a:fld id="{1FEFC435-A9F5-4797-B463-A170123A5811}"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lvl1pPr>
          </a:lstStyle>
          <a:p>
            <a:pPr>
              <a:defRPr/>
            </a:pPr>
            <a:fld id="{EEBDA0DC-2FC9-418E-A10D-7B49399EB8CB}" type="datetime1">
              <a:rPr lang="ru-RU" smtClean="0"/>
              <a:t>19.06.2025</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7" name="Номер слайда 5"/>
          <p:cNvSpPr>
            <a:spLocks noGrp="1"/>
          </p:cNvSpPr>
          <p:nvPr>
            <p:ph type="sldNum" sz="quarter" idx="12"/>
          </p:nvPr>
        </p:nvSpPr>
        <p:spPr/>
        <p:txBody>
          <a:bodyPr/>
          <a:lstStyle>
            <a:lvl1pPr>
              <a:defRPr/>
            </a:lvl1pPr>
          </a:lstStyle>
          <a:p>
            <a:pPr>
              <a:defRPr/>
            </a:pPr>
            <a:fld id="{EAA33373-87A4-4ABD-88CD-4BEEA7D4EEB5}"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lvl1pPr>
          </a:lstStyle>
          <a:p>
            <a:pPr>
              <a:defRPr/>
            </a:pPr>
            <a:fld id="{AFDA665F-128F-477B-BBD9-F47A4015B3A9}" type="datetime1">
              <a:rPr lang="ru-RU" smtClean="0"/>
              <a:t>19.06.2025</a:t>
            </a:fld>
            <a:endParaRPr lang="ru-RU" dirty="0"/>
          </a:p>
        </p:txBody>
      </p:sp>
      <p:sp>
        <p:nvSpPr>
          <p:cNvPr id="8"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9" name="Номер слайда 5"/>
          <p:cNvSpPr>
            <a:spLocks noGrp="1"/>
          </p:cNvSpPr>
          <p:nvPr>
            <p:ph type="sldNum" sz="quarter" idx="12"/>
          </p:nvPr>
        </p:nvSpPr>
        <p:spPr/>
        <p:txBody>
          <a:bodyPr/>
          <a:lstStyle>
            <a:lvl1pPr>
              <a:defRPr/>
            </a:lvl1pPr>
          </a:lstStyle>
          <a:p>
            <a:pPr>
              <a:defRPr/>
            </a:pPr>
            <a:fld id="{EFB1F0AA-FCA7-4956-8692-0ECE2167BFFB}"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a:defRPr/>
            </a:pPr>
            <a:fld id="{8AF5CD5A-69B0-447E-AD40-990C6DF895C2}" type="datetime1">
              <a:rPr lang="ru-RU" smtClean="0"/>
              <a:t>19.06.2025</a:t>
            </a:fld>
            <a:endParaRPr lang="ru-RU" dirty="0"/>
          </a:p>
        </p:txBody>
      </p:sp>
      <p:sp>
        <p:nvSpPr>
          <p:cNvPr id="4"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5" name="Номер слайда 5"/>
          <p:cNvSpPr>
            <a:spLocks noGrp="1"/>
          </p:cNvSpPr>
          <p:nvPr>
            <p:ph type="sldNum" sz="quarter" idx="12"/>
          </p:nvPr>
        </p:nvSpPr>
        <p:spPr/>
        <p:txBody>
          <a:bodyPr/>
          <a:lstStyle>
            <a:lvl1pPr>
              <a:defRPr/>
            </a:lvl1pPr>
          </a:lstStyle>
          <a:p>
            <a:pPr>
              <a:defRPr/>
            </a:pPr>
            <a:fld id="{95EB5BE4-94D1-4186-952E-9528CCFB4EEE}"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9D87B160-4DC8-4151-B798-AAD5C8F7CB14}" type="datetime1">
              <a:rPr lang="ru-RU" smtClean="0"/>
              <a:t>19.06.2025</a:t>
            </a:fld>
            <a:endParaRPr lang="ru-RU" dirty="0"/>
          </a:p>
        </p:txBody>
      </p:sp>
      <p:sp>
        <p:nvSpPr>
          <p:cNvPr id="3"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4" name="Номер слайда 5"/>
          <p:cNvSpPr>
            <a:spLocks noGrp="1"/>
          </p:cNvSpPr>
          <p:nvPr>
            <p:ph type="sldNum" sz="quarter" idx="12"/>
          </p:nvPr>
        </p:nvSpPr>
        <p:spPr/>
        <p:txBody>
          <a:bodyPr/>
          <a:lstStyle>
            <a:lvl1pPr>
              <a:defRPr/>
            </a:lvl1pPr>
          </a:lstStyle>
          <a:p>
            <a:pPr>
              <a:defRPr/>
            </a:pPr>
            <a:fld id="{2C1C3BD4-701D-4708-B6E5-B219ADAD32E2}"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2256235" cy="154940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AD9A2AAE-F612-4408-9666-7246B0BFC833}" type="datetime1">
              <a:rPr lang="ru-RU" smtClean="0"/>
              <a:t>19.06.2025</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7" name="Номер слайда 5"/>
          <p:cNvSpPr>
            <a:spLocks noGrp="1"/>
          </p:cNvSpPr>
          <p:nvPr>
            <p:ph type="sldNum" sz="quarter" idx="12"/>
          </p:nvPr>
        </p:nvSpPr>
        <p:spPr/>
        <p:txBody>
          <a:bodyPr/>
          <a:lstStyle>
            <a:lvl1pPr>
              <a:defRPr/>
            </a:lvl1pPr>
          </a:lstStyle>
          <a:p>
            <a:pPr>
              <a:defRPr/>
            </a:pPr>
            <a:fld id="{B9E78CDC-AB16-462C-AD57-8C3D42C31E4A}"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0"/>
            <a:ext cx="4114800" cy="755651"/>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dirty="0"/>
              <a:t>Вставка рисунка</a:t>
            </a:r>
          </a:p>
        </p:txBody>
      </p:sp>
      <p:sp>
        <p:nvSpPr>
          <p:cNvPr id="4" name="Текст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374327DC-9A8B-480D-B73E-732B2D0463D1}" type="datetime1">
              <a:rPr lang="ru-RU" smtClean="0"/>
              <a:t>19.06.2025</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7" name="Номер слайда 5"/>
          <p:cNvSpPr>
            <a:spLocks noGrp="1"/>
          </p:cNvSpPr>
          <p:nvPr>
            <p:ph type="sldNum" sz="quarter" idx="12"/>
          </p:nvPr>
        </p:nvSpPr>
        <p:spPr/>
        <p:txBody>
          <a:bodyPr/>
          <a:lstStyle>
            <a:lvl1pPr>
              <a:defRPr/>
            </a:lvl1pPr>
          </a:lstStyle>
          <a:p>
            <a:pPr>
              <a:defRPr/>
            </a:pPr>
            <a:fld id="{A0658295-0D8B-43B0-B8E5-634D9F5F8C51}"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C452227A-E289-4E08-A590-7F969D290703}" type="datetime1">
              <a:rPr lang="ru-RU" smtClean="0"/>
              <a:t>19.06.2025</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6" name="Номер слайда 5"/>
          <p:cNvSpPr>
            <a:spLocks noGrp="1"/>
          </p:cNvSpPr>
          <p:nvPr>
            <p:ph type="sldNum" sz="quarter" idx="12"/>
          </p:nvPr>
        </p:nvSpPr>
        <p:spPr/>
        <p:txBody>
          <a:bodyPr/>
          <a:lstStyle>
            <a:lvl1pPr>
              <a:defRPr/>
            </a:lvl1pPr>
          </a:lstStyle>
          <a:p>
            <a:pPr>
              <a:defRPr/>
            </a:pPr>
            <a:fld id="{56C8EAA4-2DF8-4DB6-B481-1392DFE737CE}"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50" y="366185"/>
            <a:ext cx="1543050" cy="7802033"/>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342900" y="366185"/>
            <a:ext cx="4514850" cy="780203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F10E12E7-BDD9-4CF0-BF25-11D45E2148EA}" type="datetime1">
              <a:rPr lang="ru-RU" smtClean="0"/>
              <a:t>19.06.2025</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r>
              <a:rPr lang="ru-RU"/>
              <a:t>1</a:t>
            </a:r>
            <a:endParaRPr lang="ru-RU" dirty="0"/>
          </a:p>
        </p:txBody>
      </p:sp>
      <p:sp>
        <p:nvSpPr>
          <p:cNvPr id="6" name="Номер слайда 5"/>
          <p:cNvSpPr>
            <a:spLocks noGrp="1"/>
          </p:cNvSpPr>
          <p:nvPr>
            <p:ph type="sldNum" sz="quarter" idx="12"/>
          </p:nvPr>
        </p:nvSpPr>
        <p:spPr/>
        <p:txBody>
          <a:bodyPr/>
          <a:lstStyle>
            <a:lvl1pPr>
              <a:defRPr/>
            </a:lvl1pPr>
          </a:lstStyle>
          <a:p>
            <a:pPr>
              <a:defRPr/>
            </a:pPr>
            <a:fld id="{7093ADCD-86AF-4D1D-8DB2-16E2DE3E2AD3}"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342900" y="366184"/>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Текст 2"/>
          <p:cNvSpPr>
            <a:spLocks noGrp="1"/>
          </p:cNvSpPr>
          <p:nvPr>
            <p:ph type="body" idx="1"/>
          </p:nvPr>
        </p:nvSpPr>
        <p:spPr bwMode="auto">
          <a:xfrm>
            <a:off x="342900" y="2133601"/>
            <a:ext cx="6172200" cy="603461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7D1925E-BB05-40B9-8EBE-ED8B8EECE7EC}" type="datetime1">
              <a:rPr lang="ru-RU" smtClean="0"/>
              <a:t>19.06.2025</a:t>
            </a:fld>
            <a:endParaRPr lang="ru-RU" dirty="0"/>
          </a:p>
        </p:txBody>
      </p:sp>
      <p:sp>
        <p:nvSpPr>
          <p:cNvPr id="5" name="Нижний колонтитул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ru-RU"/>
              <a:t>1</a:t>
            </a:r>
            <a:endParaRPr lang="ru-RU" dirty="0"/>
          </a:p>
        </p:txBody>
      </p:sp>
      <p:sp>
        <p:nvSpPr>
          <p:cNvPr id="6" name="Номер слайда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13E873A5-BB0D-437A-8898-01C985825188}" type="slidenum">
              <a:rPr lang="ru-RU"/>
              <a:pPr>
                <a:defRPr/>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05F4B7-FEED-3CA5-DFA6-139C0C3C6932}"/>
              </a:ext>
            </a:extLst>
          </p:cNvPr>
          <p:cNvSpPr>
            <a:spLocks noGrp="1"/>
          </p:cNvSpPr>
          <p:nvPr>
            <p:ph type="ctrTitle"/>
          </p:nvPr>
        </p:nvSpPr>
        <p:spPr>
          <a:xfrm>
            <a:off x="514350" y="1331640"/>
            <a:ext cx="5829300" cy="1960033"/>
          </a:xfrm>
        </p:spPr>
        <p:txBody>
          <a:bodyPr/>
          <a:lstStyle/>
          <a:p>
            <a:r>
              <a:rPr lang="uk-UA" sz="2800" dirty="0"/>
              <a:t>Дніпровська гімназія № 140 ДМР</a:t>
            </a:r>
            <a:br>
              <a:rPr lang="uk-UA" sz="2800" dirty="0"/>
            </a:br>
            <a:r>
              <a:rPr lang="uk-UA" sz="2800" dirty="0"/>
              <a:t>Тимофєєва Олена Петрівна</a:t>
            </a:r>
            <a:br>
              <a:rPr lang="uk-UA" sz="2800" dirty="0"/>
            </a:br>
            <a:r>
              <a:rPr lang="uk-UA" sz="2800" dirty="0"/>
              <a:t>Учителька початкових класів</a:t>
            </a:r>
            <a:br>
              <a:rPr lang="uk-UA" sz="2800" dirty="0"/>
            </a:br>
            <a:r>
              <a:rPr lang="uk-UA" sz="2800" dirty="0"/>
              <a:t>Вища кваліфікаційна категорія</a:t>
            </a:r>
            <a:br>
              <a:rPr lang="uk-UA" sz="2800" dirty="0"/>
            </a:br>
            <a:r>
              <a:rPr lang="uk-UA" sz="2800" dirty="0"/>
              <a:t>Учитель - методист</a:t>
            </a:r>
          </a:p>
        </p:txBody>
      </p:sp>
      <p:sp>
        <p:nvSpPr>
          <p:cNvPr id="3" name="Підзаголовок 2">
            <a:extLst>
              <a:ext uri="{FF2B5EF4-FFF2-40B4-BE49-F238E27FC236}">
                <a16:creationId xmlns:a16="http://schemas.microsoft.com/office/drawing/2014/main" id="{9016C39F-CD79-7C30-E33B-0D96861B6A32}"/>
              </a:ext>
            </a:extLst>
          </p:cNvPr>
          <p:cNvSpPr>
            <a:spLocks noGrp="1"/>
          </p:cNvSpPr>
          <p:nvPr>
            <p:ph type="subTitle" idx="1"/>
          </p:nvPr>
        </p:nvSpPr>
        <p:spPr>
          <a:xfrm>
            <a:off x="1028700" y="3995936"/>
            <a:ext cx="4800600" cy="3960440"/>
          </a:xfrm>
        </p:spPr>
        <p:txBody>
          <a:bodyPr/>
          <a:lstStyle/>
          <a:p>
            <a:r>
              <a:rPr lang="uk-UA" dirty="0"/>
              <a:t>МЕТОДИЧНА РОЗРОБКА</a:t>
            </a:r>
          </a:p>
          <a:p>
            <a:endParaRPr lang="uk-UA" dirty="0"/>
          </a:p>
          <a:p>
            <a:r>
              <a:rPr lang="uk-UA" noProof="0" dirty="0"/>
              <a:t>Аудіовізуальне </a:t>
            </a:r>
          </a:p>
          <a:p>
            <a:r>
              <a:rPr lang="uk-UA" noProof="0" dirty="0"/>
              <a:t>перетворення інформації </a:t>
            </a:r>
          </a:p>
          <a:p>
            <a:r>
              <a:rPr lang="uk-UA" noProof="0" dirty="0"/>
              <a:t>у розвитку образного мислення та уяви </a:t>
            </a:r>
            <a:r>
              <a:rPr lang="uk-UA" dirty="0"/>
              <a:t>дітей</a:t>
            </a:r>
            <a:r>
              <a:rPr lang="uk-UA" noProof="0" dirty="0"/>
              <a:t> початкових класів</a:t>
            </a:r>
          </a:p>
          <a:p>
            <a:endParaRPr lang="uk-UA" dirty="0"/>
          </a:p>
        </p:txBody>
      </p:sp>
      <p:sp>
        <p:nvSpPr>
          <p:cNvPr id="4" name="Місце для номера слайда 3">
            <a:extLst>
              <a:ext uri="{FF2B5EF4-FFF2-40B4-BE49-F238E27FC236}">
                <a16:creationId xmlns:a16="http://schemas.microsoft.com/office/drawing/2014/main" id="{C9136CEE-1323-222F-C584-2C15AF4B37CE}"/>
              </a:ext>
            </a:extLst>
          </p:cNvPr>
          <p:cNvSpPr>
            <a:spLocks noGrp="1"/>
          </p:cNvSpPr>
          <p:nvPr>
            <p:ph type="sldNum" sz="quarter" idx="12"/>
          </p:nvPr>
        </p:nvSpPr>
        <p:spPr/>
        <p:txBody>
          <a:bodyPr/>
          <a:lstStyle/>
          <a:p>
            <a:pPr>
              <a:defRPr/>
            </a:pPr>
            <a:fld id="{8F7E6F0F-FFA6-4DE0-87E1-91E508BDE904}" type="slidenum">
              <a:rPr lang="ru-RU" smtClean="0"/>
              <a:pPr>
                <a:defRPr/>
              </a:pPr>
              <a:t>1</a:t>
            </a:fld>
            <a:endParaRPr lang="ru-RU" dirty="0"/>
          </a:p>
        </p:txBody>
      </p:sp>
      <p:sp>
        <p:nvSpPr>
          <p:cNvPr id="5" name="Місце для нижнього колонтитула 4">
            <a:extLst>
              <a:ext uri="{FF2B5EF4-FFF2-40B4-BE49-F238E27FC236}">
                <a16:creationId xmlns:a16="http://schemas.microsoft.com/office/drawing/2014/main" id="{3FE98C50-5072-BDB4-0481-63DF704BFFFA}"/>
              </a:ext>
            </a:extLst>
          </p:cNvPr>
          <p:cNvSpPr>
            <a:spLocks noGrp="1"/>
          </p:cNvSpPr>
          <p:nvPr>
            <p:ph type="ftr" sz="quarter" idx="11"/>
          </p:nvPr>
        </p:nvSpPr>
        <p:spPr/>
        <p:txBody>
          <a:bodyPr/>
          <a:lstStyle/>
          <a:p>
            <a:pPr>
              <a:defRPr/>
            </a:pPr>
            <a:r>
              <a:rPr lang="ru-RU" dirty="0"/>
              <a:t>1</a:t>
            </a:r>
          </a:p>
        </p:txBody>
      </p:sp>
    </p:spTree>
    <p:extLst>
      <p:ext uri="{BB962C8B-B14F-4D97-AF65-F5344CB8AC3E}">
        <p14:creationId xmlns:p14="http://schemas.microsoft.com/office/powerpoint/2010/main" val="19280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1"/>
          <p:cNvSpPr>
            <a:spLocks noGrp="1"/>
          </p:cNvSpPr>
          <p:nvPr>
            <p:ph type="ctrTitle" idx="4294967295"/>
          </p:nvPr>
        </p:nvSpPr>
        <p:spPr>
          <a:xfrm>
            <a:off x="428604" y="1643063"/>
            <a:ext cx="5857916" cy="2643187"/>
          </a:xfrm>
        </p:spPr>
        <p:txBody>
          <a:bodyPr/>
          <a:lstStyle/>
          <a:p>
            <a:br>
              <a:rPr lang="uk-UA" sz="2000" noProof="0" dirty="0">
                <a:latin typeface="Monotype Corsiva" pitchFamily="66" charset="0"/>
                <a:cs typeface="Times New Roman" pitchFamily="18" charset="0"/>
              </a:rPr>
            </a:br>
            <a:br>
              <a:rPr lang="uk-UA" sz="2000" noProof="0" dirty="0">
                <a:latin typeface="Monotype Corsiva" pitchFamily="66" charset="0"/>
                <a:cs typeface="Times New Roman" pitchFamily="18" charset="0"/>
              </a:rPr>
            </a:br>
            <a:br>
              <a:rPr lang="uk-UA" sz="2000" noProof="0" dirty="0">
                <a:latin typeface="Monotype Corsiva" pitchFamily="66" charset="0"/>
                <a:cs typeface="Times New Roman" pitchFamily="18" charset="0"/>
              </a:rPr>
            </a:br>
            <a:br>
              <a:rPr lang="uk-UA" sz="2000" noProof="0" dirty="0">
                <a:latin typeface="Monotype Corsiva" pitchFamily="66" charset="0"/>
                <a:cs typeface="Times New Roman" pitchFamily="18" charset="0"/>
              </a:rPr>
            </a:br>
            <a:br>
              <a:rPr lang="uk-UA" sz="2000" noProof="0" dirty="0">
                <a:latin typeface="Monotype Corsiva" pitchFamily="66" charset="0"/>
                <a:cs typeface="Times New Roman" pitchFamily="18" charset="0"/>
              </a:rPr>
            </a:br>
            <a:endParaRPr lang="uk-UA" sz="2400" noProof="0" dirty="0">
              <a:latin typeface="Monotype Corsiva" pitchFamily="66" charset="0"/>
              <a:cs typeface="Times New Roman" pitchFamily="18" charset="0"/>
            </a:endParaRPr>
          </a:p>
        </p:txBody>
      </p:sp>
      <p:pic>
        <p:nvPicPr>
          <p:cNvPr id="4" name="Picture 8"/>
          <p:cNvPicPr>
            <a:picLocks noChangeAspect="1" noChangeArrowheads="1"/>
          </p:cNvPicPr>
          <p:nvPr/>
        </p:nvPicPr>
        <p:blipFill>
          <a:blip r:embed="rId2"/>
          <a:srcRect/>
          <a:stretch>
            <a:fillRect/>
          </a:stretch>
        </p:blipFill>
        <p:spPr bwMode="auto">
          <a:xfrm>
            <a:off x="2250282" y="4572001"/>
            <a:ext cx="2418160" cy="3545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Прямоугольник 4"/>
          <p:cNvSpPr/>
          <p:nvPr/>
        </p:nvSpPr>
        <p:spPr>
          <a:xfrm>
            <a:off x="20922" y="760779"/>
            <a:ext cx="6765639" cy="1508105"/>
          </a:xfrm>
          <a:prstGeom prst="rect">
            <a:avLst/>
          </a:prstGeom>
          <a:noFill/>
        </p:spPr>
        <p:txBody>
          <a:bodyPr wrap="square" lIns="91440" tIns="45720" rIns="91440" bIns="45720">
            <a:spAutoFit/>
          </a:bodyPr>
          <a:lstStyle/>
          <a:p>
            <a:pPr algn="ctr"/>
            <a:r>
              <a:rPr lang="uk-UA" sz="6000" b="1"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onotype Corsiva" pitchFamily="66" charset="0"/>
              </a:rPr>
              <a:t>«</a:t>
            </a:r>
            <a:r>
              <a:rPr lang="uk-UA"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onotype Corsiva" pitchFamily="66" charset="0"/>
              </a:rPr>
              <a:t>Уявлики</a:t>
            </a:r>
            <a:r>
              <a:rPr lang="uk-UA" sz="6000" b="1"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onotype Corsiva" pitchFamily="66" charset="0"/>
              </a:rPr>
              <a:t>»</a:t>
            </a:r>
          </a:p>
          <a:p>
            <a:pPr algn="ctr"/>
            <a:r>
              <a:rPr lang="uk-UA" sz="3200" b="1"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onotype Corsiva" pitchFamily="66" charset="0"/>
              </a:rPr>
              <a:t>(практичний посібник)</a:t>
            </a:r>
            <a:endParaRPr lang="uk-UA" sz="3200" b="1" cap="none" spc="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onotype Corsiva" pitchFamily="66" charset="0"/>
            </a:endParaRPr>
          </a:p>
        </p:txBody>
      </p:sp>
      <p:sp>
        <p:nvSpPr>
          <p:cNvPr id="2" name="TextBox 1"/>
          <p:cNvSpPr txBox="1"/>
          <p:nvPr/>
        </p:nvSpPr>
        <p:spPr>
          <a:xfrm>
            <a:off x="20923" y="2411760"/>
            <a:ext cx="6837077" cy="2831544"/>
          </a:xfrm>
          <a:prstGeom prst="rect">
            <a:avLst/>
          </a:prstGeom>
          <a:noFill/>
        </p:spPr>
        <p:txBody>
          <a:bodyPr wrap="square" rtlCol="0">
            <a:spAutoFit/>
          </a:bodyPr>
          <a:lstStyle/>
          <a:p>
            <a:pPr algn="ctr"/>
            <a:r>
              <a:rPr lang="uk-UA" sz="3200" noProof="0" dirty="0">
                <a:solidFill>
                  <a:srgbClr val="000000"/>
                </a:solidFill>
                <a:latin typeface="Monotype Corsiva" panose="03010101010201010101" pitchFamily="66" charset="0"/>
                <a:ea typeface="+mj-ea"/>
                <a:cs typeface="Times New Roman" panose="02020603050405020304" pitchFamily="18" charset="0"/>
              </a:rPr>
              <a:t>Аудіовізуальне </a:t>
            </a:r>
          </a:p>
          <a:p>
            <a:pPr algn="ctr"/>
            <a:r>
              <a:rPr lang="uk-UA" sz="3200" noProof="0" dirty="0">
                <a:solidFill>
                  <a:srgbClr val="000000"/>
                </a:solidFill>
                <a:latin typeface="Monotype Corsiva" panose="03010101010201010101" pitchFamily="66" charset="0"/>
                <a:ea typeface="+mj-ea"/>
                <a:cs typeface="Times New Roman" panose="02020603050405020304" pitchFamily="18" charset="0"/>
              </a:rPr>
              <a:t>перетворення інформації </a:t>
            </a:r>
          </a:p>
          <a:p>
            <a:pPr algn="ctr"/>
            <a:r>
              <a:rPr lang="uk-UA" sz="3200" noProof="0" dirty="0">
                <a:solidFill>
                  <a:srgbClr val="000000"/>
                </a:solidFill>
                <a:latin typeface="Monotype Corsiva" panose="03010101010201010101" pitchFamily="66" charset="0"/>
                <a:ea typeface="+mj-ea"/>
                <a:cs typeface="Times New Roman" panose="02020603050405020304" pitchFamily="18" charset="0"/>
              </a:rPr>
              <a:t>у розвитку образного мислення та уяви </a:t>
            </a:r>
            <a:r>
              <a:rPr lang="uk-UA" sz="3200" dirty="0">
                <a:solidFill>
                  <a:srgbClr val="000000"/>
                </a:solidFill>
                <a:latin typeface="Monotype Corsiva" panose="03010101010201010101" pitchFamily="66" charset="0"/>
                <a:ea typeface="+mj-ea"/>
                <a:cs typeface="Times New Roman" panose="02020603050405020304" pitchFamily="18" charset="0"/>
              </a:rPr>
              <a:t>дітей</a:t>
            </a:r>
            <a:r>
              <a:rPr lang="uk-UA" sz="3200" noProof="0" dirty="0">
                <a:solidFill>
                  <a:srgbClr val="000000"/>
                </a:solidFill>
                <a:latin typeface="Monotype Corsiva" panose="03010101010201010101" pitchFamily="66" charset="0"/>
                <a:ea typeface="+mj-ea"/>
                <a:cs typeface="Times New Roman" panose="02020603050405020304" pitchFamily="18" charset="0"/>
              </a:rPr>
              <a:t> початкових класів</a:t>
            </a:r>
            <a:endParaRPr lang="uk-UA" sz="3200" noProof="0" dirty="0">
              <a:latin typeface="Monotype Corsiva" panose="03010101010201010101" pitchFamily="66" charset="0"/>
            </a:endParaRPr>
          </a:p>
          <a:p>
            <a:pPr algn="ctr"/>
            <a:endParaRPr lang="uk-UA" sz="3200" noProof="0" dirty="0">
              <a:latin typeface="Monotype Corsiva" panose="03010101010201010101" pitchFamily="66" charset="0"/>
            </a:endParaRPr>
          </a:p>
          <a:p>
            <a:endParaRPr lang="uk-UA" noProof="0" dirty="0"/>
          </a:p>
        </p:txBody>
      </p:sp>
      <p:sp>
        <p:nvSpPr>
          <p:cNvPr id="3" name="Місце для номера слайда 2">
            <a:extLst>
              <a:ext uri="{FF2B5EF4-FFF2-40B4-BE49-F238E27FC236}">
                <a16:creationId xmlns:a16="http://schemas.microsoft.com/office/drawing/2014/main" id="{F01D7753-8E03-00E4-8847-111D8597051C}"/>
              </a:ext>
            </a:extLst>
          </p:cNvPr>
          <p:cNvSpPr>
            <a:spLocks noGrp="1"/>
          </p:cNvSpPr>
          <p:nvPr>
            <p:ph type="sldNum" sz="quarter" idx="12"/>
          </p:nvPr>
        </p:nvSpPr>
        <p:spPr/>
        <p:txBody>
          <a:bodyPr/>
          <a:lstStyle/>
          <a:p>
            <a:pPr>
              <a:defRPr/>
            </a:pPr>
            <a:fld id="{2C1C3BD4-701D-4708-B6E5-B219ADAD32E2}" type="slidenum">
              <a:rPr lang="ru-RU" smtClean="0"/>
              <a:pPr>
                <a:defRPr/>
              </a:pPr>
              <a:t>2</a:t>
            </a:fld>
            <a:endParaRPr lang="ru-RU" dirty="0"/>
          </a:p>
        </p:txBody>
      </p:sp>
      <p:sp>
        <p:nvSpPr>
          <p:cNvPr id="6" name="Місце для нижнього колонтитула 5">
            <a:extLst>
              <a:ext uri="{FF2B5EF4-FFF2-40B4-BE49-F238E27FC236}">
                <a16:creationId xmlns:a16="http://schemas.microsoft.com/office/drawing/2014/main" id="{DA259E21-9D8C-021A-B842-FF69DC06257E}"/>
              </a:ext>
            </a:extLst>
          </p:cNvPr>
          <p:cNvSpPr>
            <a:spLocks noGrp="1"/>
          </p:cNvSpPr>
          <p:nvPr>
            <p:ph type="ftr" sz="quarter" idx="11"/>
          </p:nvPr>
        </p:nvSpPr>
        <p:spPr/>
        <p:txBody>
          <a:bodyPr/>
          <a:lstStyle/>
          <a:p>
            <a:pPr>
              <a:defRPr/>
            </a:pPr>
            <a:r>
              <a:rPr lang="ru-RU" dirty="0"/>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0" y="785785"/>
            <a:ext cx="6858000" cy="1347815"/>
          </a:xfrm>
        </p:spPr>
        <p:txBody>
          <a:bodyPr/>
          <a:lstStyle/>
          <a:p>
            <a:br>
              <a:rPr lang="ru-RU" sz="2400" dirty="0">
                <a:latin typeface="Monotype Corsiva" pitchFamily="66" charset="0"/>
                <a:cs typeface="Times New Roman" pitchFamily="18" charset="0"/>
              </a:rPr>
            </a:br>
            <a:r>
              <a:rPr lang="uk-UA" sz="2400" noProof="0" dirty="0">
                <a:latin typeface="Monotype Corsiva" pitchFamily="66" charset="0"/>
                <a:cs typeface="Times New Roman" pitchFamily="18" charset="0"/>
              </a:rPr>
              <a:t>Аудіовізуальна трансформація</a:t>
            </a:r>
            <a:br>
              <a:rPr lang="uk-UA" sz="2400" noProof="0" dirty="0">
                <a:latin typeface="Monotype Corsiva" pitchFamily="66" charset="0"/>
                <a:cs typeface="Times New Roman" pitchFamily="18" charset="0"/>
              </a:rPr>
            </a:br>
            <a:r>
              <a:rPr lang="uk-UA" sz="2400" noProof="0" dirty="0">
                <a:latin typeface="Monotype Corsiva" pitchFamily="66" charset="0"/>
                <a:cs typeface="Times New Roman" pitchFamily="18" charset="0"/>
              </a:rPr>
              <a:t> інформації у розвитку образного мислення та уяви </a:t>
            </a:r>
            <a:br>
              <a:rPr lang="uk-UA" sz="2400" noProof="0" dirty="0">
                <a:latin typeface="Monotype Corsiva" pitchFamily="66" charset="0"/>
                <a:cs typeface="Times New Roman" pitchFamily="18" charset="0"/>
              </a:rPr>
            </a:br>
            <a:r>
              <a:rPr lang="uk-UA" sz="2400" dirty="0">
                <a:latin typeface="Monotype Corsiva" pitchFamily="66" charset="0"/>
                <a:cs typeface="Times New Roman" pitchFamily="18" charset="0"/>
              </a:rPr>
              <a:t>дітей</a:t>
            </a:r>
            <a:r>
              <a:rPr lang="uk-UA" sz="2400" noProof="0" dirty="0">
                <a:latin typeface="Monotype Corsiva" pitchFamily="66" charset="0"/>
                <a:cs typeface="Times New Roman" pitchFamily="18" charset="0"/>
              </a:rPr>
              <a:t> початкових класів</a:t>
            </a:r>
            <a:endParaRPr lang="uk-UA" sz="2400" dirty="0">
              <a:latin typeface="Monotype Corsiva" pitchFamily="66" charset="0"/>
              <a:cs typeface="Times New Roman" pitchFamily="18" charset="0"/>
            </a:endParaRPr>
          </a:p>
        </p:txBody>
      </p:sp>
      <p:sp>
        <p:nvSpPr>
          <p:cNvPr id="3075" name="Содержимое 2"/>
          <p:cNvSpPr>
            <a:spLocks noGrp="1"/>
          </p:cNvSpPr>
          <p:nvPr>
            <p:ph idx="1"/>
          </p:nvPr>
        </p:nvSpPr>
        <p:spPr>
          <a:xfrm>
            <a:off x="342900" y="2133601"/>
            <a:ext cx="6172200" cy="6110807"/>
          </a:xfrm>
        </p:spPr>
        <p:txBody>
          <a:bodyPr/>
          <a:lstStyle/>
          <a:p>
            <a:pPr algn="ctr">
              <a:buNone/>
            </a:pPr>
            <a:endParaRPr lang="uk-UA" sz="1400" noProof="0" dirty="0">
              <a:latin typeface="Times New Roman" pitchFamily="18" charset="0"/>
              <a:cs typeface="Times New Roman" pitchFamily="18" charset="0"/>
            </a:endParaRPr>
          </a:p>
          <a:p>
            <a:pPr algn="ctr">
              <a:buNone/>
            </a:pPr>
            <a:r>
              <a:rPr lang="uk-UA" sz="1400" noProof="0" dirty="0">
                <a:latin typeface="Times New Roman" pitchFamily="18" charset="0"/>
                <a:cs typeface="Times New Roman" pitchFamily="18" charset="0"/>
              </a:rPr>
              <a:t>Уява - це створення нових образів на основі результатів </a:t>
            </a:r>
          </a:p>
          <a:p>
            <a:pPr algn="ctr">
              <a:buNone/>
            </a:pPr>
            <a:r>
              <a:rPr lang="uk-UA" sz="1400" noProof="0" dirty="0">
                <a:latin typeface="Times New Roman" pitchFamily="18" charset="0"/>
                <a:cs typeface="Times New Roman" pitchFamily="18" charset="0"/>
              </a:rPr>
              <a:t>сприйняття і мислення. </a:t>
            </a:r>
          </a:p>
          <a:p>
            <a:pPr algn="ctr">
              <a:buNone/>
            </a:pPr>
            <a:r>
              <a:rPr lang="uk-UA" sz="1400" noProof="0" dirty="0">
                <a:latin typeface="Times New Roman" pitchFamily="18" charset="0"/>
                <a:cs typeface="Times New Roman" pitchFamily="18" charset="0"/>
              </a:rPr>
              <a:t>Вона служить людині не тільки для того щоби пізнавати навколишній світ, </a:t>
            </a:r>
          </a:p>
          <a:p>
            <a:pPr algn="ctr">
              <a:buNone/>
            </a:pPr>
            <a:r>
              <a:rPr lang="uk-UA" sz="1400" noProof="0" dirty="0">
                <a:latin typeface="Times New Roman" pitchFamily="18" charset="0"/>
                <a:cs typeface="Times New Roman" pitchFamily="18" charset="0"/>
              </a:rPr>
              <a:t>а й перетворювати його.
	Завдання відтворюючої уяви полягають у відтворенні, реконструкції предметів, явищ, подій за їх зображенням або словесним описом.
	Складність завдань, що постають перед уявою, </a:t>
            </a:r>
          </a:p>
          <a:p>
            <a:pPr algn="ctr">
              <a:buNone/>
            </a:pPr>
            <a:r>
              <a:rPr lang="uk-UA" sz="1400" noProof="0" dirty="0">
                <a:latin typeface="Times New Roman" pitchFamily="18" charset="0"/>
                <a:cs typeface="Times New Roman" pitchFamily="18" charset="0"/>
              </a:rPr>
              <a:t>залежить від характеру відомостей про предмети </a:t>
            </a:r>
            <a:r>
              <a:rPr lang="uk-UA" sz="1400" dirty="0">
                <a:latin typeface="Times New Roman" pitchFamily="18" charset="0"/>
                <a:cs typeface="Times New Roman" pitchFamily="18" charset="0"/>
              </a:rPr>
              <a:t>та </a:t>
            </a:r>
            <a:r>
              <a:rPr lang="uk-UA" sz="1400" noProof="0" dirty="0">
                <a:latin typeface="Times New Roman" pitchFamily="18" charset="0"/>
                <a:cs typeface="Times New Roman" pitchFamily="18" charset="0"/>
              </a:rPr>
              <a:t>явища, </a:t>
            </a:r>
          </a:p>
          <a:p>
            <a:pPr algn="ctr">
              <a:buNone/>
            </a:pPr>
            <a:r>
              <a:rPr lang="uk-UA" sz="1400" noProof="0" dirty="0">
                <a:latin typeface="Times New Roman" pitchFamily="18" charset="0"/>
                <a:cs typeface="Times New Roman" pitchFamily="18" charset="0"/>
              </a:rPr>
              <a:t>які ми намагаємось уявити, від того, наскільки ця інформація повна, </a:t>
            </a:r>
          </a:p>
          <a:p>
            <a:pPr algn="ctr">
              <a:buNone/>
            </a:pPr>
            <a:r>
              <a:rPr lang="uk-UA" sz="1400" noProof="0" dirty="0">
                <a:latin typeface="Times New Roman" pitchFamily="18" charset="0"/>
                <a:cs typeface="Times New Roman" pitchFamily="18" charset="0"/>
              </a:rPr>
              <a:t>детальна і точна, і від того, в якій формі вона виражена.
	Легше уявити собі будівлю, зображену на картині, ніж подану в книзі у вигляді ескізу, схеми, креслення або описану тільки словесно. </a:t>
            </a:r>
          </a:p>
          <a:p>
            <a:pPr algn="ctr">
              <a:buNone/>
            </a:pPr>
            <a:r>
              <a:rPr lang="uk-UA" sz="1400" noProof="0" dirty="0">
                <a:latin typeface="Times New Roman" pitchFamily="18" charset="0"/>
                <a:cs typeface="Times New Roman" pitchFamily="18" charset="0"/>
              </a:rPr>
              <a:t>А в словесному описі вирішальне значення має його художня форма, використання виразних засобів мови. </a:t>
            </a:r>
          </a:p>
          <a:p>
            <a:pPr algn="ctr">
              <a:buNone/>
            </a:pPr>
            <a:r>
              <a:rPr lang="uk-UA" sz="1400" noProof="0" dirty="0">
                <a:latin typeface="Times New Roman" pitchFamily="18" charset="0"/>
                <a:cs typeface="Times New Roman" pitchFamily="18" charset="0"/>
              </a:rPr>
              <a:t>Уявлення відтворюючої уяви відрізняються своєю точністю та яскравістю. </a:t>
            </a:r>
          </a:p>
          <a:p>
            <a:pPr algn="ctr">
              <a:buNone/>
            </a:pPr>
            <a:r>
              <a:rPr lang="uk-UA" sz="1400" noProof="0" dirty="0">
                <a:latin typeface="Times New Roman" pitchFamily="18" charset="0"/>
                <a:cs typeface="Times New Roman" pitchFamily="18" charset="0"/>
              </a:rPr>
              <a:t>Точність і правильність побудови ідей в уяві, їх відповідність вимогам завдання багато в чому визначаються життєвим досвідом людини, запасом ідей, накопичених ним раніше. </a:t>
            </a:r>
          </a:p>
          <a:p>
            <a:pPr algn="ctr">
              <a:buNone/>
            </a:pPr>
            <a:r>
              <a:rPr lang="uk-UA" sz="1400" noProof="0" dirty="0">
                <a:latin typeface="Times New Roman" pitchFamily="18" charset="0"/>
                <a:cs typeface="Times New Roman" pitchFamily="18" charset="0"/>
              </a:rPr>
              <a:t>Адже це резервуар, з якого ми черпаємо матеріал для нових образів.
Але яскравість, жвавість і виразність нових образів </a:t>
            </a:r>
          </a:p>
          <a:p>
            <a:pPr algn="ctr">
              <a:buNone/>
            </a:pPr>
            <a:r>
              <a:rPr lang="uk-UA" sz="1400" noProof="0" dirty="0">
                <a:latin typeface="Times New Roman" pitchFamily="18" charset="0"/>
                <a:cs typeface="Times New Roman" pitchFamily="18" charset="0"/>
              </a:rPr>
              <a:t>залежать вже не від запасу ідей, а від індивідуальних особливостей людини і, перш за все, від того, наскільки його уява забарвлена почуттями.</a:t>
            </a:r>
          </a:p>
          <a:p>
            <a:pPr>
              <a:buNone/>
            </a:pPr>
            <a:r>
              <a:rPr lang="uk-UA" sz="1400" noProof="0" dirty="0">
                <a:latin typeface="Times New Roman" pitchFamily="18" charset="0"/>
                <a:cs typeface="Times New Roman" pitchFamily="18" charset="0"/>
              </a:rPr>
              <a:t>				     </a:t>
            </a:r>
          </a:p>
          <a:p>
            <a:pPr algn="ctr">
              <a:buNone/>
            </a:pPr>
            <a:endParaRPr lang="uk-UA" sz="1400" noProof="0" dirty="0">
              <a:latin typeface="Times New Roman" pitchFamily="18" charset="0"/>
              <a:cs typeface="Times New Roman" pitchFamily="18" charset="0"/>
            </a:endParaRPr>
          </a:p>
        </p:txBody>
      </p:sp>
      <p:sp>
        <p:nvSpPr>
          <p:cNvPr id="6" name="Номер слайда 5"/>
          <p:cNvSpPr>
            <a:spLocks noGrp="1"/>
          </p:cNvSpPr>
          <p:nvPr>
            <p:ph type="sldNum" sz="quarter" idx="12"/>
          </p:nvPr>
        </p:nvSpPr>
        <p:spPr/>
        <p:txBody>
          <a:bodyPr/>
          <a:lstStyle/>
          <a:p>
            <a:pPr>
              <a:defRPr/>
            </a:pPr>
            <a:fld id="{BC38A3E7-1361-4021-93AA-784755F9B34E}" type="slidenum">
              <a:rPr lang="ru-RU"/>
              <a:pPr>
                <a:defRPr/>
              </a:pPr>
              <a:t>3</a:t>
            </a:fld>
            <a:endParaRPr lang="ru-RU" dirty="0"/>
          </a:p>
        </p:txBody>
      </p:sp>
      <p:sp>
        <p:nvSpPr>
          <p:cNvPr id="2" name="Місце для нижнього колонтитула 1">
            <a:extLst>
              <a:ext uri="{FF2B5EF4-FFF2-40B4-BE49-F238E27FC236}">
                <a16:creationId xmlns:a16="http://schemas.microsoft.com/office/drawing/2014/main" id="{430BA02C-C1A7-1DDD-2419-912C742C63E9}"/>
              </a:ext>
            </a:extLst>
          </p:cNvPr>
          <p:cNvSpPr>
            <a:spLocks noGrp="1"/>
          </p:cNvSpPr>
          <p:nvPr>
            <p:ph type="ftr" sz="quarter" idx="11"/>
          </p:nvPr>
        </p:nvSpPr>
        <p:spPr/>
        <p:txBody>
          <a:bodyPr/>
          <a:lstStyle/>
          <a:p>
            <a:pPr>
              <a:defRPr/>
            </a:pPr>
            <a:r>
              <a:rPr lang="ru-RU" dirty="0"/>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66" y="928662"/>
            <a:ext cx="6172200" cy="6883698"/>
          </a:xfrm>
        </p:spPr>
        <p:txBody>
          <a:bodyPr/>
          <a:lstStyle/>
          <a:p>
            <a:pPr algn="ctr">
              <a:buNone/>
            </a:pPr>
            <a:r>
              <a:rPr lang="uk-UA" sz="1400" noProof="0" dirty="0">
                <a:latin typeface="Times New Roman" pitchFamily="18" charset="0"/>
                <a:cs typeface="Times New Roman" pitchFamily="18" charset="0"/>
              </a:rPr>
              <a:t>Запам'ятовування і пригадування образів у пам'яті відбувається </a:t>
            </a:r>
          </a:p>
          <a:p>
            <a:pPr algn="ctr">
              <a:buNone/>
            </a:pPr>
            <a:r>
              <a:rPr lang="uk-UA" sz="1400" noProof="0" dirty="0">
                <a:latin typeface="Times New Roman" pitchFamily="18" charset="0"/>
                <a:cs typeface="Times New Roman" pitchFamily="18" charset="0"/>
              </a:rPr>
              <a:t>в діяльності і залежить від її характеру. </a:t>
            </a:r>
          </a:p>
          <a:p>
            <a:pPr algn="ctr">
              <a:buNone/>
            </a:pPr>
            <a:r>
              <a:rPr lang="uk-UA" sz="1400" noProof="0" dirty="0">
                <a:latin typeface="Times New Roman" pitchFamily="18" charset="0"/>
                <a:cs typeface="Times New Roman" pitchFamily="18" charset="0"/>
              </a:rPr>
              <a:t>Дитина запам'ятовує, на що звертали увагу у вправі, </a:t>
            </a:r>
          </a:p>
          <a:p>
            <a:pPr algn="ctr">
              <a:buNone/>
            </a:pPr>
            <a:r>
              <a:rPr lang="uk-UA" sz="1400" noProof="0" dirty="0">
                <a:latin typeface="Times New Roman" pitchFamily="18" charset="0"/>
                <a:cs typeface="Times New Roman" pitchFamily="18" charset="0"/>
              </a:rPr>
              <a:t>що було цікаво і справило на нього враження.	
- Те, що я чую, я забуваю.
- Те, що я бачу і чую, я трохи пам'ятаю.
- Те, що я чую, бачу і обговорюю, я починаю розуміти.
- Коли я чую, бачу, обговорюю і роблю, я отримую знання та навички.</a:t>
            </a:r>
          </a:p>
          <a:p>
            <a:pPr algn="ctr">
              <a:buNone/>
            </a:pPr>
            <a:r>
              <a:rPr lang="uk-UA" sz="1400" noProof="0" dirty="0">
                <a:latin typeface="Times New Roman" pitchFamily="18" charset="0"/>
                <a:cs typeface="Times New Roman" pitchFamily="18" charset="0"/>
              </a:rPr>
              <a:t>
У молодшому шкільному віці з'являється можливість засвоєння дітьми </a:t>
            </a:r>
          </a:p>
          <a:p>
            <a:pPr algn="ctr">
              <a:buNone/>
            </a:pPr>
            <a:r>
              <a:rPr lang="uk-UA" sz="1400" noProof="0" dirty="0">
                <a:latin typeface="Times New Roman" pitchFamily="18" charset="0"/>
                <a:cs typeface="Times New Roman" pitchFamily="18" charset="0"/>
              </a:rPr>
              <a:t>дій смислового запам'ятовування, заснованих на встановленні змістовних </a:t>
            </a:r>
            <a:r>
              <a:rPr lang="uk-UA" sz="1400" noProof="0" dirty="0" err="1">
                <a:latin typeface="Times New Roman" pitchFamily="18" charset="0"/>
                <a:cs typeface="Times New Roman" pitchFamily="18" charset="0"/>
              </a:rPr>
              <a:t>зв’язків</a:t>
            </a:r>
            <a:r>
              <a:rPr lang="uk-UA" sz="1400" noProof="0" dirty="0">
                <a:latin typeface="Times New Roman" pitchFamily="18" charset="0"/>
                <a:cs typeface="Times New Roman" pitchFamily="18" charset="0"/>
              </a:rPr>
              <a:t> між частинами матеріалу, що запам'ятовується, і між завченим матеріалом і збереженими в пам'яті елементами минулого досвіду.</a:t>
            </a:r>
            <a:endParaRPr lang="uk-UA" sz="1400" dirty="0">
              <a:latin typeface="Times New Roman" pitchFamily="18" charset="0"/>
              <a:cs typeface="Times New Roman" pitchFamily="18" charset="0"/>
            </a:endParaRPr>
          </a:p>
          <a:p>
            <a:pPr algn="ctr">
              <a:buNone/>
            </a:pPr>
            <a:r>
              <a:rPr lang="uk-UA" sz="1400" noProof="0" dirty="0">
                <a:latin typeface="Times New Roman" pitchFamily="18" charset="0"/>
                <a:cs typeface="Times New Roman" pitchFamily="18" charset="0"/>
              </a:rPr>
              <a:t>Така асиміляція відбувається лише в контексті спеціальної освіти. 
Оскільки образна пам'ять залишається переважаючим видом пам'яті, </a:t>
            </a:r>
          </a:p>
          <a:p>
            <a:pPr algn="ctr">
              <a:buNone/>
            </a:pPr>
            <a:r>
              <a:rPr lang="uk-UA" sz="1400" noProof="0" dirty="0">
                <a:latin typeface="Times New Roman" pitchFamily="18" charset="0"/>
                <a:cs typeface="Times New Roman" pitchFamily="18" charset="0"/>
              </a:rPr>
              <a:t>картинки є найбільш відповідним матеріалом </a:t>
            </a:r>
          </a:p>
          <a:p>
            <a:pPr algn="ctr">
              <a:buNone/>
            </a:pPr>
            <a:r>
              <a:rPr lang="uk-UA" sz="1400" noProof="0" dirty="0">
                <a:latin typeface="Times New Roman" pitchFamily="18" charset="0"/>
                <a:cs typeface="Times New Roman" pitchFamily="18" charset="0"/>
              </a:rPr>
              <a:t>для використання в смисловому запам'ятовуванні в цьому віці.
		Виходячи зі свого досвіду, пропоную наступні методи запам'ятовування інформаційного матеріалу молодшими школярами.</a:t>
            </a:r>
            <a:r>
              <a:rPr lang="ru-RU" sz="1400" dirty="0">
                <a:latin typeface="Times New Roman" pitchFamily="18" charset="0"/>
                <a:cs typeface="Times New Roman" pitchFamily="18" charset="0"/>
              </a:rPr>
              <a:t>		</a:t>
            </a: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just">
              <a:buNone/>
            </a:pPr>
            <a:endParaRPr lang="ru-RU" sz="1400" dirty="0">
              <a:latin typeface="Times New Roman" pitchFamily="18" charset="0"/>
              <a:cs typeface="Times New Roman" pitchFamily="18" charset="0"/>
            </a:endParaRPr>
          </a:p>
          <a:p>
            <a:pPr algn="just">
              <a:buNone/>
            </a:pPr>
            <a:endParaRPr lang="ru-RU" sz="1400" dirty="0">
              <a:latin typeface="Times New Roman" pitchFamily="18" charset="0"/>
              <a:cs typeface="Times New Roman" pitchFamily="18" charset="0"/>
            </a:endParaRPr>
          </a:p>
          <a:p>
            <a:pPr algn="just">
              <a:buNone/>
            </a:pPr>
            <a:endParaRPr lang="ru-RU" sz="1400" dirty="0">
              <a:latin typeface="Times New Roman" pitchFamily="18" charset="0"/>
              <a:cs typeface="Times New Roman" pitchFamily="18" charset="0"/>
            </a:endParaRPr>
          </a:p>
          <a:p>
            <a:pPr algn="just">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r>
              <a:rPr lang="ru-RU" sz="1400" dirty="0">
                <a:latin typeface="Times New Roman" pitchFamily="18" charset="0"/>
                <a:cs typeface="Times New Roman" pitchFamily="18" charset="0"/>
              </a:rPr>
              <a:t> </a:t>
            </a:r>
          </a:p>
          <a:p>
            <a:pPr algn="ctr">
              <a:buNone/>
            </a:pPr>
            <a:endParaRPr lang="ru-RU" sz="1400" dirty="0">
              <a:latin typeface="Times New Roman" pitchFamily="18" charset="0"/>
              <a:cs typeface="Times New Roman" pitchFamily="18" charset="0"/>
            </a:endParaRPr>
          </a:p>
          <a:p>
            <a:pPr>
              <a:buNone/>
            </a:pPr>
            <a:r>
              <a:rPr lang="ru-RU" sz="1400" dirty="0">
                <a:latin typeface="Times New Roman" pitchFamily="18" charset="0"/>
                <a:cs typeface="Times New Roman" pitchFamily="18" charset="0"/>
              </a:rPr>
              <a:t>		 		</a:t>
            </a:r>
          </a:p>
          <a:p>
            <a:pPr>
              <a:buNone/>
            </a:pPr>
            <a:endParaRPr lang="uk-UA" sz="1400" dirty="0">
              <a:latin typeface="Times New Roman" pitchFamily="18" charset="0"/>
              <a:cs typeface="Times New Roman" pitchFamily="18" charset="0"/>
            </a:endParaRPr>
          </a:p>
          <a:p>
            <a:endParaRPr lang="uk-UA" dirty="0"/>
          </a:p>
        </p:txBody>
      </p:sp>
      <p:sp>
        <p:nvSpPr>
          <p:cNvPr id="5" name="Номер слайда 4"/>
          <p:cNvSpPr>
            <a:spLocks noGrp="1"/>
          </p:cNvSpPr>
          <p:nvPr>
            <p:ph type="sldNum" sz="quarter" idx="12"/>
          </p:nvPr>
        </p:nvSpPr>
        <p:spPr/>
        <p:txBody>
          <a:bodyPr/>
          <a:lstStyle/>
          <a:p>
            <a:pPr>
              <a:defRPr/>
            </a:pPr>
            <a:fld id="{7AD05D5E-D1AB-4284-BF6B-F11D7CCB6AA5}" type="slidenum">
              <a:rPr lang="ru-RU" smtClean="0"/>
              <a:pPr>
                <a:defRPr/>
              </a:pPr>
              <a:t>4</a:t>
            </a:fld>
            <a:endParaRPr lang="ru-RU" dirty="0"/>
          </a:p>
        </p:txBody>
      </p:sp>
      <p:graphicFrame>
        <p:nvGraphicFramePr>
          <p:cNvPr id="6" name="Схема 5"/>
          <p:cNvGraphicFramePr/>
          <p:nvPr>
            <p:extLst>
              <p:ext uri="{D42A27DB-BD31-4B8C-83A1-F6EECF244321}">
                <p14:modId xmlns:p14="http://schemas.microsoft.com/office/powerpoint/2010/main" val="2251102996"/>
              </p:ext>
            </p:extLst>
          </p:nvPr>
        </p:nvGraphicFramePr>
        <p:xfrm>
          <a:off x="548680" y="5796136"/>
          <a:ext cx="5904656" cy="2016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Місце для нижнього колонтитула 1">
            <a:extLst>
              <a:ext uri="{FF2B5EF4-FFF2-40B4-BE49-F238E27FC236}">
                <a16:creationId xmlns:a16="http://schemas.microsoft.com/office/drawing/2014/main" id="{80EBB5D8-92C5-99E1-0350-F51603E3A73C}"/>
              </a:ext>
            </a:extLst>
          </p:cNvPr>
          <p:cNvSpPr>
            <a:spLocks noGrp="1"/>
          </p:cNvSpPr>
          <p:nvPr>
            <p:ph type="ftr" sz="quarter" idx="11"/>
          </p:nvPr>
        </p:nvSpPr>
        <p:spPr/>
        <p:txBody>
          <a:bodyPr/>
          <a:lstStyle/>
          <a:p>
            <a:pPr>
              <a:defRPr/>
            </a:pPr>
            <a:r>
              <a:rPr lang="ru-RU" dirty="0"/>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1142976"/>
            <a:ext cx="6172200" cy="7000924"/>
          </a:xfrm>
        </p:spPr>
        <p:txBody>
          <a:bodyPr/>
          <a:lstStyle/>
          <a:p>
            <a:pPr algn="l"/>
            <a:r>
              <a:rPr lang="ru-RU" sz="1400" dirty="0">
                <a:latin typeface="Times New Roman" pitchFamily="18" charset="0"/>
                <a:cs typeface="Times New Roman" pitchFamily="18" charset="0"/>
              </a:rPr>
              <a:t>	</a:t>
            </a:r>
            <a:endParaRPr lang="uk-UA" sz="1400" dirty="0">
              <a:latin typeface="Times New Roman" pitchFamily="18" charset="0"/>
              <a:cs typeface="Times New Roman" pitchFamily="18" charset="0"/>
            </a:endParaRPr>
          </a:p>
        </p:txBody>
      </p:sp>
      <p:sp>
        <p:nvSpPr>
          <p:cNvPr id="3" name="Содержимое 2"/>
          <p:cNvSpPr>
            <a:spLocks noGrp="1"/>
          </p:cNvSpPr>
          <p:nvPr>
            <p:ph idx="1"/>
          </p:nvPr>
        </p:nvSpPr>
        <p:spPr>
          <a:xfrm>
            <a:off x="342900" y="928662"/>
            <a:ext cx="6172200" cy="7358114"/>
          </a:xfrm>
        </p:spPr>
        <p:txBody>
          <a:bodyPr/>
          <a:lstStyle/>
          <a:p>
            <a:pPr lvl="0" algn="ctr">
              <a:buNone/>
            </a:pPr>
            <a:r>
              <a:rPr lang="uk-UA" sz="1400" b="1" noProof="0" dirty="0">
                <a:latin typeface="Times New Roman" pitchFamily="18" charset="0"/>
                <a:cs typeface="Times New Roman" pitchFamily="18" charset="0"/>
              </a:rPr>
              <a:t>Інформаційні матеріали</a:t>
            </a:r>
          </a:p>
          <a:p>
            <a:pPr lvl="0" algn="ctr">
              <a:buNone/>
            </a:pPr>
            <a:endParaRPr lang="uk-UA" sz="1400" b="1" dirty="0">
              <a:latin typeface="Times New Roman" pitchFamily="18" charset="0"/>
              <a:cs typeface="Times New Roman" pitchFamily="18" charset="0"/>
            </a:endParaRPr>
          </a:p>
          <a:p>
            <a:pPr algn="ctr">
              <a:buNone/>
            </a:pPr>
            <a:r>
              <a:rPr lang="uk-UA" sz="1400" noProof="0" dirty="0">
                <a:latin typeface="Times New Roman" pitchFamily="18" charset="0"/>
                <a:cs typeface="Times New Roman" pitchFamily="18" charset="0"/>
              </a:rPr>
              <a:t>У своїй роботі, на </a:t>
            </a:r>
            <a:r>
              <a:rPr lang="uk-UA" sz="1400" noProof="0" dirty="0" err="1">
                <a:latin typeface="Times New Roman" pitchFamily="18" charset="0"/>
                <a:cs typeface="Times New Roman" pitchFamily="18" charset="0"/>
              </a:rPr>
              <a:t>уроках</a:t>
            </a:r>
            <a:r>
              <a:rPr lang="uk-UA" sz="1400" noProof="0" dirty="0">
                <a:latin typeface="Times New Roman" pitchFamily="18" charset="0"/>
                <a:cs typeface="Times New Roman" pitchFamily="18" charset="0"/>
              </a:rPr>
              <a:t>,</a:t>
            </a:r>
            <a:r>
              <a:rPr lang="uk-UA" sz="1400" dirty="0">
                <a:latin typeface="Times New Roman" pitchFamily="18" charset="0"/>
                <a:cs typeface="Times New Roman" pitchFamily="18" charset="0"/>
              </a:rPr>
              <a:t> </a:t>
            </a:r>
            <a:r>
              <a:rPr lang="uk-UA" sz="1400" noProof="0" dirty="0">
                <a:latin typeface="Times New Roman" pitchFamily="18" charset="0"/>
                <a:cs typeface="Times New Roman" pitchFamily="18" charset="0"/>
              </a:rPr>
              <a:t>використовую матеріали серії «</a:t>
            </a:r>
            <a:r>
              <a:rPr lang="uk-UA" sz="1400" noProof="0" dirty="0" err="1">
                <a:latin typeface="Times New Roman" pitchFamily="18" charset="0"/>
                <a:cs typeface="Times New Roman" pitchFamily="18" charset="0"/>
              </a:rPr>
              <a:t>Аудіоенциклопедія</a:t>
            </a:r>
            <a:r>
              <a:rPr lang="uk-UA" sz="1400" noProof="0" dirty="0">
                <a:latin typeface="Times New Roman" pitchFamily="18" charset="0"/>
                <a:cs typeface="Times New Roman" pitchFamily="18" charset="0"/>
              </a:rPr>
              <a:t>», диски: «Таємниці старого лісу», «Екологічна школа мудрого </a:t>
            </a:r>
            <a:r>
              <a:rPr lang="uk-UA" sz="1400" dirty="0">
                <a:latin typeface="Times New Roman" pitchFamily="18" charset="0"/>
                <a:cs typeface="Times New Roman" pitchFamily="18" charset="0"/>
              </a:rPr>
              <a:t>Ї</a:t>
            </a:r>
            <a:r>
              <a:rPr lang="uk-UA" sz="1400" noProof="0" dirty="0" err="1">
                <a:latin typeface="Times New Roman" pitchFamily="18" charset="0"/>
                <a:cs typeface="Times New Roman" pitchFamily="18" charset="0"/>
              </a:rPr>
              <a:t>жачка</a:t>
            </a:r>
            <a:r>
              <a:rPr lang="uk-UA" sz="1400" noProof="0" dirty="0">
                <a:latin typeface="Times New Roman" pitchFamily="18" charset="0"/>
                <a:cs typeface="Times New Roman" pitchFamily="18" charset="0"/>
              </a:rPr>
              <a:t>»</a:t>
            </a:r>
            <a:r>
              <a:rPr lang="uk-UA" sz="1400" dirty="0">
                <a:latin typeface="Times New Roman" pitchFamily="18" charset="0"/>
                <a:cs typeface="Times New Roman" pitchFamily="18" charset="0"/>
              </a:rPr>
              <a:t> та інші.</a:t>
            </a:r>
            <a:endParaRPr lang="uk-UA" sz="1400" noProof="0" dirty="0">
              <a:latin typeface="Times New Roman" pitchFamily="18" charset="0"/>
              <a:cs typeface="Times New Roman" pitchFamily="18" charset="0"/>
            </a:endParaRPr>
          </a:p>
          <a:p>
            <a:pPr algn="ctr">
              <a:buNone/>
            </a:pPr>
            <a:r>
              <a:rPr lang="uk-UA" sz="1400" noProof="0" dirty="0">
                <a:latin typeface="Times New Roman" pitchFamily="18" charset="0"/>
                <a:cs typeface="Times New Roman" pitchFamily="18" charset="0"/>
              </a:rPr>
              <a:t>Освітній серіал «</a:t>
            </a:r>
            <a:r>
              <a:rPr lang="uk-UA" sz="1400" noProof="0" dirty="0" err="1">
                <a:latin typeface="Times New Roman" pitchFamily="18" charset="0"/>
                <a:cs typeface="Times New Roman" pitchFamily="18" charset="0"/>
              </a:rPr>
              <a:t>Аудіоенциклопедія</a:t>
            </a:r>
            <a:r>
              <a:rPr lang="uk-UA" sz="1400" noProof="0" dirty="0">
                <a:latin typeface="Times New Roman" pitchFamily="18" charset="0"/>
                <a:cs typeface="Times New Roman" pitchFamily="18" charset="0"/>
              </a:rPr>
              <a:t>» </a:t>
            </a:r>
          </a:p>
          <a:p>
            <a:pPr algn="ctr">
              <a:buNone/>
            </a:pPr>
            <a:r>
              <a:rPr lang="uk-UA" sz="1400" noProof="0" dirty="0">
                <a:latin typeface="Times New Roman" pitchFamily="18" charset="0"/>
                <a:cs typeface="Times New Roman" pitchFamily="18" charset="0"/>
              </a:rPr>
              <a:t>у легкій та доступній формі музичної вистави знайомить дитину із захоплюючим світом наукових та культурних знань. </a:t>
            </a:r>
          </a:p>
          <a:p>
            <a:pPr algn="ctr">
              <a:buNone/>
            </a:pPr>
            <a:r>
              <a:rPr lang="uk-UA" sz="1400" noProof="0" dirty="0">
                <a:latin typeface="Times New Roman" pitchFamily="18" charset="0"/>
                <a:cs typeface="Times New Roman" pitchFamily="18" charset="0"/>
              </a:rPr>
              <a:t>Веселі герої, безсумнівно, не тільки стануть друзями дітей, але і допоможуть пробудити в них </a:t>
            </a:r>
            <a:r>
              <a:rPr lang="uk-UA" sz="1400" dirty="0">
                <a:latin typeface="Times New Roman" pitchFamily="18" charset="0"/>
                <a:cs typeface="Times New Roman" pitchFamily="18" charset="0"/>
              </a:rPr>
              <a:t>зацікавленість</a:t>
            </a:r>
            <a:r>
              <a:rPr lang="uk-UA" sz="1400" noProof="0" dirty="0">
                <a:latin typeface="Times New Roman" pitchFamily="18" charset="0"/>
                <a:cs typeface="Times New Roman" pitchFamily="18" charset="0"/>
              </a:rPr>
              <a:t> до творчого пізнання </a:t>
            </a:r>
          </a:p>
          <a:p>
            <a:pPr algn="ctr">
              <a:buNone/>
            </a:pPr>
            <a:r>
              <a:rPr lang="uk-UA" sz="1400" noProof="0" dirty="0">
                <a:latin typeface="Times New Roman" pitchFamily="18" charset="0"/>
                <a:cs typeface="Times New Roman" pitchFamily="18" charset="0"/>
              </a:rPr>
              <a:t>навколишнього світу.</a:t>
            </a:r>
          </a:p>
          <a:p>
            <a:pPr algn="ctr">
              <a:buNone/>
            </a:pPr>
            <a:r>
              <a:rPr lang="uk-UA" sz="1400" noProof="0" dirty="0">
                <a:latin typeface="Times New Roman" pitchFamily="18" charset="0"/>
                <a:cs typeface="Times New Roman" pitchFamily="18" charset="0"/>
              </a:rPr>
              <a:t>Із серії «</a:t>
            </a:r>
            <a:r>
              <a:rPr lang="uk-UA" sz="1400" noProof="0" dirty="0" err="1">
                <a:latin typeface="Times New Roman" pitchFamily="18" charset="0"/>
                <a:cs typeface="Times New Roman" pitchFamily="18" charset="0"/>
              </a:rPr>
              <a:t>Аудіоенциклопедія</a:t>
            </a:r>
            <a:r>
              <a:rPr lang="uk-UA" sz="1400" noProof="0" dirty="0">
                <a:latin typeface="Times New Roman" pitchFamily="18" charset="0"/>
                <a:cs typeface="Times New Roman" pitchFamily="18" charset="0"/>
              </a:rPr>
              <a:t>» використовую такі програми:
	1. Календар природи.
	2. Подорожі рослин.
	3. Домашні тварини.
	4. Мешканці Світового океану.
	5. Захоплююча астрономія.</a:t>
            </a:r>
          </a:p>
          <a:p>
            <a:pPr algn="ctr">
              <a:buNone/>
            </a:pPr>
            <a:r>
              <a:rPr lang="uk-UA" sz="1400" noProof="0" dirty="0">
                <a:latin typeface="Times New Roman" pitchFamily="18" charset="0"/>
                <a:cs typeface="Times New Roman" pitchFamily="18" charset="0"/>
              </a:rPr>
              <a:t>
		У серіалі вийшли й інші освітні програми…</a:t>
            </a:r>
          </a:p>
          <a:p>
            <a:pPr algn="ctr">
              <a:buNone/>
            </a:pPr>
            <a:endParaRPr lang="uk-UA" sz="1400" dirty="0">
              <a:latin typeface="Times New Roman" pitchFamily="18" charset="0"/>
              <a:cs typeface="Times New Roman" pitchFamily="18" charset="0"/>
            </a:endParaRPr>
          </a:p>
          <a:p>
            <a:pPr algn="ctr">
              <a:buNone/>
            </a:pPr>
            <a:r>
              <a:rPr lang="uk-UA" sz="1400" noProof="0" dirty="0">
                <a:latin typeface="Times New Roman" pitchFamily="18" charset="0"/>
                <a:cs typeface="Times New Roman" pitchFamily="18" charset="0"/>
              </a:rPr>
              <a:t>"Екологічна школа мудрого </a:t>
            </a:r>
            <a:r>
              <a:rPr lang="uk-UA" sz="1400" dirty="0">
                <a:latin typeface="Times New Roman" pitchFamily="18" charset="0"/>
                <a:cs typeface="Times New Roman" pitchFamily="18" charset="0"/>
              </a:rPr>
              <a:t>Ї</a:t>
            </a:r>
            <a:r>
              <a:rPr lang="uk-UA" sz="1400" noProof="0" dirty="0" err="1">
                <a:latin typeface="Times New Roman" pitchFamily="18" charset="0"/>
                <a:cs typeface="Times New Roman" pitchFamily="18" charset="0"/>
              </a:rPr>
              <a:t>жачка</a:t>
            </a:r>
            <a:r>
              <a:rPr lang="uk-UA" sz="1400" noProof="0" dirty="0">
                <a:latin typeface="Times New Roman" pitchFamily="18" charset="0"/>
                <a:cs typeface="Times New Roman" pitchFamily="18" charset="0"/>
              </a:rPr>
              <a:t>" - це </a:t>
            </a:r>
            <a:r>
              <a:rPr lang="uk-UA" sz="1400" noProof="0" dirty="0" err="1">
                <a:latin typeface="Times New Roman" pitchFamily="18" charset="0"/>
                <a:cs typeface="Times New Roman" pitchFamily="18" charset="0"/>
              </a:rPr>
              <a:t>уроки</a:t>
            </a:r>
            <a:r>
              <a:rPr lang="uk-UA" sz="1400" noProof="0" dirty="0">
                <a:latin typeface="Times New Roman" pitchFamily="18" charset="0"/>
                <a:cs typeface="Times New Roman" pitchFamily="18" charset="0"/>
              </a:rPr>
              <a:t> дбайливого ставлення до природи, захопливі розповіді про, здавалося б, звичайні речі. </a:t>
            </a:r>
          </a:p>
          <a:p>
            <a:pPr algn="ctr">
              <a:buNone/>
            </a:pPr>
            <a:r>
              <a:rPr lang="uk-UA" sz="1400" noProof="0" dirty="0">
                <a:latin typeface="Times New Roman" pitchFamily="18" charset="0"/>
                <a:cs typeface="Times New Roman" pitchFamily="18" charset="0"/>
              </a:rPr>
              <a:t>Це школа справжньої дружби і</a:t>
            </a:r>
            <a:r>
              <a:rPr lang="uk-UA" sz="1400" dirty="0">
                <a:latin typeface="Times New Roman" pitchFamily="18" charset="0"/>
                <a:cs typeface="Times New Roman" pitchFamily="18" charset="0"/>
              </a:rPr>
              <a:t>з</a:t>
            </a:r>
            <a:r>
              <a:rPr lang="uk-UA" sz="1400" noProof="0" dirty="0">
                <a:latin typeface="Times New Roman" pitchFamily="18" charset="0"/>
                <a:cs typeface="Times New Roman" pitchFamily="18" charset="0"/>
              </a:rPr>
              <a:t> деревами і комахами, квітами і тваринами.</a:t>
            </a:r>
          </a:p>
          <a:p>
            <a:pPr algn="ctr">
              <a:buNone/>
            </a:pPr>
            <a:endParaRPr lang="uk-UA" sz="1400" noProof="0" dirty="0">
              <a:latin typeface="Times New Roman" pitchFamily="18" charset="0"/>
              <a:cs typeface="Times New Roman" pitchFamily="18" charset="0"/>
            </a:endParaRPr>
          </a:p>
          <a:p>
            <a:pPr algn="ctr">
              <a:buNone/>
            </a:pPr>
            <a:r>
              <a:rPr lang="uk-UA" sz="1400" dirty="0">
                <a:latin typeface="Times New Roman" pitchFamily="18" charset="0"/>
                <a:cs typeface="Times New Roman" pitchFamily="18" charset="0"/>
              </a:rPr>
              <a:t>В</a:t>
            </a:r>
            <a:r>
              <a:rPr lang="uk-UA" sz="1400" noProof="0" dirty="0">
                <a:latin typeface="Times New Roman" pitchFamily="18" charset="0"/>
                <a:cs typeface="Times New Roman" pitchFamily="18" charset="0"/>
              </a:rPr>
              <a:t> «Екологічній школі Пана </a:t>
            </a:r>
            <a:r>
              <a:rPr lang="uk-UA" sz="1400" noProof="0" dirty="0" err="1">
                <a:latin typeface="Times New Roman" pitchFamily="18" charset="0"/>
                <a:cs typeface="Times New Roman" pitchFamily="18" charset="0"/>
              </a:rPr>
              <a:t>Ерінація</a:t>
            </a:r>
            <a:r>
              <a:rPr lang="uk-UA" sz="1400" noProof="0" dirty="0">
                <a:latin typeface="Times New Roman" pitchFamily="18" charset="0"/>
                <a:cs typeface="Times New Roman" pitchFamily="18" charset="0"/>
              </a:rPr>
              <a:t>» </a:t>
            </a:r>
          </a:p>
          <a:p>
            <a:pPr algn="ctr">
              <a:buNone/>
            </a:pPr>
            <a:r>
              <a:rPr lang="uk-UA" sz="1400" noProof="0" dirty="0">
                <a:latin typeface="Times New Roman" pitchFamily="18" charset="0"/>
                <a:cs typeface="Times New Roman" pitchFamily="18" charset="0"/>
              </a:rPr>
              <a:t>діти в розважальній формі отримають уявлення про предмет і завдання екології, пізнаватимуть таємничий і прекрасний світ природи.		</a:t>
            </a:r>
          </a:p>
          <a:p>
            <a:pPr algn="just">
              <a:buNone/>
            </a:pPr>
            <a:r>
              <a:rPr lang="uk-UA" sz="1400" noProof="0" dirty="0">
                <a:latin typeface="Times New Roman" pitchFamily="18" charset="0"/>
                <a:cs typeface="Times New Roman" pitchFamily="18" charset="0"/>
              </a:rPr>
              <a:t>	</a:t>
            </a:r>
          </a:p>
          <a:p>
            <a:pPr algn="just">
              <a:buNone/>
            </a:pPr>
            <a:r>
              <a:rPr lang="uk-UA" sz="1400" noProof="0" dirty="0">
                <a:latin typeface="Times New Roman" pitchFamily="18" charset="0"/>
                <a:cs typeface="Times New Roman" pitchFamily="18" charset="0"/>
              </a:rPr>
              <a:t>	</a:t>
            </a: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ru-RU" sz="1400" dirty="0">
              <a:latin typeface="Times New Roman" pitchFamily="18" charset="0"/>
              <a:cs typeface="Times New Roman" pitchFamily="18" charset="0"/>
            </a:endParaRPr>
          </a:p>
          <a:p>
            <a:pPr algn="ctr">
              <a:buNone/>
            </a:pPr>
            <a:endParaRPr lang="uk-UA" sz="1400" dirty="0">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lstStyle/>
          <a:p>
            <a:pPr>
              <a:defRPr/>
            </a:pPr>
            <a:fld id="{7AD05D5E-D1AB-4284-BF6B-F11D7CCB6AA5}" type="slidenum">
              <a:rPr lang="ru-RU" smtClean="0"/>
              <a:pPr>
                <a:defRPr/>
              </a:pPr>
              <a:t>5</a:t>
            </a:fld>
            <a:endParaRPr lang="ru-RU" dirty="0"/>
          </a:p>
        </p:txBody>
      </p:sp>
      <p:sp>
        <p:nvSpPr>
          <p:cNvPr id="6" name="Місце для нижнього колонтитула 5">
            <a:extLst>
              <a:ext uri="{FF2B5EF4-FFF2-40B4-BE49-F238E27FC236}">
                <a16:creationId xmlns:a16="http://schemas.microsoft.com/office/drawing/2014/main" id="{9C1FC78C-EA36-36A4-F9A3-9B517D9D400D}"/>
              </a:ext>
            </a:extLst>
          </p:cNvPr>
          <p:cNvSpPr>
            <a:spLocks noGrp="1"/>
          </p:cNvSpPr>
          <p:nvPr>
            <p:ph type="ftr" sz="quarter" idx="11"/>
          </p:nvPr>
        </p:nvSpPr>
        <p:spPr/>
        <p:txBody>
          <a:bodyPr/>
          <a:lstStyle/>
          <a:p>
            <a:pPr>
              <a:defRPr/>
            </a:pPr>
            <a:r>
              <a:rPr lang="ru-RU"/>
              <a:t>5</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0"/>
          <p:cNvSpPr>
            <a:spLocks noGrp="1"/>
          </p:cNvSpPr>
          <p:nvPr>
            <p:ph type="title"/>
          </p:nvPr>
        </p:nvSpPr>
        <p:spPr>
          <a:xfrm>
            <a:off x="357166" y="827584"/>
            <a:ext cx="6172200" cy="7387754"/>
          </a:xfrm>
        </p:spPr>
        <p:txBody>
          <a:bodyPr anchor="t"/>
          <a:lstStyle/>
          <a:p>
            <a:r>
              <a:rPr lang="ru-RU" sz="1400" b="1" dirty="0">
                <a:latin typeface="Times New Roman" pitchFamily="18" charset="0"/>
                <a:cs typeface="Times New Roman" pitchFamily="18" charset="0"/>
              </a:rPr>
              <a:t>Конспект практичного </a:t>
            </a:r>
            <a:r>
              <a:rPr lang="uk-UA" sz="1400" b="1" noProof="0" dirty="0">
                <a:latin typeface="Times New Roman" pitchFamily="18" charset="0"/>
                <a:cs typeface="Times New Roman" pitchFamily="18" charset="0"/>
              </a:rPr>
              <a:t>заняття</a:t>
            </a:r>
            <a:br>
              <a:rPr lang="uk-UA" sz="1400" b="1" noProof="0" dirty="0">
                <a:latin typeface="Times New Roman" pitchFamily="18" charset="0"/>
                <a:cs typeface="Times New Roman" pitchFamily="18" charset="0"/>
              </a:rPr>
            </a:br>
            <a:br>
              <a:rPr lang="uk-UA" sz="1400" b="1" noProof="0" dirty="0">
                <a:latin typeface="Times New Roman" pitchFamily="18" charset="0"/>
                <a:cs typeface="Times New Roman" pitchFamily="18" charset="0"/>
              </a:rPr>
            </a:br>
            <a:br>
              <a:rPr lang="ru-RU" sz="1400" b="1" dirty="0">
                <a:latin typeface="Times New Roman" pitchFamily="18" charset="0"/>
                <a:cs typeface="Times New Roman" pitchFamily="18" charset="0"/>
              </a:rPr>
            </a:br>
            <a:br>
              <a:rPr lang="ru-RU" sz="1400" b="1" dirty="0">
                <a:latin typeface="Times New Roman" pitchFamily="18" charset="0"/>
                <a:cs typeface="Times New Roman" pitchFamily="18" charset="0"/>
              </a:rPr>
            </a:br>
            <a:r>
              <a:rPr lang="ru-RU" sz="1300" b="1" dirty="0">
                <a:latin typeface="Times New Roman" pitchFamily="18" charset="0"/>
                <a:cs typeface="Times New Roman" pitchFamily="18" charset="0"/>
              </a:rPr>
              <a:t>І. </a:t>
            </a:r>
            <a:r>
              <a:rPr lang="uk-UA" sz="1300" b="1" noProof="0" dirty="0">
                <a:latin typeface="Times New Roman" pitchFamily="18" charset="0"/>
                <a:cs typeface="Times New Roman" pitchFamily="18" charset="0"/>
              </a:rPr>
              <a:t>Організаційний момент</a:t>
            </a:r>
            <a:br>
              <a:rPr lang="uk-UA" sz="1300" noProof="0" dirty="0">
                <a:latin typeface="Times New Roman" pitchFamily="18" charset="0"/>
                <a:cs typeface="Times New Roman" pitchFamily="18" charset="0"/>
              </a:rPr>
            </a:b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1. Привітання.</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2. Мета і завдання уроку.</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3. Ознайомлення з наочними матеріалами.</a:t>
            </a:r>
            <a:br>
              <a:rPr lang="uk-UA" sz="1300" noProof="0" dirty="0">
                <a:latin typeface="Times New Roman" pitchFamily="18" charset="0"/>
                <a:cs typeface="Times New Roman" pitchFamily="18" charset="0"/>
              </a:rPr>
            </a:br>
            <a:br>
              <a:rPr lang="uk-UA" sz="1300" noProof="0" dirty="0">
                <a:latin typeface="Times New Roman" pitchFamily="18" charset="0"/>
                <a:cs typeface="Times New Roman" pitchFamily="18" charset="0"/>
              </a:rPr>
            </a:br>
            <a:r>
              <a:rPr lang="ru-RU" sz="1300" b="1" dirty="0">
                <a:latin typeface="Times New Roman" pitchFamily="18" charset="0"/>
                <a:cs typeface="Times New Roman" pitchFamily="18" charset="0"/>
              </a:rPr>
              <a:t>І</a:t>
            </a:r>
            <a:r>
              <a:rPr lang="en-US" sz="1300" b="1" dirty="0">
                <a:latin typeface="Times New Roman" pitchFamily="18" charset="0"/>
                <a:cs typeface="Times New Roman" pitchFamily="18" charset="0"/>
              </a:rPr>
              <a:t>I. </a:t>
            </a:r>
            <a:r>
              <a:rPr lang="uk-UA" sz="1300" b="1" dirty="0">
                <a:latin typeface="Times New Roman" pitchFamily="18" charset="0"/>
                <a:cs typeface="Times New Roman" pitchFamily="18" charset="0"/>
              </a:rPr>
              <a:t>Підготовка до виконання</a:t>
            </a:r>
            <a:r>
              <a:rPr lang="uk-UA" sz="1300" b="1" noProof="0" dirty="0">
                <a:latin typeface="Times New Roman" pitchFamily="18" charset="0"/>
                <a:cs typeface="Times New Roman" pitchFamily="18" charset="0"/>
              </a:rPr>
              <a:t> роботи</a:t>
            </a:r>
            <a:br>
              <a:rPr lang="uk-UA" sz="1300" noProof="0" dirty="0">
                <a:latin typeface="Times New Roman" pitchFamily="18" charset="0"/>
                <a:cs typeface="Times New Roman" pitchFamily="18" charset="0"/>
              </a:rPr>
            </a:b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1. Обладнання робочого місця.</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2. Ознайомлення з розподілом матеріалу на аркушах.</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3. Гра «Що можна і чого не можна робити».</a:t>
            </a:r>
            <a:br>
              <a:rPr lang="ru-RU" sz="1300" dirty="0">
                <a:latin typeface="Times New Roman" pitchFamily="18" charset="0"/>
                <a:cs typeface="Times New Roman" pitchFamily="18" charset="0"/>
              </a:rPr>
            </a:br>
            <a:br>
              <a:rPr lang="ru-RU"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Щодня діти запам'ятовують правила поведінки на такому занятті:</a:t>
            </a:r>
            <a:br>
              <a:rPr lang="uk-UA" sz="1300" dirty="0">
                <a:latin typeface="Times New Roman" pitchFamily="18" charset="0"/>
                <a:cs typeface="Times New Roman" pitchFamily="18" charset="0"/>
              </a:rPr>
            </a:br>
            <a:br>
              <a:rPr lang="uk-UA"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1. Тиша в класі.</a:t>
            </a:r>
            <a:br>
              <a:rPr lang="uk-UA"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2. Уважне прослуховування </a:t>
            </a:r>
            <a:r>
              <a:rPr lang="uk-UA" sz="1300" noProof="0" dirty="0" err="1">
                <a:latin typeface="Times New Roman" pitchFamily="18" charset="0"/>
                <a:cs typeface="Times New Roman" pitchFamily="18" charset="0"/>
              </a:rPr>
              <a:t>аудіоінформації</a:t>
            </a:r>
            <a:r>
              <a:rPr lang="uk-UA" sz="1300" noProof="0" dirty="0">
                <a:latin typeface="Times New Roman" pitchFamily="18" charset="0"/>
                <a:cs typeface="Times New Roman" pitchFamily="18" charset="0"/>
              </a:rPr>
              <a:t>.</a:t>
            </a:r>
            <a:br>
              <a:rPr lang="uk-UA"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3. Передача інформації у вигляді кольорового зображення.</a:t>
            </a:r>
            <a:br>
              <a:rPr lang="uk-UA" sz="1300" noProof="0" dirty="0">
                <a:latin typeface="Times New Roman" pitchFamily="18" charset="0"/>
                <a:cs typeface="Times New Roman" pitchFamily="18" charset="0"/>
              </a:rPr>
            </a:br>
            <a:br>
              <a:rPr lang="ru-RU" sz="1300" dirty="0">
                <a:latin typeface="Times New Roman" pitchFamily="18" charset="0"/>
                <a:cs typeface="Times New Roman" pitchFamily="18" charset="0"/>
              </a:rPr>
            </a:br>
            <a:r>
              <a:rPr lang="ru-RU" sz="1300" b="1" dirty="0">
                <a:latin typeface="Times New Roman" pitchFamily="18" charset="0"/>
                <a:cs typeface="Times New Roman" pitchFamily="18" charset="0"/>
              </a:rPr>
              <a:t>І</a:t>
            </a:r>
            <a:r>
              <a:rPr lang="en-US" sz="1300" b="1" dirty="0">
                <a:latin typeface="Times New Roman" pitchFamily="18" charset="0"/>
                <a:cs typeface="Times New Roman" pitchFamily="18" charset="0"/>
              </a:rPr>
              <a:t>II. </a:t>
            </a:r>
            <a:r>
              <a:rPr lang="ru-RU" sz="1300" b="1" dirty="0">
                <a:latin typeface="Times New Roman" pitchFamily="18" charset="0"/>
                <a:cs typeface="Times New Roman" pitchFamily="18" charset="0"/>
              </a:rPr>
              <a:t>Практична робота</a:t>
            </a:r>
            <a:br>
              <a:rPr lang="ru-RU" sz="1300" b="1" dirty="0">
                <a:latin typeface="Times New Roman" pitchFamily="18" charset="0"/>
                <a:cs typeface="Times New Roman" pitchFamily="18" charset="0"/>
              </a:rPr>
            </a:br>
            <a:br>
              <a:rPr lang="ru-RU" sz="1300" b="1" dirty="0">
                <a:latin typeface="Times New Roman" pitchFamily="18" charset="0"/>
                <a:cs typeface="Times New Roman" pitchFamily="18" charset="0"/>
              </a:rPr>
            </a:br>
            <a:r>
              <a:rPr lang="ru-RU" sz="1300" dirty="0">
                <a:latin typeface="Times New Roman" pitchFamily="18" charset="0"/>
                <a:cs typeface="Times New Roman" pitchFamily="18" charset="0"/>
              </a:rPr>
              <a:t>1</a:t>
            </a:r>
            <a:r>
              <a:rPr lang="uk-UA" sz="1300" noProof="0" dirty="0">
                <a:latin typeface="Times New Roman" pitchFamily="18" charset="0"/>
                <a:cs typeface="Times New Roman" pitchFamily="18" charset="0"/>
              </a:rPr>
              <a:t>. Прослуховування дітьми аудіозаписів та відтворення образів на папері.</a:t>
            </a:r>
            <a:br>
              <a:rPr lang="uk-UA" sz="1300" noProof="0" dirty="0">
                <a:latin typeface="Times New Roman" pitchFamily="18" charset="0"/>
                <a:cs typeface="Times New Roman" pitchFamily="18" charset="0"/>
              </a:rPr>
            </a:br>
            <a:br>
              <a:rPr lang="uk-UA"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При сприйнятті інформації створюється ідея у вигляді наочної моделі, </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схеми уявного об'єкта, явища або події. Діти роблять ескізи зображень.</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Під час конкретизації моментів </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(довгого опису одного об'єкта або явища) відбувається подальше збагачення цієї схеми деталями, надання їй конкретності та яскравості.</a:t>
            </a:r>
            <a:br>
              <a:rPr lang="uk-UA" sz="1300" dirty="0">
                <a:latin typeface="Times New Roman" pitchFamily="18" charset="0"/>
                <a:cs typeface="Times New Roman" pitchFamily="18" charset="0"/>
              </a:rPr>
            </a:br>
            <a:r>
              <a:rPr lang="uk-UA" sz="1300" noProof="0" dirty="0">
                <a:latin typeface="Times New Roman" pitchFamily="18" charset="0"/>
                <a:cs typeface="Times New Roman" pitchFamily="18" charset="0"/>
              </a:rPr>
              <a:t>Набуваючи активного характеру, </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уява дитини відтворює дійсність набагато повніше і точніше, ніж раніше. </a:t>
            </a:r>
            <a:br>
              <a:rPr lang="uk-UA" sz="1300" noProof="0" dirty="0">
                <a:latin typeface="Times New Roman" pitchFamily="18" charset="0"/>
                <a:cs typeface="Times New Roman" pitchFamily="18" charset="0"/>
              </a:rPr>
            </a:br>
            <a:r>
              <a:rPr lang="uk-UA" sz="1300" noProof="0" dirty="0">
                <a:latin typeface="Times New Roman" pitchFamily="18" charset="0"/>
                <a:cs typeface="Times New Roman" pitchFamily="18" charset="0"/>
              </a:rPr>
              <a:t>Діти перестають плутати реальне і уявне, реальне і фантастичне.</a:t>
            </a:r>
            <a:br>
              <a:rPr lang="uk-UA" sz="1400" noProof="0" dirty="0">
                <a:latin typeface="Monotype Corsiva" pitchFamily="66" charset="0"/>
                <a:cs typeface="Times New Roman" pitchFamily="18" charset="0"/>
              </a:rPr>
            </a:br>
            <a:r>
              <a:rPr lang="ru-RU" sz="1400" dirty="0">
                <a:latin typeface="Monotype Corsiva" pitchFamily="66" charset="0"/>
                <a:cs typeface="Times New Roman" pitchFamily="18" charset="0"/>
              </a:rPr>
              <a:t>                                                                         </a:t>
            </a:r>
            <a:br>
              <a:rPr lang="ru-RU" sz="1400" dirty="0">
                <a:latin typeface="Monotype Corsiva" pitchFamily="66" charset="0"/>
                <a:cs typeface="Times New Roman" pitchFamily="18" charset="0"/>
              </a:rPr>
            </a:br>
            <a:br>
              <a:rPr lang="ru-RU" sz="1400" dirty="0">
                <a:latin typeface="Monotype Corsiva" pitchFamily="66" charset="0"/>
                <a:cs typeface="Times New Roman" pitchFamily="18" charset="0"/>
              </a:rPr>
            </a:br>
            <a:r>
              <a:rPr lang="ru-RU" sz="1400" dirty="0">
                <a:latin typeface="Monotype Corsiva" pitchFamily="66" charset="0"/>
                <a:cs typeface="Times New Roman" pitchFamily="18" charset="0"/>
              </a:rPr>
              <a:t> </a:t>
            </a:r>
            <a:br>
              <a:rPr lang="ru-RU" sz="1400" dirty="0">
                <a:latin typeface="Monotype Corsiva" pitchFamily="66" charset="0"/>
                <a:cs typeface="Times New Roman" pitchFamily="18" charset="0"/>
              </a:rPr>
            </a:br>
            <a:br>
              <a:rPr lang="ru-RU" sz="1400" dirty="0">
                <a:latin typeface="Monotype Corsiva" pitchFamily="66" charset="0"/>
                <a:cs typeface="Times New Roman" pitchFamily="18" charset="0"/>
              </a:rPr>
            </a:br>
            <a:br>
              <a:rPr lang="ru-RU" sz="1400" dirty="0">
                <a:latin typeface="Monotype Corsiva" pitchFamily="66" charset="0"/>
                <a:cs typeface="Times New Roman" pitchFamily="18" charset="0"/>
              </a:rPr>
            </a:br>
            <a:br>
              <a:rPr lang="ru-RU" sz="1400" dirty="0">
                <a:latin typeface="Monotype Corsiva" pitchFamily="66" charset="0"/>
                <a:cs typeface="Times New Roman" pitchFamily="18" charset="0"/>
              </a:rPr>
            </a:br>
            <a:br>
              <a:rPr lang="ru-RU" sz="1400" b="1" dirty="0">
                <a:latin typeface="Monotype Corsiva" pitchFamily="66" charset="0"/>
                <a:cs typeface="Times New Roman" pitchFamily="18" charset="0"/>
              </a:rPr>
            </a:br>
            <a:endParaRPr lang="uk-UA" sz="1400" b="1" dirty="0">
              <a:latin typeface="Monotype Corsiva" pitchFamily="66" charset="0"/>
              <a:cs typeface="Times New Roman" pitchFamily="18" charset="0"/>
            </a:endParaRPr>
          </a:p>
        </p:txBody>
      </p:sp>
      <p:sp>
        <p:nvSpPr>
          <p:cNvPr id="3" name="Номер слайда 2"/>
          <p:cNvSpPr>
            <a:spLocks noGrp="1"/>
          </p:cNvSpPr>
          <p:nvPr>
            <p:ph type="sldNum" sz="quarter" idx="12"/>
          </p:nvPr>
        </p:nvSpPr>
        <p:spPr/>
        <p:txBody>
          <a:bodyPr/>
          <a:lstStyle/>
          <a:p>
            <a:fld id="{2C1C3BD4-701D-4708-B6E5-B219ADAD32E2}" type="slidenum">
              <a:rPr lang="ru-RU" smtClean="0"/>
              <a:pPr/>
              <a:t>6</a:t>
            </a:fld>
            <a:endParaRPr lang="ru-RU" dirty="0"/>
          </a:p>
        </p:txBody>
      </p:sp>
      <p:sp>
        <p:nvSpPr>
          <p:cNvPr id="7" name="Прямоугольник 6"/>
          <p:cNvSpPr/>
          <p:nvPr/>
        </p:nvSpPr>
        <p:spPr>
          <a:xfrm>
            <a:off x="3278959" y="4387334"/>
            <a:ext cx="184731" cy="369332"/>
          </a:xfrm>
          <a:prstGeom prst="rect">
            <a:avLst/>
          </a:prstGeom>
        </p:spPr>
        <p:txBody>
          <a:bodyPr wrap="none">
            <a:spAutoFit/>
          </a:bodyPr>
          <a:lstStyle/>
          <a:p>
            <a:endParaRPr lang="uk-UA" dirty="0"/>
          </a:p>
        </p:txBody>
      </p:sp>
      <p:sp>
        <p:nvSpPr>
          <p:cNvPr id="6" name="TextBox 5"/>
          <p:cNvSpPr txBox="1"/>
          <p:nvPr/>
        </p:nvSpPr>
        <p:spPr>
          <a:xfrm>
            <a:off x="142852" y="1122865"/>
            <a:ext cx="6572296" cy="523220"/>
          </a:xfrm>
          <a:prstGeom prst="rect">
            <a:avLst/>
          </a:prstGeom>
          <a:noFill/>
        </p:spPr>
        <p:txBody>
          <a:bodyPr wrap="square" rtlCol="0">
            <a:spAutoFit/>
          </a:bodyPr>
          <a:lstStyle/>
          <a:p>
            <a:pPr algn="ctr"/>
            <a:r>
              <a:rPr lang="uk-UA" sz="1400" noProof="0" dirty="0">
                <a:latin typeface="Monotype Corsiva" pitchFamily="66" charset="0"/>
                <a:cs typeface="Times New Roman" pitchFamily="18" charset="0"/>
              </a:rPr>
              <a:t>Аудіовізуальна трансформація інформації у розвитку образного мислення та уяви </a:t>
            </a:r>
          </a:p>
          <a:p>
            <a:pPr algn="ctr"/>
            <a:r>
              <a:rPr lang="uk-UA" sz="1400" noProof="0" dirty="0">
                <a:latin typeface="Monotype Corsiva" pitchFamily="66" charset="0"/>
                <a:cs typeface="Times New Roman" pitchFamily="18" charset="0"/>
              </a:rPr>
              <a:t>учнів початкових класів</a:t>
            </a:r>
            <a:endParaRPr lang="uk-UA" sz="1400" noProof="0" dirty="0"/>
          </a:p>
        </p:txBody>
      </p:sp>
      <p:sp>
        <p:nvSpPr>
          <p:cNvPr id="4" name="Місце для нижнього колонтитула 3">
            <a:extLst>
              <a:ext uri="{FF2B5EF4-FFF2-40B4-BE49-F238E27FC236}">
                <a16:creationId xmlns:a16="http://schemas.microsoft.com/office/drawing/2014/main" id="{259378F8-37C2-07AF-E5DA-1BDFFDA89356}"/>
              </a:ext>
            </a:extLst>
          </p:cNvPr>
          <p:cNvSpPr>
            <a:spLocks noGrp="1"/>
          </p:cNvSpPr>
          <p:nvPr>
            <p:ph type="ftr" sz="quarter" idx="11"/>
          </p:nvPr>
        </p:nvSpPr>
        <p:spPr/>
        <p:txBody>
          <a:bodyPr/>
          <a:lstStyle/>
          <a:p>
            <a:pPr>
              <a:defRPr/>
            </a:pPr>
            <a:r>
              <a:rPr lang="ru-RU"/>
              <a:t>6</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928662"/>
            <a:ext cx="6172200" cy="7243738"/>
          </a:xfrm>
        </p:spPr>
        <p:txBody>
          <a:bodyPr anchor="t"/>
          <a:lstStyle/>
          <a:p>
            <a:r>
              <a:rPr lang="uk-UA" sz="1400" b="1" noProof="0" dirty="0">
                <a:latin typeface="Times New Roman" pitchFamily="18" charset="0"/>
                <a:cs typeface="Times New Roman" pitchFamily="18" charset="0"/>
              </a:rPr>
              <a:t>I</a:t>
            </a:r>
            <a:r>
              <a:rPr lang="en-US" sz="1400" b="1" noProof="0" dirty="0">
                <a:latin typeface="Times New Roman" pitchFamily="18" charset="0"/>
                <a:cs typeface="Times New Roman" pitchFamily="18" charset="0"/>
              </a:rPr>
              <a:t>V</a:t>
            </a:r>
            <a:r>
              <a:rPr lang="uk-UA" sz="1400" b="1" noProof="0" dirty="0">
                <a:latin typeface="Times New Roman" pitchFamily="18" charset="0"/>
                <a:cs typeface="Times New Roman" pitchFamily="18" charset="0"/>
              </a:rPr>
              <a:t>. Узагальнення і систематизація знань </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1. Голосова передача прослуханої інформації</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Використовуючи картинки (блок-схеми), </a:t>
            </a: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школярі запам'ятовували в 2-3 рази більше матеріалу, ніж без них. </a:t>
            </a: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Діти також запам'ятали цей матеріал набагато краще, </a:t>
            </a: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ніж після простого прослуховування інформації, коли картинки, з якими встановлювалися зв'язки, потім знімалися: у разі труднощів діти запам'ятовували картинку, а потім і текст, пов'язаний із нею.</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b="1" noProof="0" dirty="0">
                <a:latin typeface="Times New Roman" pitchFamily="18" charset="0"/>
                <a:cs typeface="Times New Roman" pitchFamily="18" charset="0"/>
              </a:rPr>
              <a:t>V. Підбиття підсумків уроку</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1. Аналіз та експонування дитячих робіт (блок-схеми)</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Це стимулює дітей брати на себе відповідальність за виконання завдання.</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2. Порівняльна характеристика зображуваних дітьми предметів і наочних посібників вихователя (наприклад, малюнки тварин)</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3. Визначення кращого «оповідача»</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Це стимулює дітей якісно запам'ятовувати матеріал.</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4. Оцінювання.</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5. «Подорож» виставкою книг за темою.</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b="1" dirty="0">
                <a:latin typeface="Monotype Corsiva" panose="03010101010201010101" pitchFamily="66" charset="0"/>
                <a:cs typeface="Times New Roman" pitchFamily="18" charset="0"/>
              </a:rPr>
              <a:t>До зустрічі!</a:t>
            </a:r>
            <a:br>
              <a:rPr lang="uk-UA" sz="1400" b="1" noProof="0" dirty="0">
                <a:latin typeface="Times New Roman" pitchFamily="18" charset="0"/>
                <a:cs typeface="Times New Roman" pitchFamily="18" charset="0"/>
              </a:rPr>
            </a:br>
            <a:br>
              <a:rPr lang="uk-UA" sz="1400" noProof="0" dirty="0">
                <a:latin typeface="Monotype Corsiva" pitchFamily="66" charset="0"/>
                <a:cs typeface="Times New Roman" pitchFamily="18" charset="0"/>
              </a:rPr>
            </a:br>
            <a:r>
              <a:rPr lang="uk-UA" sz="1400" noProof="0" dirty="0">
                <a:latin typeface="Monotype Corsiva" pitchFamily="66" charset="0"/>
                <a:cs typeface="Times New Roman" pitchFamily="18" charset="0"/>
              </a:rPr>
              <a:t>                                                  </a:t>
            </a:r>
            <a:br>
              <a:rPr lang="uk-UA" sz="1400" noProof="0" dirty="0">
                <a:latin typeface="Monotype Corsiva" pitchFamily="66" charset="0"/>
                <a:cs typeface="Times New Roman" pitchFamily="18" charset="0"/>
              </a:rPr>
            </a:br>
            <a:br>
              <a:rPr lang="uk-UA" sz="1400" noProof="0" dirty="0">
                <a:latin typeface="Monotype Corsiva" pitchFamily="66" charset="0"/>
                <a:cs typeface="Times New Roman" pitchFamily="18" charset="0"/>
              </a:rPr>
            </a:br>
            <a:br>
              <a:rPr lang="uk-UA" sz="1400" noProof="0" dirty="0">
                <a:latin typeface="Monotype Corsiva" pitchFamily="66" charset="0"/>
                <a:cs typeface="Times New Roman" pitchFamily="18" charset="0"/>
              </a:rPr>
            </a:br>
            <a:br>
              <a:rPr lang="uk-UA" sz="1400" dirty="0">
                <a:latin typeface="Monotype Corsiva" pitchFamily="66" charset="0"/>
                <a:cs typeface="Times New Roman" pitchFamily="18" charset="0"/>
              </a:rPr>
            </a:br>
            <a:br>
              <a:rPr lang="uk-UA" sz="1400" dirty="0">
                <a:latin typeface="Monotype Corsiva" pitchFamily="66" charset="0"/>
                <a:cs typeface="Times New Roman" pitchFamily="18" charset="0"/>
              </a:rPr>
            </a:br>
            <a:r>
              <a:rPr lang="uk-UA" sz="1400" noProof="0" dirty="0">
                <a:latin typeface="Monotype Corsiva" pitchFamily="66" charset="0"/>
                <a:cs typeface="Times New Roman" pitchFamily="18" charset="0"/>
              </a:rPr>
              <a:t> </a:t>
            </a: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br>
              <a:rPr lang="uk-UA" sz="1400" noProof="0" dirty="0">
                <a:latin typeface="Times New Roman" pitchFamily="18" charset="0"/>
                <a:cs typeface="Times New Roman" pitchFamily="18" charset="0"/>
              </a:rPr>
            </a:br>
            <a:r>
              <a:rPr lang="uk-UA" sz="1400" noProof="0" dirty="0">
                <a:latin typeface="Times New Roman" pitchFamily="18" charset="0"/>
                <a:cs typeface="Times New Roman" pitchFamily="18" charset="0"/>
              </a:rPr>
              <a:t>                                                                    </a:t>
            </a:r>
            <a:br>
              <a:rPr lang="uk-UA" sz="1400" noProof="0" dirty="0">
                <a:latin typeface="Monotype Corsiva" pitchFamily="66" charset="0"/>
                <a:cs typeface="Times New Roman" pitchFamily="18" charset="0"/>
              </a:rPr>
            </a:br>
            <a:br>
              <a:rPr lang="uk-UA" sz="1400" noProof="0" dirty="0">
                <a:latin typeface="Monotype Corsiva" pitchFamily="66" charset="0"/>
                <a:cs typeface="Times New Roman" pitchFamily="18" charset="0"/>
              </a:rPr>
            </a:br>
            <a:br>
              <a:rPr lang="uk-UA" sz="1400" noProof="0" dirty="0">
                <a:latin typeface="Monotype Corsiva" pitchFamily="66" charset="0"/>
                <a:cs typeface="Times New Roman" pitchFamily="18" charset="0"/>
              </a:rPr>
            </a:br>
            <a:br>
              <a:rPr lang="uk-UA" sz="1400" noProof="0" dirty="0">
                <a:latin typeface="Monotype Corsiva" pitchFamily="66" charset="0"/>
                <a:cs typeface="Times New Roman" pitchFamily="18" charset="0"/>
              </a:rPr>
            </a:br>
            <a:r>
              <a:rPr lang="uk-UA" sz="1400" noProof="0" dirty="0">
                <a:latin typeface="Monotype Corsiva" pitchFamily="66" charset="0"/>
                <a:cs typeface="Times New Roman" pitchFamily="18" charset="0"/>
              </a:rPr>
              <a:t>		</a:t>
            </a:r>
            <a:endParaRPr lang="uk-UA" sz="1400" noProof="0"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pPr>
              <a:defRPr/>
            </a:pPr>
            <a:fld id="{95EB5BE4-94D1-4186-952E-9528CCFB4EEE}" type="slidenum">
              <a:rPr lang="uk-UA" noProof="0" smtClean="0"/>
              <a:pPr>
                <a:defRPr/>
              </a:pPr>
              <a:t>7</a:t>
            </a:fld>
            <a:endParaRPr lang="uk-UA" noProof="0" dirty="0"/>
          </a:p>
        </p:txBody>
      </p:sp>
      <p:sp>
        <p:nvSpPr>
          <p:cNvPr id="3" name="Місце для нижнього колонтитула 2">
            <a:extLst>
              <a:ext uri="{FF2B5EF4-FFF2-40B4-BE49-F238E27FC236}">
                <a16:creationId xmlns:a16="http://schemas.microsoft.com/office/drawing/2014/main" id="{A3EADF3E-F15C-8C34-335B-5767070B608C}"/>
              </a:ext>
            </a:extLst>
          </p:cNvPr>
          <p:cNvSpPr>
            <a:spLocks noGrp="1"/>
          </p:cNvSpPr>
          <p:nvPr>
            <p:ph type="ftr" sz="quarter" idx="11"/>
          </p:nvPr>
        </p:nvSpPr>
        <p:spPr/>
        <p:txBody>
          <a:bodyPr/>
          <a:lstStyle/>
          <a:p>
            <a:pPr>
              <a:defRPr/>
            </a:pPr>
            <a:r>
              <a:rPr lang="ru-RU"/>
              <a:t>7</a:t>
            </a:r>
            <a:endParaRPr lang="ru-RU" dirty="0"/>
          </a:p>
        </p:txBody>
      </p:sp>
    </p:spTree>
  </p:cSld>
  <p:clrMapOvr>
    <a:masterClrMapping/>
  </p:clrMapOvr>
</p:sld>
</file>

<file path=ppt/theme/theme1.xml><?xml version="1.0" encoding="utf-8"?>
<a:theme xmlns:a="http://schemas.openxmlformats.org/drawingml/2006/main" name="нач.школа 9. ИЗО.">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Офіс">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Офіс">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нач.школа 9. ИЗО.</Template>
  <TotalTime>604</TotalTime>
  <Words>1151</Words>
  <Application>Microsoft Office PowerPoint</Application>
  <PresentationFormat>Екран (4:3)</PresentationFormat>
  <Paragraphs>104</Paragraphs>
  <Slides>7</Slides>
  <Notes>1</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7</vt:i4>
      </vt:variant>
    </vt:vector>
  </HeadingPairs>
  <TitlesOfParts>
    <vt:vector size="12" baseType="lpstr">
      <vt:lpstr>Arial</vt:lpstr>
      <vt:lpstr>Calibri</vt:lpstr>
      <vt:lpstr>Monotype Corsiva</vt:lpstr>
      <vt:lpstr>Times New Roman</vt:lpstr>
      <vt:lpstr>нач.школа 9. ИЗО.</vt:lpstr>
      <vt:lpstr>Дніпровська гімназія № 140 ДМР Тимофєєва Олена Петрівна Учителька початкових класів Вища кваліфікаційна категорія Учитель - методист</vt:lpstr>
      <vt:lpstr>     </vt:lpstr>
      <vt:lpstr> Аудіовізуальна трансформація  інформації у розвитку образного мислення та уяви  дітей початкових класів</vt:lpstr>
      <vt:lpstr>Презентація PowerPoint</vt:lpstr>
      <vt:lpstr> </vt:lpstr>
      <vt:lpstr>Конспект практичного заняття    І. Організаційний момент  1. Привітання. 2. Мета і завдання уроку. 3. Ознайомлення з наочними матеріалами.  ІI. Підготовка до виконання роботи  1. Обладнання робочого місця. 2. Ознайомлення з розподілом матеріалу на аркушах. 3. Гра «Що можна і чого не можна робити».  Щодня діти запам'ятовують правила поведінки на такому занятті:  1. Тиша в класі. 2. Уважне прослуховування аудіоінформації. 3. Передача інформації у вигляді кольорового зображення.  ІII. Практична робота  1. Прослуховування дітьми аудіозаписів та відтворення образів на папері.  При сприйнятті інформації створюється ідея у вигляді наочної моделі,  схеми уявного об'єкта, явища або події. Діти роблять ескізи зображень. Під час конкретизації моментів  (довгого опису одного об'єкта або явища) відбувається подальше збагачення цієї схеми деталями, надання їй конкретності та яскравості. Набуваючи активного характеру,  уява дитини відтворює дійсність набагато повніше і точніше, ніж раніше.  Діти перестають плутати реальне і уявне, реальне і фантастичне.                                                                                  </vt:lpstr>
      <vt:lpstr>IV. Узагальнення і систематизація знань   1. Голосова передача прослуханої інформації  Використовуючи картинки (блок-схеми),  школярі запам'ятовували в 2-3 рази більше матеріалу, ніж без них.  Діти також запам'ятали цей матеріал набагато краще,  ніж після простого прослуховування інформації, коли картинки, з якими встановлювалися зв'язки, потім знімалися: у разі труднощів діти запам'ятовували картинку, а потім і текст, пов'язаний із нею.  V. Підбиття підсумків уроку  1. Аналіз та експонування дитячих робіт (блок-схеми)  Це стимулює дітей брати на себе відповідальність за виконання завдання.  2. Порівняльна характеристика зображуваних дітьми предметів і наочних посібників вихователя (наприклад, малюнки тварин)  3. Визначення кращого «оповідача»  Це стимулює дітей якісно запам'ятовувати матеріал.  4. Оцінювання.  5. «Подорож» виставкою книг за темою.   До зустрічі!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Практическое пособие для родителей и учителей начальной школы  Составитель: Тимофеева Е. П.</dc:title>
  <dc:creator>Дима</dc:creator>
  <dc:description>http://aida.ucoz.ru</dc:description>
  <cp:lastModifiedBy>Тимофєєва Олена петрівна</cp:lastModifiedBy>
  <cp:revision>101</cp:revision>
  <dcterms:created xsi:type="dcterms:W3CDTF">2011-03-16T15:49:15Z</dcterms:created>
  <dcterms:modified xsi:type="dcterms:W3CDTF">2025-06-19T19:43:55Z</dcterms:modified>
</cp:coreProperties>
</file>