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CCFFCC"/>
    <a:srgbClr val="99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57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20F38-5952-4ABB-AE74-10607A3BCBB3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43BA-C725-4B14-A53E-9AF0044020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43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623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E3A1B-AF8A-9A67-13EB-DA5C34112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2571ED0-8B94-4D31-94F1-4B4C04DFD5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5507579-B073-0A18-A76A-1D7A8F483F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9A2708-2298-910E-8A06-19EE4060D8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001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F7993-4209-BE69-72F2-5791040C1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3256C5A-17EC-6CE1-4E1F-D8DDC9E841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B5D8005-B0A2-C537-6690-1BDC6EDB94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62FADD9-095A-0425-C567-885A386A38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567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3292F-77DF-0A8A-5A07-025516BF0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63574D7-F9FE-569D-3E15-CDD8EB5A80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371ABE8-2E63-51D9-2622-0961AB9D4D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F8D1E1F-0795-EFC9-D19B-6F89DE684E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216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E5332-0CDA-7B33-3C14-3301BF18C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01506D1-A24A-08C9-D51D-1EF8C8ADDE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87CBE89-99DA-BB00-7299-22656E9C40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8723B4F-2538-A655-42EB-BC7CF207F2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884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A74D7-1760-1376-F5BF-1E61BFD2C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D847752-FC4D-5C92-0F0E-8B4E30613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8F4B782-C173-632D-3C95-D8A4B77241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5F93596-C322-E39D-D3FA-D696B06DA8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337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FF100-33BA-56A9-3B87-76C4339D9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89DF8FF-F6D0-940B-10DF-355F4A51E8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903F1CF-A573-F126-B207-A75B7314AC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D5D8C21-C3C8-7973-FD22-AD081D3CD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43BA-C725-4B14-A53E-9AF004402094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784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88F15C1-1172-601A-DBDA-A091603308A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556" r="555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A822FA48-EBCF-7782-0BC6-0783812B407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CFDD4-A1F8-FDBD-BB97-B1ED12610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2700" b="1" dirty="0"/>
              <a:t>Група результатів 1. </a:t>
            </a:r>
            <a:r>
              <a:rPr lang="uk-UA" sz="2700" dirty="0"/>
              <a:t>Працює з інформацією, даними, моделями</a:t>
            </a:r>
            <a:endParaRPr lang="ru-RU" sz="27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C2AAA975-9637-EAB9-06B9-EEE36305B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51504"/>
              </p:ext>
            </p:extLst>
          </p:nvPr>
        </p:nvGraphicFramePr>
        <p:xfrm>
          <a:off x="1118680" y="1536970"/>
          <a:ext cx="8025321" cy="5318764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2896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(ПОЧАТКОВИЙ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3066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b="0" i="1" dirty="0">
                          <a:solidFill>
                            <a:schemeClr val="tx1"/>
                          </a:solidFill>
                          <a:effectLst/>
                        </a:rPr>
                        <a:t>Учень /учениця</a:t>
                      </a:r>
                      <a:r>
                        <a:rPr lang="uk-UA" sz="2000" b="0" i="0" dirty="0">
                          <a:solidFill>
                            <a:schemeClr val="tx1"/>
                          </a:solidFill>
                          <a:effectLst/>
                        </a:rPr>
                        <a:t>: сприймає і розпізнає інформацію, отриману від учителя (інших осіб); відповідає на прості запитання за змістом почутого / прочитаного, припускається суттєвих змістових І логічних помилок.</a:t>
                      </a:r>
                      <a:endParaRPr lang="ru-RU" sz="20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612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b="0" i="1" dirty="0">
                          <a:solidFill>
                            <a:schemeClr val="tx1"/>
                          </a:solidFill>
                          <a:effectLst/>
                        </a:rPr>
                        <a:t>Учень /учениця</a:t>
                      </a:r>
                      <a:r>
                        <a:rPr lang="uk-UA" sz="2000" b="0" i="0" dirty="0">
                          <a:solidFill>
                            <a:schemeClr val="tx1"/>
                          </a:solidFill>
                          <a:effectLst/>
                        </a:rPr>
                        <a:t>: відтворює незначну частину інформації, отриману від учителя або із запропонованих джерел; знаходить у почутому/прочитаному часткові відповіді на прості запитання; припускається змістових і логічних помилок.</a:t>
                      </a:r>
                      <a:endParaRPr lang="ru-RU" sz="20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3612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b="0" i="1" dirty="0">
                          <a:solidFill>
                            <a:schemeClr val="tx1"/>
                          </a:solidFill>
                          <a:effectLst/>
                        </a:rPr>
                        <a:t>Учень /учениця</a:t>
                      </a:r>
                      <a:r>
                        <a:rPr lang="uk-UA" sz="2000" b="0" i="0" dirty="0">
                          <a:solidFill>
                            <a:schemeClr val="tx1"/>
                          </a:solidFill>
                          <a:effectLst/>
                        </a:rPr>
                        <a:t>: відтворює частину інформації, отриманої від учителя або із запропонованих джерел; знаходить у почутому/прочитаному часткові відповіді на запитання; припускається незначних змістових і логічних помилок.</a:t>
                      </a:r>
                      <a:endParaRPr lang="ru-RU" sz="20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356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5">
            <a:extLst>
              <a:ext uri="{FF2B5EF4-FFF2-40B4-BE49-F238E27FC236}">
                <a16:creationId xmlns:a16="http://schemas.microsoft.com/office/drawing/2014/main" id="{8A5CF63A-1226-2B41-43A2-8BC2C313E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18681"/>
            <a:ext cx="9144000" cy="5739319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1E2E3CC-C2A7-FF3D-05DE-A07795703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2700" b="1" dirty="0"/>
              <a:t>Група результатів 1. </a:t>
            </a:r>
            <a:r>
              <a:rPr lang="uk-UA" sz="2700" dirty="0"/>
              <a:t>Працює з інформацією, даними, моделями</a:t>
            </a:r>
            <a:endParaRPr lang="ru-RU" sz="2700" dirty="0"/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A1AB5232-B5F4-9C28-670D-61887B641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189723"/>
              </p:ext>
            </p:extLst>
          </p:nvPr>
        </p:nvGraphicFramePr>
        <p:xfrm>
          <a:off x="1128409" y="1536970"/>
          <a:ext cx="8015592" cy="5321030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8545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07047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9739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(СЕРЕДНІЙ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1954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i="1" dirty="0"/>
                        <a:t>Учень/учениця</a:t>
                      </a:r>
                      <a:r>
                        <a:rPr lang="uk-UA" sz="1800" dirty="0"/>
                        <a:t>: відтворює за зразком основну інформацію, отриману із запропонованих джерел; висловлює свої думки, використовуючи отриману інформацію; може пояснити окремі поняття/терміни/ навчальні дії.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7100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i="1" dirty="0"/>
                        <a:t>Учень / учениця</a:t>
                      </a:r>
                      <a:r>
                        <a:rPr lang="uk-UA" sz="1800" dirty="0"/>
                        <a:t>: застосовує частково основну інформацію, отриману від учителя або із запропонованих джерел, для виконання навчальних завдань і вирішення проблемних ситуацій; знаходить у почутому/прочитаному відповіді на прості запитання; може пояснити основні поняття / явища /навчальні дії.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4416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i="1" dirty="0"/>
                        <a:t>Учень /учениця</a:t>
                      </a:r>
                      <a:r>
                        <a:rPr lang="uk-UA" sz="1800" dirty="0"/>
                        <a:t>: застосовує інформацію, отриману від учителя або із запропонованих джерел, для виконання навчальних завдань і вирішення проблемних ситуацій; розуміє і пояснює основні поняття і явища/ навчальні дії, наводить прості приклади.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11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05D70-C7D8-8197-8F0D-1A59D6CCB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E6573288-119A-1595-01A1-6EEB4607B09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BB2C57-B5AA-3BAF-DC23-88D4FEF0D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2700" b="1" dirty="0"/>
              <a:t>Група результатів 1. </a:t>
            </a:r>
            <a:r>
              <a:rPr lang="uk-UA" sz="2700" dirty="0"/>
              <a:t>Працює з інформацією, даними, моделями</a:t>
            </a:r>
            <a:endParaRPr lang="ru-RU" sz="27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9A629DF-526B-DA80-BD35-92B9E20797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711631"/>
              </p:ext>
            </p:extLst>
          </p:nvPr>
        </p:nvGraphicFramePr>
        <p:xfrm>
          <a:off x="1118680" y="1536970"/>
          <a:ext cx="8025321" cy="5318766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9918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(ДОСТАТНІЙ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2622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знаходить у запропонованих джерелах потрібну інформацію для виконання навчальних завдань і вирішення проблемних ситуацій.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6627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аналізує інформацію, отриману з обраних джерел, зіставляє, порівнює та групує її за заданою ознакою; вирізняє проблемні ситуації, відповідає на запитання за опрацьованою інформацією; перетворює один вид інформації в інший; наводить певні аргументи, доповнює думку / відповіді однокласників.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4018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аналізує інформацію, отриману з різних джерел; вирізняє проблемні ситуації; добирає прийнятний із запропонованих спосіб для її унаочнення й візуалізації; наводить аргументи та доречні приклади щодо висловленої думки.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80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FD182-D17E-B81C-A3D2-380E80341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96A61F53-61BF-C8CF-0680-B89859D6478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0143D5-365D-335C-F3BF-EAFB0AC71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2700" b="1" dirty="0"/>
              <a:t>Група результатів 1</a:t>
            </a:r>
            <a:r>
              <a:rPr lang="uk-UA" sz="2700" dirty="0"/>
              <a:t>. Працює з інформацією, даними, моделями</a:t>
            </a:r>
            <a:endParaRPr lang="ru-RU" sz="27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B0D4AD2F-B358-5DED-C138-AC9DD53660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683548"/>
              </p:ext>
            </p:extLst>
          </p:nvPr>
        </p:nvGraphicFramePr>
        <p:xfrm>
          <a:off x="1118680" y="1536971"/>
          <a:ext cx="8025321" cy="5345727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8769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(ВИСОКИЙ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602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отримує відомості із різних самостійно вибраних джерел, виокремлює з неї істотну й потрібну інформацію; вирізняє проблемні ситуації, оцінює інформацію за заданими критеріями; ставить запитання; встановлює логічні зв’язки між об’єктами, фактами, явищами.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602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узагальнює інформацію, отриману з різних джерел, оцінює її за визначеними критеріями; знаходить інформацію й аналізує її, визначає надійність інформаційних джерел; висловлює власну позицію, аргументує її, робить висновки.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2396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оцінює отриману інформацію, отриману з різних джерел, порівнює та зіставляє її; використовує усвідомлено інформацію в різних ситуаціях.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4469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86FF7-917D-D767-AAB7-9B48BD3D9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EA6485C0-72FF-341A-5FBA-3DACD636BE5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16D685-2A4A-EE1E-E6BB-BB10160F7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CCFF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2. </a:t>
            </a:r>
            <a:r>
              <a:rPr lang="uk-UA" sz="2800" dirty="0"/>
              <a:t>Створює інформаційні продукти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D01813AB-1859-9DFA-B02D-231A2A0109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873067"/>
              </p:ext>
            </p:extLst>
          </p:nvPr>
        </p:nvGraphicFramePr>
        <p:xfrm>
          <a:off x="1118680" y="1536970"/>
          <a:ext cx="8025321" cy="5318764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2896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(ПОЧАТКОВИЙ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3066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частину простих завдань,  навчальних дій за наданим зразком з допомогою вчителя.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612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прості завдання / навчальні дії за наданим зразком з допомогою вчителя; показує свою зацікавленість до ідей, висловлених іншими.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3612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завдання / навчальні дії за наданим зразком з допомогою вчителя; долучається до роботи в групі.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944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FE29F-AA15-98F5-60CB-9DC49636E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AE18EEE7-1C8D-E3F6-D052-5AA8A400402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5D0F4-DD8A-CFA8-9577-7E97049A8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CCFF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2. </a:t>
            </a:r>
            <a:r>
              <a:rPr lang="uk-UA" sz="2800" dirty="0"/>
              <a:t>Створює інформаційні продукти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13C2C978-D0CD-4683-78B0-5455145F9B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066413"/>
              </p:ext>
            </p:extLst>
          </p:nvPr>
        </p:nvGraphicFramePr>
        <p:xfrm>
          <a:off x="1118680" y="1536970"/>
          <a:ext cx="8001001" cy="5321031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598299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02702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3188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(СЕРЕДНІЙ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9591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завдання /навчальні дії за зразком під керівництвом учителя; виконує обов’язки, розподілені в групі.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92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навчальні дії за запропонованим алгоритмом, за потреби звертаючись по допомогу; розпізнає проблемні ситуації з допомогою вчителя; виконує завдання в групі відповідно до своєї ролі.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6510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навчальні дії за запропонованим алгоритмом самостійно; розпізнає проблемні ситуації і висловлює припущеній щодо розв’язання їх з допомогою вчителя; виконує спільне завдання в групі відповідно до визначених обов’язків та своєї ролі.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424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9A00B-0267-91FB-C399-5D6ED04F9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74B27E91-D3D4-4A01-0A84-EEFF5CA633A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DFCD8C-1987-647A-0C2B-6133CF2FA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CCFF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2. </a:t>
            </a:r>
            <a:r>
              <a:rPr lang="uk-UA" sz="2800" dirty="0"/>
              <a:t>Створює інформаційні продукти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E96DF0E2-3EEF-1054-11E9-BFB27ACBC4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553504"/>
              </p:ext>
            </p:extLst>
          </p:nvPr>
        </p:nvGraphicFramePr>
        <p:xfrm>
          <a:off x="1118680" y="1536970"/>
          <a:ext cx="8001001" cy="5339296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598299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02702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1550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(ДОСТАТНІЙ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434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репродуктивні й частково пошукові види навчальної діяльності за запропонованим алгоритмом або в співпраці з однокласниками; розпізнає проблемні ситуації, розв'язує їх відомим способом 3 допомогою вчителя; співпрацює в групі, виконуючи навчальні завдання.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65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окремі пошукові, дослідницькі та/або творчі навчальні дії, розв'язує проблемні ситуації відомими способами з опосередкованою допомогою вчителя; активно співпрацює з іншими, виконуючи навчальні завдання, визначає свої завдання в груповій роботі.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365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пошукові (дослідницькі) та творчі завдання; розв’язує проблемні ситуації засвоєними раніше способами, пропонує нові способи розв’язання з опосередкованою допомогою вчителя; активно співпрацює з іншими, виконуючи типові та нетипові завдання.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0666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80E7C-482A-4872-98AE-118C62DCF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54232204-C5B5-BEA9-0D03-9C8BF1F3A2F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555F4E-3D6B-30AF-A585-D8B3A630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CCFF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2. </a:t>
            </a:r>
            <a:r>
              <a:rPr lang="uk-UA" sz="2800" dirty="0"/>
              <a:t>Створює інформаційні продукти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49EF18FA-8F3F-1F40-663A-C37C10DCC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28830"/>
              </p:ext>
            </p:extLst>
          </p:nvPr>
        </p:nvGraphicFramePr>
        <p:xfrm>
          <a:off x="1118680" y="1536970"/>
          <a:ext cx="8025321" cy="5321030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1810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(ВИСОКИЙ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0626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й практичні вміння в різних навчальних ситуаціях; здійснює різні види діяльності, пропонує кілька способів розв’язання проблемної ситуації самостійно, у парі або групі;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169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й практичні вміння в нестандартних ситуаціях; здійснює різні види діяльності, аналізує власні навчальні дії самостійно, у парі або групі; конструктивно взаємодіє у групі.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603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та практичні вміння, усвідомлює ризики і прогнозує наслідки; здійснює різні види діяльності самостійно, у парі або групі; аналізує власні навчальні дії, планує свій подальший навчальний поступ; ініціює, планує та організує співпрацю в групах для досягнення навчальних цілей, виконання дослідницьких / творчих завдань.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33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978D4-F7B1-6511-AEC9-5970FA9DA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F3B2F6DB-75F8-4A39-DBDA-795202CF80C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42A81F-9B23-BF98-825D-251FCAA7A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3. </a:t>
            </a:r>
            <a:r>
              <a:rPr lang="uk-UA" sz="2800" dirty="0"/>
              <a:t>Працює в цифровому середовищі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3CFD3039-8A19-8087-2E50-370A356DD2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32405"/>
              </p:ext>
            </p:extLst>
          </p:nvPr>
        </p:nvGraphicFramePr>
        <p:xfrm>
          <a:off x="1118680" y="1536971"/>
          <a:ext cx="8025321" cy="5323121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1561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(ПОЧАТКОВИЙ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150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частину простих завдань / навчальних дій за наданим зразком з допомогою вчителя.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2890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прості завдання/ навчальні дії за наданим зразком з допомогою вчителя; показує свою зацікавленість до ідей, висловлених іншими.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23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завдання / навчальні дії за наданим зразком з допомогою вчителя; долучається до роботи в групі.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187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A8A9B-3042-3369-1E59-C56D742A2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AB11E0EA-A792-F6F2-B89E-98A1F61ED16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DBC52-FE76-2C26-E356-3E93AA482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3. </a:t>
            </a:r>
            <a:r>
              <a:rPr lang="uk-UA" sz="2800" dirty="0"/>
              <a:t>Працює в цифровому середовищі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F41647CD-B7DC-AC5B-12ED-DF2451520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610227"/>
              </p:ext>
            </p:extLst>
          </p:nvPr>
        </p:nvGraphicFramePr>
        <p:xfrm>
          <a:off x="1118680" y="1536971"/>
          <a:ext cx="8025321" cy="5318766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1867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(СЕРЕДНІЙ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0401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завдання /навчальні дії за зразком під керівництвом учителя; виконує обов’язки, розподілені в групі.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3232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</a:t>
                      </a:r>
                      <a:r>
                        <a:rPr lang="uk-UA" sz="20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/учениця: </a:t>
                      </a: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навчальні дії за запропонованим алгоритмом, за потреби звертаючись по допомогу; розпізнає проблемні ситуації з допомогою вчителя; виконує завдання в групі відповідно до своєї ролі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687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навчальні дії за запропонованим алгоритмом самостійно; розпізнає проблемні ситуації і висловлює припущення щодо розв’язання їх з допомогою вчителя; виконує спільне завдання в групі відповідно до визначених обов’язків та своєї ролі.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553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1081F-CAF8-A010-F9C6-2A5837E36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3D8616BF-FB17-BF34-657C-F5EFD3DF8B2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2DC1A8-B646-2B12-A2C3-27B5369A6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3. </a:t>
            </a:r>
            <a:r>
              <a:rPr lang="uk-UA" sz="2800" dirty="0"/>
              <a:t>Працює в цифровому середовищі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60BFB42-D84A-8990-BE25-114AF3C57C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425393"/>
              </p:ext>
            </p:extLst>
          </p:nvPr>
        </p:nvGraphicFramePr>
        <p:xfrm>
          <a:off x="1118680" y="1536970"/>
          <a:ext cx="8025321" cy="5321029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10698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(ДОСТАТНІЙ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4637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репродуктивні й частково пошукові види навчальної діяльності за запропонованим алгоритмом або в співпраці з однокласниками; розпізнає проблемні ситуації, розв'язує їх відомим способом з допомогою вчителя; співпрацює в групі, виконуючи навчальні завдання.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1928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окремі пошукові, дослідницькі та/або творчі навчальні дії, розв'язує проблемні ситуації відомими способами з опосередкованою допомогою вчителя; активно співпрацює з іншими, виконуючи навчальні завдання, визначає свої завдання в груповій роботі.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5945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виконує пошукові (дослідницькі) та творчі завдання; розв’язує проблемні ситуації засвоєними раніше способами, пропонує нові способи розв’язання з опосередкованою допомогою вчителя; активно співпрацює з іншими, виконуючи типові та нетипові завдання.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6751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D94BA-DBB5-EE3B-A3B8-AC6BB56C3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1E388FA5-8498-D940-C29E-EC97BF6A39E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DB30B4-C230-92DF-B447-EE2F876D2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3. </a:t>
            </a:r>
            <a:r>
              <a:rPr lang="uk-UA" sz="2800" dirty="0"/>
              <a:t>Працює в цифровому середовищі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616B9797-8DA7-9D00-010A-EC97107CE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954567"/>
              </p:ext>
            </p:extLst>
          </p:nvPr>
        </p:nvGraphicFramePr>
        <p:xfrm>
          <a:off x="1118680" y="1536971"/>
          <a:ext cx="8025321" cy="5318292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800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(ВИСОКИЙ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2526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й практичні вміння в різних навчальних ситуаціях; здійснює різні види діяльності, пропонує кілька способів розв’язання проблемної ситуації самостійно, у парі або групі.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2526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й практичні вміння в нестандартних ситуаціях; здійснює різні види діяльності, аналізує власні навчальні дії самостійно, у парі або групі; конструктивно взаємодіє у групі.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8868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застосовує здобуті знання й практичні вміння, усвідомлює ризики і прогнозує наслідки; здійснює різні види діяльності самостійно, у парі або групі; аналізує власні навчальні дії, планує свій подальший навчальний поступ; ініціює, планує та організує співпрацю в групах для досягнення навчальних цілей, виконання дослідницьких / творчих завдань.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8690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E725A-CE4B-0844-ABB6-05D92EED6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B80836D6-F7A6-9DB7-6C3B-70F87318682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5B539B-8C51-6DEB-81AC-AEC01D481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4. </a:t>
            </a:r>
            <a:r>
              <a:rPr lang="uk-UA" sz="2800" dirty="0"/>
              <a:t>Безпечно та відповідально працює з інформаційними технологіями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8B159B3-35F3-3E0B-579B-3843EB27A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225042"/>
              </p:ext>
            </p:extLst>
          </p:nvPr>
        </p:nvGraphicFramePr>
        <p:xfrm>
          <a:off x="1118680" y="1536971"/>
          <a:ext cx="8025321" cy="5318765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8201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(ПОЧАТКОВИЙ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2830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безпосередні вказівки щодо дотримання правил безпеки.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2830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епізодично виконує вказівки щодо дотримання правил безпеки у знайомих ситуаціях.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9325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виконує вказівки щодо дотримання правил безпеки у знайомих ситуаціях; просить надати зворотний зв'язок щодо ступеня розуміння та сприйняття запропонованого.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5109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010B4-1572-3CA3-4A2C-AC2729130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A4E50DD3-211F-0052-148C-97A7C2D0C38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713FD6-2119-66D3-C85E-F88D51F63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4. </a:t>
            </a:r>
            <a:r>
              <a:rPr lang="uk-UA" sz="2800" dirty="0"/>
              <a:t>Безпечно та відповідально працює з інформаційними технологіями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3272928F-DCA3-FEC0-AB4E-FCEA3FCB9E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3744"/>
              </p:ext>
            </p:extLst>
          </p:nvPr>
        </p:nvGraphicFramePr>
        <p:xfrm>
          <a:off x="1118680" y="1536970"/>
          <a:ext cx="8025321" cy="5321029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7628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(СЕРЕДНІЙ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567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у типових ситуаціях після нагадування; може надати пояснення щодо необхідності безпечної та відповідальної поведінки.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193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у типових ситуаціях.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97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та відповідальної взаємодії у типових ситуаціях.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146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387CC-C604-F1CD-751E-C340083BA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9AAA84D9-1875-E436-D9B0-A498CCDD3F3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EE67CC-90C0-AEFB-22BD-3A960DD22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4. </a:t>
            </a:r>
            <a:r>
              <a:rPr lang="uk-UA" sz="2800" dirty="0"/>
              <a:t>Безпечно та відповідально працює з інформаційними технологіями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7CF22D8-04D6-7025-322C-CF968B02BD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133201"/>
              </p:ext>
            </p:extLst>
          </p:nvPr>
        </p:nvGraphicFramePr>
        <p:xfrm>
          <a:off x="1118680" y="1536970"/>
          <a:ext cx="8025321" cy="5321029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7628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(ДОСТАТНІЙ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567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та взаємодії у новій ситуації, визначає потенційні небезпеки.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193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та взаємодії у змодельованій ситуації, оцінює потенційні наслідки ризикованої поведінки.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97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4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обмінюється інформацією та пропонує способи відновлення безпечної та відповідальної взаємодії при їх порушенні.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2824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B5AF3-6898-DE64-5D20-242E540DCE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4C709FDF-F48F-D5D8-002E-A347AA9FE1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417638"/>
            <a:ext cx="9119681" cy="544036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B96E6D-EDEA-D830-98BC-D336AB513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64"/>
            <a:ext cx="9144000" cy="1534706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uk-UA" sz="2800" b="1" dirty="0"/>
              <a:t>Група результатів 4. </a:t>
            </a:r>
            <a:r>
              <a:rPr lang="uk-UA" sz="2800" dirty="0"/>
              <a:t>Безпечно та відповідально працює з інформаційними технологіями</a:t>
            </a:r>
            <a:endParaRPr lang="ru-RU" sz="2800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044284A8-1D93-433D-86C5-5742883E3D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062298"/>
              </p:ext>
            </p:extLst>
          </p:nvPr>
        </p:nvGraphicFramePr>
        <p:xfrm>
          <a:off x="1118680" y="1536970"/>
          <a:ext cx="8025321" cy="5321029"/>
        </p:xfrm>
        <a:graphic>
          <a:graphicData uri="http://schemas.openxmlformats.org/drawingml/2006/table">
            <a:tbl>
              <a:tblPr firstRow="1" firstCol="1" bandRow="1">
                <a:solidFill>
                  <a:schemeClr val="accent4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600118">
                  <a:extLst>
                    <a:ext uri="{9D8B030D-6E8A-4147-A177-3AD203B41FA5}">
                      <a16:colId xmlns:a16="http://schemas.microsoft.com/office/drawing/2014/main" val="4116134669"/>
                    </a:ext>
                  </a:extLst>
                </a:gridCol>
                <a:gridCol w="7425203">
                  <a:extLst>
                    <a:ext uri="{9D8B030D-6E8A-4147-A177-3AD203B41FA5}">
                      <a16:colId xmlns:a16="http://schemas.microsoft.com/office/drawing/2014/main" val="747636184"/>
                    </a:ext>
                  </a:extLst>
                </a:gridCol>
              </a:tblGrid>
              <a:tr h="7628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БАЛИ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ГАЛУЗЕВІ КИРИТЕРІЇ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(ДВИСОКИЙ РІВЕНЬ)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714672"/>
                  </a:ext>
                </a:extLst>
              </a:tr>
              <a:tr h="1567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 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дотримується правил безпеки та взаємодії у нестандартній ситуації; розпізнає та запобігає небезпечним ситуаціям, розглядаючи різні сторони проблеми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19837"/>
                  </a:ext>
                </a:extLst>
              </a:tr>
              <a:tr h="1193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вживає заходів для зменшення ризиків; обирає оптимальний спосіб безпечної та відповідальної взаємодії </a:t>
                      </a: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 іншими.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919440"/>
                  </a:ext>
                </a:extLst>
              </a:tr>
              <a:tr h="1797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Учень /учениця: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оцінює безпеку та відповідальність поведінки за критеріями; за потреби надає роз’яснення іншим учасникам щодо безпечної та відповідальної поведінки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367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196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266</TotalTime>
  <Words>1781</Words>
  <Application>Microsoft Office PowerPoint</Application>
  <PresentationFormat>Экран (4:3)</PresentationFormat>
  <Paragraphs>167</Paragraphs>
  <Slides>17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Презентация PowerPoint</vt:lpstr>
      <vt:lpstr>Група результатів 1. Працює з інформацією, даними, моделями</vt:lpstr>
      <vt:lpstr>Група результатів 1. Працює з інформацією, даними, моделями</vt:lpstr>
      <vt:lpstr>Група результатів 1. Працює з інформацією, даними, моделями</vt:lpstr>
      <vt:lpstr>Група результатів 1. Працює з інформацією, даними, моделями</vt:lpstr>
      <vt:lpstr>Група результатів 2. Створює інформаційні продукти</vt:lpstr>
      <vt:lpstr>Група результатів 2. Створює інформаційні продукти</vt:lpstr>
      <vt:lpstr>Група результатів 2. Створює інформаційні продукти</vt:lpstr>
      <vt:lpstr>Група результатів 2. Створює інформаційні продукти</vt:lpstr>
      <vt:lpstr>Група результатів 3. Працює в цифровому середовищі</vt:lpstr>
      <vt:lpstr>Група результатів 3. Працює в цифровому середовищі</vt:lpstr>
      <vt:lpstr>Група результатів 3. Працює в цифровому середовищі</vt:lpstr>
      <vt:lpstr>Група результатів 3. Працює в цифровому середовищі</vt:lpstr>
      <vt:lpstr>Група результатів 4. Безпечно та відповідально працює з інформаційними технологіями</vt:lpstr>
      <vt:lpstr>Група результатів 4. Безпечно та відповідально працює з інформаційними технологіями</vt:lpstr>
      <vt:lpstr>Група результатів 4. Безпечно та відповідально працює з інформаційними технологіями</vt:lpstr>
      <vt:lpstr>Група результатів 4. Безпечно та відповідально працює з інформаційними технологіями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HP</dc:creator>
  <cp:keywords/>
  <dc:description>generated using python-pptx</dc:description>
  <cp:lastModifiedBy>oksanahoncharenko2785@gmail.com</cp:lastModifiedBy>
  <cp:revision>4</cp:revision>
  <dcterms:created xsi:type="dcterms:W3CDTF">2013-01-27T09:14:16Z</dcterms:created>
  <dcterms:modified xsi:type="dcterms:W3CDTF">2025-10-10T05:35:30Z</dcterms:modified>
  <cp:category/>
</cp:coreProperties>
</file>