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73" r:id="rId5"/>
    <p:sldId id="291" r:id="rId6"/>
    <p:sldId id="274" r:id="rId7"/>
    <p:sldId id="275" r:id="rId8"/>
    <p:sldId id="289" r:id="rId9"/>
    <p:sldId id="277" r:id="rId10"/>
    <p:sldId id="270" r:id="rId11"/>
    <p:sldId id="279" r:id="rId12"/>
    <p:sldId id="282" r:id="rId13"/>
    <p:sldId id="284" r:id="rId14"/>
    <p:sldId id="286" r:id="rId15"/>
    <p:sldId id="287" r:id="rId16"/>
    <p:sldId id="288" r:id="rId17"/>
    <p:sldId id="283" r:id="rId18"/>
    <p:sldId id="285" r:id="rId19"/>
    <p:sldId id="265" r:id="rId20"/>
    <p:sldId id="290" r:id="rId21"/>
    <p:sldId id="258" r:id="rId22"/>
    <p:sldId id="264" r:id="rId2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CCECFF"/>
    <a:srgbClr val="FFFF99"/>
    <a:srgbClr val="CCC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985" autoAdjust="0"/>
  </p:normalViewPr>
  <p:slideViewPr>
    <p:cSldViewPr snapToGrid="0">
      <p:cViewPr varScale="1">
        <p:scale>
          <a:sx n="91" d="100"/>
          <a:sy n="91" d="100"/>
        </p:scale>
        <p:origin x="34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A8101D-2247-46DE-A218-B5762A7F053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96514E-8FAF-4FA5-ACE8-73BC1BE66D3B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2600" dirty="0" smtClean="0"/>
            <a:t>У «Щоденнику»  Довженка нема розповіді про особисте життя.  </a:t>
          </a:r>
        </a:p>
        <a:p>
          <a:r>
            <a:rPr lang="ru-RU" sz="2600" dirty="0" err="1" smtClean="0"/>
            <a:t>Своє</a:t>
          </a:r>
          <a:r>
            <a:rPr lang="ru-RU" sz="2600" dirty="0" smtClean="0"/>
            <a:t> власне життя митець переплітає з доленосними подіями, що випали на долю всього українського народу</a:t>
          </a:r>
          <a:endParaRPr lang="uk-UA" sz="2600" dirty="0"/>
        </a:p>
      </dgm:t>
    </dgm:pt>
    <dgm:pt modelId="{591C1894-A06B-41FB-AD1F-16A34D5C3A40}" type="parTrans" cxnId="{2C4605FF-0548-4596-B629-4728D6A5AFAC}">
      <dgm:prSet/>
      <dgm:spPr/>
      <dgm:t>
        <a:bodyPr/>
        <a:lstStyle/>
        <a:p>
          <a:endParaRPr lang="ru-RU"/>
        </a:p>
      </dgm:t>
    </dgm:pt>
    <dgm:pt modelId="{D4BB95D0-E25A-4BD7-933B-A312A44AE1C7}" type="sibTrans" cxnId="{2C4605FF-0548-4596-B629-4728D6A5AFAC}">
      <dgm:prSet/>
      <dgm:spPr/>
      <dgm:t>
        <a:bodyPr/>
        <a:lstStyle/>
        <a:p>
          <a:endParaRPr lang="ru-RU"/>
        </a:p>
      </dgm:t>
    </dgm:pt>
    <dgm:pt modelId="{1C50B2B9-B354-4EBE-B841-C129997632E3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ru-RU" sz="2600" dirty="0" smtClean="0"/>
            <a:t>Зі сторінок «Щоденника» перед нами постає людина, яка бачила далеко й глибоко. Часто погляди митця розбігаються з офіційною точкою зору. </a:t>
          </a:r>
        </a:p>
        <a:p>
          <a:r>
            <a:rPr lang="ru-RU" sz="2600" dirty="0" smtClean="0"/>
            <a:t>Він засуджує тоталітарну систему, яка виховувала кар'єристів і підлабузників, людей підозрілих і недовірливих, що відмовлялися мислити самостійно</a:t>
          </a:r>
          <a:r>
            <a:rPr lang="ru-RU" sz="2000" dirty="0" smtClean="0"/>
            <a:t>. </a:t>
          </a:r>
          <a:endParaRPr lang="ru-RU" sz="2000" dirty="0"/>
        </a:p>
      </dgm:t>
    </dgm:pt>
    <dgm:pt modelId="{0C532D34-0AFE-4FF0-AAF1-FC5FD846DC2D}" type="parTrans" cxnId="{897CCDD1-BB6A-4468-827F-63FA80A0BC38}">
      <dgm:prSet/>
      <dgm:spPr/>
      <dgm:t>
        <a:bodyPr/>
        <a:lstStyle/>
        <a:p>
          <a:endParaRPr lang="ru-RU"/>
        </a:p>
      </dgm:t>
    </dgm:pt>
    <dgm:pt modelId="{2B9286DE-0984-4810-BC49-892593AB93B5}" type="sibTrans" cxnId="{897CCDD1-BB6A-4468-827F-63FA80A0BC38}">
      <dgm:prSet/>
      <dgm:spPr/>
      <dgm:t>
        <a:bodyPr/>
        <a:lstStyle/>
        <a:p>
          <a:endParaRPr lang="ru-RU"/>
        </a:p>
      </dgm:t>
    </dgm:pt>
    <dgm:pt modelId="{660C5DED-031B-4539-91D4-B9F1C3AEBB42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dirty="0" smtClean="0"/>
            <a:t>У «Щоденнику»   часто  бачимо  душевні протиріччя  автора – оспівує сталіна і водночас  розуміє, хто винен у тому, що український народ утрачає свою ідентичність.</a:t>
          </a:r>
          <a:endParaRPr lang="ru-RU" dirty="0"/>
        </a:p>
      </dgm:t>
    </dgm:pt>
    <dgm:pt modelId="{974871D3-26BB-44DF-8454-765BB6FE3AD5}" type="parTrans" cxnId="{B78B650C-0971-4380-A4DE-AFE0A73E2ED8}">
      <dgm:prSet/>
      <dgm:spPr/>
      <dgm:t>
        <a:bodyPr/>
        <a:lstStyle/>
        <a:p>
          <a:endParaRPr lang="ru-RU"/>
        </a:p>
      </dgm:t>
    </dgm:pt>
    <dgm:pt modelId="{B889E355-91A8-464A-9D9A-A02F303BB1E5}" type="sibTrans" cxnId="{B78B650C-0971-4380-A4DE-AFE0A73E2ED8}">
      <dgm:prSet/>
      <dgm:spPr/>
      <dgm:t>
        <a:bodyPr/>
        <a:lstStyle/>
        <a:p>
          <a:endParaRPr lang="ru-RU"/>
        </a:p>
      </dgm:t>
    </dgm:pt>
    <dgm:pt modelId="{BE22A524-8EB6-4804-8C93-69B8B4B3F67F}" type="pres">
      <dgm:prSet presAssocID="{23A8101D-2247-46DE-A218-B5762A7F053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28CF8-CA78-47CB-89A7-9F01CCE8CE68}" type="pres">
      <dgm:prSet presAssocID="{1C50B2B9-B354-4EBE-B841-C129997632E3}" presName="node" presStyleLbl="node1" presStyleIdx="0" presStyleCnt="3" custScaleX="228728" custScaleY="401982" custLinFactX="71375" custLinFactNeighborX="100000" custLinFactNeighborY="-765">
        <dgm:presLayoutVars>
          <dgm:bulletEnabled val="1"/>
        </dgm:presLayoutVars>
      </dgm:prSet>
      <dgm:spPr>
        <a:prstGeom prst="foldedCorner">
          <a:avLst/>
        </a:prstGeom>
      </dgm:spPr>
      <dgm:t>
        <a:bodyPr/>
        <a:lstStyle/>
        <a:p>
          <a:endParaRPr lang="ru-RU"/>
        </a:p>
      </dgm:t>
    </dgm:pt>
    <dgm:pt modelId="{4CFB7740-A4F6-4F5A-B3EC-E767A5C524AD}" type="pres">
      <dgm:prSet presAssocID="{2B9286DE-0984-4810-BC49-892593AB93B5}" presName="sibTrans" presStyleCnt="0"/>
      <dgm:spPr/>
    </dgm:pt>
    <dgm:pt modelId="{23526D52-47C7-46D7-8970-F0DDCB2EDA47}" type="pres">
      <dgm:prSet presAssocID="{F896514E-8FAF-4FA5-ACE8-73BC1BE66D3B}" presName="node" presStyleLbl="node1" presStyleIdx="1" presStyleCnt="3" custScaleX="163256" custScaleY="385805" custLinFactX="-100000" custLinFactNeighborX="-141830" custLinFactNeighborY="-8575">
        <dgm:presLayoutVars>
          <dgm:bulletEnabled val="1"/>
        </dgm:presLayoutVars>
      </dgm:prSet>
      <dgm:spPr>
        <a:prstGeom prst="foldedCorner">
          <a:avLst/>
        </a:prstGeom>
      </dgm:spPr>
      <dgm:t>
        <a:bodyPr/>
        <a:lstStyle/>
        <a:p>
          <a:endParaRPr lang="ru-RU"/>
        </a:p>
      </dgm:t>
    </dgm:pt>
    <dgm:pt modelId="{01458F45-C8F5-4294-A52D-D78BFB65A345}" type="pres">
      <dgm:prSet presAssocID="{D4BB95D0-E25A-4BD7-933B-A312A44AE1C7}" presName="sibTrans" presStyleCnt="0"/>
      <dgm:spPr/>
    </dgm:pt>
    <dgm:pt modelId="{43BD2A79-B974-4732-99CB-2D197CEBA2CD}" type="pres">
      <dgm:prSet presAssocID="{660C5DED-031B-4539-91D4-B9F1C3AEBB42}" presName="node" presStyleLbl="node1" presStyleIdx="2" presStyleCnt="3" custScaleX="144216" custScaleY="373198">
        <dgm:presLayoutVars>
          <dgm:bulletEnabled val="1"/>
        </dgm:presLayoutVars>
      </dgm:prSet>
      <dgm:spPr>
        <a:prstGeom prst="foldedCorner">
          <a:avLst/>
        </a:prstGeom>
      </dgm:spPr>
      <dgm:t>
        <a:bodyPr/>
        <a:lstStyle/>
        <a:p>
          <a:endParaRPr lang="ru-RU"/>
        </a:p>
      </dgm:t>
    </dgm:pt>
  </dgm:ptLst>
  <dgm:cxnLst>
    <dgm:cxn modelId="{B78B650C-0971-4380-A4DE-AFE0A73E2ED8}" srcId="{23A8101D-2247-46DE-A218-B5762A7F0533}" destId="{660C5DED-031B-4539-91D4-B9F1C3AEBB42}" srcOrd="2" destOrd="0" parTransId="{974871D3-26BB-44DF-8454-765BB6FE3AD5}" sibTransId="{B889E355-91A8-464A-9D9A-A02F303BB1E5}"/>
    <dgm:cxn modelId="{6368B561-7A4C-44B1-99DD-F520E5743C8F}" type="presOf" srcId="{1C50B2B9-B354-4EBE-B841-C129997632E3}" destId="{A1A28CF8-CA78-47CB-89A7-9F01CCE8CE68}" srcOrd="0" destOrd="0" presId="urn:microsoft.com/office/officeart/2005/8/layout/default"/>
    <dgm:cxn modelId="{897CCDD1-BB6A-4468-827F-63FA80A0BC38}" srcId="{23A8101D-2247-46DE-A218-B5762A7F0533}" destId="{1C50B2B9-B354-4EBE-B841-C129997632E3}" srcOrd="0" destOrd="0" parTransId="{0C532D34-0AFE-4FF0-AAF1-FC5FD846DC2D}" sibTransId="{2B9286DE-0984-4810-BC49-892593AB93B5}"/>
    <dgm:cxn modelId="{5CDF662B-82EE-4227-ABE4-CFE4C50B9D8D}" type="presOf" srcId="{23A8101D-2247-46DE-A218-B5762A7F0533}" destId="{BE22A524-8EB6-4804-8C93-69B8B4B3F67F}" srcOrd="0" destOrd="0" presId="urn:microsoft.com/office/officeart/2005/8/layout/default"/>
    <dgm:cxn modelId="{2C4605FF-0548-4596-B629-4728D6A5AFAC}" srcId="{23A8101D-2247-46DE-A218-B5762A7F0533}" destId="{F896514E-8FAF-4FA5-ACE8-73BC1BE66D3B}" srcOrd="1" destOrd="0" parTransId="{591C1894-A06B-41FB-AD1F-16A34D5C3A40}" sibTransId="{D4BB95D0-E25A-4BD7-933B-A312A44AE1C7}"/>
    <dgm:cxn modelId="{5527837A-EBFD-4F3A-BF51-E6E1091F3576}" type="presOf" srcId="{F896514E-8FAF-4FA5-ACE8-73BC1BE66D3B}" destId="{23526D52-47C7-46D7-8970-F0DDCB2EDA47}" srcOrd="0" destOrd="0" presId="urn:microsoft.com/office/officeart/2005/8/layout/default"/>
    <dgm:cxn modelId="{EBB77AB3-DE88-4DF6-9F28-15BEF9C79647}" type="presOf" srcId="{660C5DED-031B-4539-91D4-B9F1C3AEBB42}" destId="{43BD2A79-B974-4732-99CB-2D197CEBA2CD}" srcOrd="0" destOrd="0" presId="urn:microsoft.com/office/officeart/2005/8/layout/default"/>
    <dgm:cxn modelId="{D5A056B2-750B-45F0-B77E-000D3CE94FCE}" type="presParOf" srcId="{BE22A524-8EB6-4804-8C93-69B8B4B3F67F}" destId="{A1A28CF8-CA78-47CB-89A7-9F01CCE8CE68}" srcOrd="0" destOrd="0" presId="urn:microsoft.com/office/officeart/2005/8/layout/default"/>
    <dgm:cxn modelId="{74D38CC0-E01F-434F-A945-807A732ED2D6}" type="presParOf" srcId="{BE22A524-8EB6-4804-8C93-69B8B4B3F67F}" destId="{4CFB7740-A4F6-4F5A-B3EC-E767A5C524AD}" srcOrd="1" destOrd="0" presId="urn:microsoft.com/office/officeart/2005/8/layout/default"/>
    <dgm:cxn modelId="{CBBF0A45-41F8-4E9A-A93B-4EF677D7788A}" type="presParOf" srcId="{BE22A524-8EB6-4804-8C93-69B8B4B3F67F}" destId="{23526D52-47C7-46D7-8970-F0DDCB2EDA47}" srcOrd="2" destOrd="0" presId="urn:microsoft.com/office/officeart/2005/8/layout/default"/>
    <dgm:cxn modelId="{2E2A079B-DC87-49F9-914C-741E73E9377B}" type="presParOf" srcId="{BE22A524-8EB6-4804-8C93-69B8B4B3F67F}" destId="{01458F45-C8F5-4294-A52D-D78BFB65A345}" srcOrd="3" destOrd="0" presId="urn:microsoft.com/office/officeart/2005/8/layout/default"/>
    <dgm:cxn modelId="{3066E4C2-6B84-4E81-B322-C69D95C6505B}" type="presParOf" srcId="{BE22A524-8EB6-4804-8C93-69B8B4B3F67F}" destId="{43BD2A79-B974-4732-99CB-2D197CEBA2C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A28CF8-CA78-47CB-89A7-9F01CCE8CE68}">
      <dsp:nvSpPr>
        <dsp:cNvPr id="0" name=""/>
        <dsp:cNvSpPr/>
      </dsp:nvSpPr>
      <dsp:spPr>
        <a:xfrm>
          <a:off x="3596938" y="90525"/>
          <a:ext cx="4796200" cy="5057500"/>
        </a:xfrm>
        <a:prstGeom prst="foldedCorner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Зі сторінок «Щоденника» перед нами постає людина, яка бачила далеко й глибоко. Часто погляди митця розбігаються з офіційною точкою зору.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Він засуджує тоталітарну систему, яка виховувала кар'єристів і підлабузників, людей підозрілих і недовірливих, що відмовлялися мислити самостійно</a:t>
          </a:r>
          <a:r>
            <a:rPr lang="ru-RU" sz="2000" kern="1200" dirty="0" smtClean="0"/>
            <a:t>. </a:t>
          </a:r>
          <a:endParaRPr lang="ru-RU" sz="2000" kern="1200" dirty="0"/>
        </a:p>
      </dsp:txBody>
      <dsp:txXfrm>
        <a:off x="3596938" y="90525"/>
        <a:ext cx="4796200" cy="4258117"/>
      </dsp:txXfrm>
    </dsp:sp>
    <dsp:sp modelId="{23526D52-47C7-46D7-8970-F0DDCB2EDA47}">
      <dsp:nvSpPr>
        <dsp:cNvPr id="0" name=""/>
        <dsp:cNvSpPr/>
      </dsp:nvSpPr>
      <dsp:spPr>
        <a:xfrm>
          <a:off x="0" y="94029"/>
          <a:ext cx="3423317" cy="4853970"/>
        </a:xfrm>
        <a:prstGeom prst="foldedCorner">
          <a:avLst/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У «Щоденнику»  Довженка нема розповіді про особисте життя.  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/>
            <a:t>Своє</a:t>
          </a:r>
          <a:r>
            <a:rPr lang="ru-RU" sz="2600" kern="1200" dirty="0" smtClean="0"/>
            <a:t> власне життя митець переплітає з доленосними подіями, що випали на долю всього українського народу</a:t>
          </a:r>
          <a:endParaRPr lang="uk-UA" sz="2600" kern="1200" dirty="0"/>
        </a:p>
      </dsp:txBody>
      <dsp:txXfrm>
        <a:off x="0" y="94029"/>
        <a:ext cx="3423317" cy="4283406"/>
      </dsp:txXfrm>
    </dsp:sp>
    <dsp:sp modelId="{43BD2A79-B974-4732-99CB-2D197CEBA2CD}">
      <dsp:nvSpPr>
        <dsp:cNvPr id="0" name=""/>
        <dsp:cNvSpPr/>
      </dsp:nvSpPr>
      <dsp:spPr>
        <a:xfrm>
          <a:off x="8642272" y="281221"/>
          <a:ext cx="3024067" cy="4695356"/>
        </a:xfrm>
        <a:prstGeom prst="foldedCorner">
          <a:avLst/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У «Щоденнику»   часто  бачимо  душевні протиріччя  автора – оспівує сталіна і водночас  розуміє, хто винен у тому, що український народ утрачає свою ідентичність.</a:t>
          </a:r>
          <a:endParaRPr lang="ru-RU" sz="2700" kern="1200" dirty="0"/>
        </a:p>
      </dsp:txBody>
      <dsp:txXfrm>
        <a:off x="8642272" y="281221"/>
        <a:ext cx="3024067" cy="41913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9751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646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99308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09299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64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0806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5664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355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8979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469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7474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  <a:alpha val="56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D602523-5818-4491-840E-3AF70108B1B5}" type="datetimeFigureOut">
              <a:rPr lang="uk-UA" smtClean="0"/>
              <a:t>09.12.2024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9DABB669-3079-48A1-8DA9-429E222850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0519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learningapps.org/3730386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-m-wikipedia-org.translate.goog/wiki/%D0%A0%D1%83%D1%81%D1%81%D0%BA%D0%B8%D0%B5?_x_tr_sl=ru&amp;_x_tr_tl=uk&amp;_x_tr_hl=uk&amp;_x_tr_pto=sc" TargetMode="External"/><Relationship Id="rId7" Type="http://schemas.openxmlformats.org/officeDocument/2006/relationships/image" Target="../media/image14.png"/><Relationship Id="rId2" Type="http://schemas.openxmlformats.org/officeDocument/2006/relationships/hyperlink" Target="https://ru-m-wikipedia-org.translate.goog/wiki/%D0%9F%D0%B5%D1%80%D0%B5%D0%BF%D0%B8%D1%81%D1%8C_%D0%BD%D0%B0%D1%81%D0%B5%D0%BB%D0%B5%D0%BD%D0%B8%D1%8F_%D0%A1%D0%A1%D0%A1%D0%A0_(1939)?_x_tr_sl=ru&amp;_x_tr_tl=uk&amp;_x_tr_hl=uk&amp;_x_tr_pto=s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-m-wikipedia-org.translate.goog/wiki/%D0%A0%D0%BE%D1%81%D1%81%D0%B8%D1%8F?_x_tr_sl=ru&amp;_x_tr_tl=uk&amp;_x_tr_hl=uk&amp;_x_tr_pto=sc" TargetMode="External"/><Relationship Id="rId5" Type="http://schemas.openxmlformats.org/officeDocument/2006/relationships/hyperlink" Target="https://ru-m-wikipedia-org.translate.goog/wiki/%D0%92%D0%BE%D1%80%D0%BE%D0%BD%D0%B5%D0%B6%D1%81%D0%BA%D0%B0%D1%8F_%D0%BE%D0%B1%D0%BB%D0%B0%D1%81%D1%82%D1%8C?_x_tr_sl=ru&amp;_x_tr_tl=uk&amp;_x_tr_hl=uk&amp;_x_tr_pto=sc" TargetMode="External"/><Relationship Id="rId4" Type="http://schemas.openxmlformats.org/officeDocument/2006/relationships/hyperlink" Target="https://ru-m-wikipedia-org.translate.goog/wiki/%D0%A3%D0%BA%D1%80%D0%B0%D0%B8%D0%BD%D1%86%D1%8B_%D0%B2_%D0%92%D0%BE%D1%80%D0%BE%D0%BD%D0%B5%D0%B6%D1%81%D0%BA%D0%BE%D0%B9_%D0%BE%D0%B1%D0%BB%D0%B0%D1%81%D1%82%D0%B8?_x_tr_sl=ru&amp;_x_tr_tl=uk&amp;_x_tr_hl=uk&amp;_x_tr_pto=s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istpravda.com.ua/short/2010/12/16/9142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hyperlink" Target="http://otvet.mail.ru/question/53249150" TargetMode="External"/><Relationship Id="rId9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krlib.com.ua/books/printit.php?tid=87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9316" y="1656544"/>
            <a:ext cx="7598847" cy="2331125"/>
          </a:xfrm>
        </p:spPr>
        <p:txBody>
          <a:bodyPr>
            <a:normAutofit/>
          </a:bodyPr>
          <a:lstStyle/>
          <a:p>
            <a:pPr lvl="0" latinLnBrk="1">
              <a:lnSpc>
                <a:spcPct val="100000"/>
              </a:lnSpc>
              <a:spcBef>
                <a:spcPts val="0"/>
              </a:spcBef>
            </a:pPr>
            <a:r>
              <a:rPr lang="ru-RU" altLang="ko-KR" sz="3600" b="1" cap="none" spc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/>
            </a:r>
            <a:br>
              <a:rPr lang="ru-RU" altLang="ko-KR" sz="3600" b="1" cap="none" spc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39031" y="5972960"/>
            <a:ext cx="5052969" cy="885039"/>
          </a:xfrm>
        </p:spPr>
        <p:txBody>
          <a:bodyPr>
            <a:noAutofit/>
          </a:bodyPr>
          <a:lstStyle/>
          <a:p>
            <a:r>
              <a:rPr lang="uk-UA" sz="1800" b="1" dirty="0" smtClean="0">
                <a:solidFill>
                  <a:schemeClr val="bg1"/>
                </a:solidFill>
              </a:rPr>
              <a:t>Матеріал до уроку створила:</a:t>
            </a:r>
            <a:r>
              <a:rPr lang="uk-UA" sz="1800" b="1" dirty="0" smtClean="0"/>
              <a:t>:</a:t>
            </a:r>
          </a:p>
          <a:p>
            <a:r>
              <a:rPr lang="uk-UA" sz="1800" b="1" dirty="0" smtClean="0">
                <a:solidFill>
                  <a:schemeClr val="bg1"/>
                </a:solidFill>
              </a:rPr>
              <a:t>Викладач Мовчан Олена Миколаївна</a:t>
            </a:r>
            <a:endParaRPr lang="uk-UA" sz="18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10604" y="144078"/>
            <a:ext cx="69605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ko-KR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 Black" panose="020B0A04020102020204" pitchFamily="34" charset="0"/>
                <a:ea typeface="맑은 고딕" pitchFamily="50" charset="-127"/>
                <a:cs typeface="Arial" pitchFamily="34" charset="0"/>
              </a:rPr>
              <a:t>ФЕДОРІВСЬКИЙ ЦЕНТР ПРОФЕСІЙНОЇ ОСВІТИ</a:t>
            </a:r>
            <a:endParaRPr lang="uk-UA" sz="2000" b="1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2848" y="936817"/>
            <a:ext cx="35429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ko-KR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 Black" panose="020B0A04020102020204" pitchFamily="34" charset="0"/>
                <a:ea typeface="맑은 고딕" pitchFamily="50" charset="-127"/>
                <a:cs typeface="Arial" pitchFamily="34" charset="0"/>
              </a:rPr>
              <a:t>УКРАЇНСЬКА ЛІТЕРАТУРА</a:t>
            </a:r>
          </a:p>
          <a:p>
            <a:r>
              <a:rPr lang="ru-RU" altLang="ko-KR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 Black" panose="020B0A04020102020204" pitchFamily="34" charset="0"/>
                <a:ea typeface="맑은 고딕" pitchFamily="50" charset="-127"/>
                <a:cs typeface="Arial" pitchFamily="34" charset="0"/>
              </a:rPr>
              <a:t>УРОК № 28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59317" y="1864011"/>
            <a:ext cx="771184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accent3"/>
                </a:solidFill>
              </a:rPr>
              <a:t>Тема: 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«</a:t>
            </a:r>
            <a:r>
              <a:rPr lang="ru-RU" sz="3200" b="1" dirty="0">
                <a:ln/>
                <a:solidFill>
                  <a:schemeClr val="accent3"/>
                </a:solidFill>
              </a:rPr>
              <a:t>Щ</a:t>
            </a:r>
            <a:r>
              <a:rPr lang="ru-RU" sz="3200" b="1" dirty="0" smtClean="0">
                <a:ln/>
                <a:solidFill>
                  <a:schemeClr val="accent3"/>
                </a:solidFill>
              </a:rPr>
              <a:t>оденник» - джерело історії життя Олександра Довженка </a:t>
            </a:r>
          </a:p>
          <a:p>
            <a:pPr algn="ctr"/>
            <a:r>
              <a:rPr lang="ru-RU" sz="3200" b="1" dirty="0" smtClean="0">
                <a:ln/>
                <a:solidFill>
                  <a:schemeClr val="accent3"/>
                </a:solidFill>
              </a:rPr>
              <a:t>і трагічної доби</a:t>
            </a:r>
            <a:r>
              <a:rPr lang="ru-RU" sz="3600" b="1" dirty="0">
                <a:ln/>
                <a:solidFill>
                  <a:schemeClr val="accent3"/>
                </a:solidFill>
              </a:rPr>
              <a:t/>
            </a:r>
            <a:br>
              <a:rPr lang="ru-RU" sz="3600" b="1" dirty="0">
                <a:ln/>
                <a:solidFill>
                  <a:schemeClr val="accent3"/>
                </a:solidFill>
              </a:rPr>
            </a:br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1165" y="0"/>
            <a:ext cx="3920836" cy="55652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44598"/>
            <a:ext cx="2828926" cy="282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4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376863"/>
            <a:ext cx="10874827" cy="1188720"/>
          </a:xfrm>
        </p:spPr>
        <p:txBody>
          <a:bodyPr/>
          <a:lstStyle/>
          <a:p>
            <a:r>
              <a:rPr lang="uk-UA" dirty="0" smtClean="0"/>
              <a:t>Що ми знаємо про Олександра Довженка?</a:t>
            </a:r>
            <a:br>
              <a:rPr lang="uk-UA" dirty="0" smtClean="0"/>
            </a:br>
            <a:r>
              <a:rPr lang="uk-UA" dirty="0" smtClean="0"/>
              <a:t>Літературна гра «вірю – не вірю»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19296" y="2351383"/>
            <a:ext cx="4834683" cy="516245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https://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learningapps.org/37303869</a:t>
            </a:r>
            <a:endParaRPr lang="uk-UA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uk-UA" sz="2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4" y="3519152"/>
            <a:ext cx="4890654" cy="33277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4102" t="26370" r="4318" b="1"/>
          <a:stretch/>
        </p:blipFill>
        <p:spPr>
          <a:xfrm rot="20949250">
            <a:off x="245000" y="2320625"/>
            <a:ext cx="6669035" cy="301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62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er\Desktop\115600369_1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" y="168505"/>
            <a:ext cx="2129271" cy="2606005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854" y="2139282"/>
            <a:ext cx="10640291" cy="4332956"/>
          </a:xfrm>
          <a:solidFill>
            <a:srgbClr val="CCFFCC"/>
          </a:solidFill>
        </p:spPr>
        <p:txBody>
          <a:bodyPr>
            <a:noAutofit/>
          </a:bodyPr>
          <a:lstStyle/>
          <a:p>
            <a:pPr>
              <a:buClrTx/>
              <a:buFont typeface="Wingdings" panose="05000000000000000000" pitchFamily="2" charset="2"/>
              <a:buChar char="ü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знайомитися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особливостями та змістом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«Щоденника» Олександра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Довженка, визначити коло проблем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які охоплює автор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цьому історико-літературному творі;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  аналізувати та узагальнювати прочитане, вчитися мислити критично;</a:t>
            </a:r>
          </a:p>
          <a:p>
            <a:pPr>
              <a:buClrTx/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 поважати та любити свій народ так, як любив його О. Довженко.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621" y="411376"/>
            <a:ext cx="7729728" cy="1188720"/>
          </a:xfrm>
        </p:spPr>
        <p:txBody>
          <a:bodyPr/>
          <a:lstStyle/>
          <a:p>
            <a:r>
              <a:rPr lang="uk-UA" dirty="0" smtClean="0"/>
              <a:t>Мета нашого уроку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00467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38" y="4051861"/>
            <a:ext cx="5971308" cy="1188720"/>
          </a:xfrm>
        </p:spPr>
        <p:txBody>
          <a:bodyPr/>
          <a:lstStyle/>
          <a:p>
            <a:r>
              <a:rPr lang="uk-UA" dirty="0" smtClean="0"/>
              <a:t>О. Довженко писав свій «Щоденник» 20 років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38" y="233163"/>
            <a:ext cx="7729728" cy="3101983"/>
          </a:xfrm>
        </p:spPr>
        <p:txBody>
          <a:bodyPr>
            <a:normAutofit fontScale="92500" lnSpcReduction="10000"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пробували ви коли-небудь писати щоденник?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що можна написати у щоденнику?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можна порівняти записи у щоденнику із веденням блогу або записами у соцмережах?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згодні ви з тим, що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думок, аналіз різних подій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чудовий засіб зняття чи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стресу</a:t>
            </a: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https://shop.djournal.com.ua/blog/wp-content/uploads/2020/08/notebook-how-to-0-1170x9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527" y="114529"/>
            <a:ext cx="3962400" cy="333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76446" y="3527656"/>
            <a:ext cx="601555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141414"/>
                </a:solidFill>
                <a:latin typeface="Helmet"/>
              </a:rPr>
              <a:t>Джулія Семюел, психотерапевтка  </a:t>
            </a:r>
            <a:r>
              <a:rPr lang="ru-RU" sz="2200" b="1" dirty="0" smtClean="0">
                <a:solidFill>
                  <a:srgbClr val="141414"/>
                </a:solidFill>
                <a:latin typeface="Helmet"/>
              </a:rPr>
              <a:t>у своїй книзі  </a:t>
            </a:r>
            <a:r>
              <a:rPr lang="ru-RU" sz="2200" b="1" dirty="0">
                <a:solidFill>
                  <a:srgbClr val="141414"/>
                </a:solidFill>
                <a:latin typeface="Helmet"/>
              </a:rPr>
              <a:t>"Переживаючи </a:t>
            </a:r>
            <a:r>
              <a:rPr lang="ru-RU" sz="2200" b="1" dirty="0" smtClean="0">
                <a:solidFill>
                  <a:srgbClr val="141414"/>
                </a:solidFill>
                <a:latin typeface="Helmet"/>
              </a:rPr>
              <a:t>горе» пише, </a:t>
            </a:r>
            <a:r>
              <a:rPr lang="ru-RU" sz="2200" b="1" dirty="0">
                <a:solidFill>
                  <a:srgbClr val="141414"/>
                </a:solidFill>
                <a:latin typeface="Helmet"/>
              </a:rPr>
              <a:t>що ведення щоденника допомагає долати життєві кризи, психологічні травми, оскільки підштовхує до переосмислення власного досвіду, вивільнення </a:t>
            </a:r>
            <a:r>
              <a:rPr lang="ru-RU" sz="2200" b="1" dirty="0" smtClean="0">
                <a:solidFill>
                  <a:srgbClr val="141414"/>
                </a:solidFill>
                <a:latin typeface="Helmet"/>
              </a:rPr>
              <a:t>емоцій</a:t>
            </a:r>
            <a:r>
              <a:rPr lang="ru-RU" sz="2200" b="1" dirty="0">
                <a:solidFill>
                  <a:srgbClr val="141414"/>
                </a:solidFill>
                <a:latin typeface="Helmet"/>
              </a:rPr>
              <a:t>… У міру того, як ми пишемо про те, що непокоїть, наші реакції на це стають дедалі меншими й спокійнішими.</a:t>
            </a:r>
          </a:p>
          <a:p>
            <a:pPr algn="ctr"/>
            <a:endParaRPr lang="uk-UA" sz="2200" dirty="0"/>
          </a:p>
        </p:txBody>
      </p:sp>
    </p:spTree>
    <p:extLst>
      <p:ext uri="{BB962C8B-B14F-4D97-AF65-F5344CB8AC3E}">
        <p14:creationId xmlns:p14="http://schemas.microsoft.com/office/powerpoint/2010/main" val="222373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7987" y="846705"/>
            <a:ext cx="4061509" cy="1188720"/>
          </a:xfrm>
        </p:spPr>
        <p:txBody>
          <a:bodyPr/>
          <a:lstStyle/>
          <a:p>
            <a:pPr lvl="0"/>
            <a:r>
              <a:rPr lang="uk-UA" b="1" dirty="0">
                <a:solidFill>
                  <a:srgbClr val="0000CC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Епіграф:   </a:t>
            </a:r>
            <a:r>
              <a:rPr lang="uk-UA" dirty="0">
                <a:latin typeface="Arial Black" pitchFamily="34" charset="0"/>
                <a:cs typeface="Arial" pitchFamily="34" charset="0"/>
              </a:rPr>
              <a:t/>
            </a:r>
            <a:br>
              <a:rPr lang="uk-UA" dirty="0">
                <a:latin typeface="Arial Black" pitchFamily="34" charset="0"/>
                <a:cs typeface="Arial" pitchFamily="34" charset="0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4825" y="3080496"/>
            <a:ext cx="5812355" cy="3615272"/>
          </a:xfrm>
        </p:spPr>
        <p:txBody>
          <a:bodyPr>
            <a:noAutofit/>
          </a:bodyPr>
          <a:lstStyle/>
          <a:p>
            <a:pPr lvl="0" indent="269875" algn="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i="1" dirty="0" smtClean="0">
                <a:latin typeface="Arial Black" pitchFamily="34" charset="0"/>
                <a:ea typeface="Calibri" pitchFamily="34" charset="0"/>
                <a:cs typeface="Times New Roman" pitchFamily="18" charset="0"/>
              </a:rPr>
              <a:t>Пишу</a:t>
            </a:r>
            <a:r>
              <a:rPr lang="uk-UA" sz="2800" b="1" i="1" dirty="0">
                <a:latin typeface="Arial Black" pitchFamily="34" charset="0"/>
                <a:ea typeface="Calibri" pitchFamily="34" charset="0"/>
                <a:cs typeface="Times New Roman" pitchFamily="18" charset="0"/>
              </a:rPr>
              <a:t>, розлучений з народом моїм,</a:t>
            </a:r>
            <a:r>
              <a:rPr lang="en-US" sz="2800" b="1" i="1" dirty="0"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800" b="1" i="1" dirty="0">
                <a:latin typeface="Arial Black" pitchFamily="34" charset="0"/>
                <a:ea typeface="Calibri" pitchFamily="34" charset="0"/>
                <a:cs typeface="Times New Roman" pitchFamily="18" charset="0"/>
              </a:rPr>
              <a:t>з матір’ю, з усім, з батьковою</a:t>
            </a:r>
            <a:r>
              <a:rPr lang="en-US" sz="2800" b="1" i="1" dirty="0"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800" b="1" i="1" dirty="0">
                <a:latin typeface="Arial Black" pitchFamily="34" charset="0"/>
                <a:ea typeface="Calibri" pitchFamily="34" charset="0"/>
                <a:cs typeface="Times New Roman" pitchFamily="18" charset="0"/>
              </a:rPr>
              <a:t>могилою, з усім-усім, що любив у світі над усе, чому служив, чому радувався…                                                                                                                                                                          </a:t>
            </a:r>
            <a:r>
              <a:rPr lang="uk-UA" sz="2800" b="1" i="1" dirty="0">
                <a:solidFill>
                  <a:srgbClr val="C00000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О.</a:t>
            </a:r>
            <a:r>
              <a:rPr lang="en-US" sz="2800" b="1" i="1" dirty="0">
                <a:solidFill>
                  <a:srgbClr val="C00000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800" b="1" i="1" dirty="0">
                <a:solidFill>
                  <a:srgbClr val="C00000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Довженко</a:t>
            </a:r>
            <a:endParaRPr lang="uk-UA" sz="2800" dirty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  <a:p>
            <a:pPr algn="r"/>
            <a:endParaRPr lang="uk-UA" sz="2800" dirty="0"/>
          </a:p>
        </p:txBody>
      </p:sp>
      <p:pic>
        <p:nvPicPr>
          <p:cNvPr id="1026" name="Picture 2" descr="Немає опису світлин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7" y="515594"/>
            <a:ext cx="5985208" cy="598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460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555555"/>
                </a:solidFill>
                <a:latin typeface="Open Sans"/>
              </a:rPr>
              <a:t>Словникова </a:t>
            </a:r>
            <a:r>
              <a:rPr lang="ru-RU" b="1" dirty="0" smtClean="0">
                <a:solidFill>
                  <a:srgbClr val="555555"/>
                </a:solidFill>
                <a:latin typeface="Open Sans"/>
              </a:rPr>
              <a:t>робота</a:t>
            </a:r>
            <a:r>
              <a:rPr lang="ru-RU" b="1" dirty="0">
                <a:solidFill>
                  <a:srgbClr val="555555"/>
                </a:solidFill>
                <a:latin typeface="Open Sans"/>
              </a:rPr>
              <a:t/>
            </a:r>
            <a:br>
              <a:rPr lang="ru-RU" b="1" dirty="0">
                <a:solidFill>
                  <a:srgbClr val="555555"/>
                </a:solidFill>
                <a:latin typeface="Open Sans"/>
              </a:rPr>
            </a:b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77646" y="2624190"/>
            <a:ext cx="7809079" cy="3175228"/>
          </a:xfrm>
          <a:prstGeom prst="rect">
            <a:avLst/>
          </a:prstGeom>
          <a:solidFill>
            <a:srgbClr val="CCFFCC"/>
          </a:solidFill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55555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ЩОД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solidFill>
                  <a:srgbClr val="55555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ННИК</a:t>
            </a:r>
            <a:r>
              <a:rPr lang="ru-RU" sz="2400" dirty="0">
                <a:solidFill>
                  <a:srgbClr val="55555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1. Щоденні записи індивідуального характеру про 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факти, враження від чогось тощо; зошит для таких записів.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(«Тлумачний словник української мови»)</a:t>
            </a:r>
          </a:p>
          <a:p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Щоде́нник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(застар. діаріуш</a:t>
            </a: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діарій) — літературно-побутовий жанр, фіксація побаченої, почутої, внутрішньої пережитої події, яка щойно сталася. </a:t>
            </a:r>
            <a:r>
              <a:rPr lang="uk-UA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uk-UA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Вікіпедія</a:t>
            </a:r>
            <a:r>
              <a:rPr lang="uk-UA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uk-UA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30532">
            <a:off x="8532488" y="2600682"/>
            <a:ext cx="2856752" cy="3443937"/>
          </a:xfrm>
          <a:prstGeom prst="rect">
            <a:avLst/>
          </a:prstGeom>
        </p:spPr>
      </p:pic>
      <p:pic>
        <p:nvPicPr>
          <p:cNvPr id="5" name="Picture 2" descr="Щоденник,блокнот,зошит,тетрадь,дневник,планер,планнер — ціна 165 грн у  каталозі Блокноти ✓ Купити товари для дому та побуту за доступною ціною на  Шафі | Україна #1483776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7696">
            <a:off x="453995" y="276229"/>
            <a:ext cx="1434672" cy="199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704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6640" y="59926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Історія</a:t>
            </a:r>
            <a:r>
              <a:rPr lang="ru-RU" dirty="0" smtClean="0"/>
              <a:t> створення та публікації </a:t>
            </a:r>
            <a:r>
              <a:rPr lang="uk-UA" dirty="0" smtClean="0"/>
              <a:t> «Щоденника» Олександра Довженка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162" y="1387148"/>
            <a:ext cx="12028685" cy="2472082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 Довженко почав робити записи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1941 р.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Спочатку вони були нерегулярними, а з березня 1942 р. письменник постійно записує до свого зошита свої думки, роздуми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свої творчі плани. І веде їх до останніх років життя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(1956 p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Про ці записи знало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дуже мало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людей, бо одне необережне слово – і від автора записників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залишилося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 і пам'яті.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Уперше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«Щоденник» опубліковано у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1962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році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(цензура тоді вилучила з нього  всі гострі питання)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640" y="4457745"/>
            <a:ext cx="4856360" cy="236813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1687" y="5770832"/>
            <a:ext cx="74961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 видавництво «Знання»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опублікувало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книгу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О.Довженка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«Щоденник»  на 399 сторінок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7162" y="3831840"/>
            <a:ext cx="76152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2009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-ому році ( за заповітом автора) літературознавці мали отримати повний доступ до архіву письменника, що знаходиться у Москві.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 п'ятдесят папок Довженкового архіву  відкрили лише у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57162" y="94487"/>
            <a:ext cx="16968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Конспектуємо!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49400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0527" y="335518"/>
            <a:ext cx="7729728" cy="1188720"/>
          </a:xfrm>
        </p:spPr>
        <p:txBody>
          <a:bodyPr/>
          <a:lstStyle/>
          <a:p>
            <a:r>
              <a:rPr lang="uk-UA" dirty="0"/>
              <a:t>Особливості «Щоденника» Олександра Довженка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120" y="1765589"/>
            <a:ext cx="7729728" cy="3101983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9795567"/>
              </p:ext>
            </p:extLst>
          </p:nvPr>
        </p:nvGraphicFramePr>
        <p:xfrm>
          <a:off x="260349" y="1524238"/>
          <a:ext cx="11669713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599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98" y="270413"/>
            <a:ext cx="1333500" cy="1524000"/>
          </a:xfrm>
          <a:prstGeom prst="rect">
            <a:avLst/>
          </a:prstGeom>
        </p:spPr>
      </p:pic>
      <p:pic>
        <p:nvPicPr>
          <p:cNvPr id="1026" name="Picture 2" descr="Хм думати смайлик - Emoji значок. Смайлик. Посміхатися. Емоція. Смішний мультфільм. Соціальні мережі. Векторна ілюустрац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0" y="4317999"/>
            <a:ext cx="2540000" cy="254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3866" y="321753"/>
            <a:ext cx="9028133" cy="1421321"/>
          </a:xfrm>
        </p:spPr>
        <p:txBody>
          <a:bodyPr>
            <a:normAutofit fontScale="90000"/>
          </a:bodyPr>
          <a:lstStyle/>
          <a:p>
            <a:r>
              <a:rPr lang="uk-UA" b="1" u="sng" dirty="0" smtClean="0"/>
              <a:t>. </a:t>
            </a:r>
            <a:br>
              <a:rPr lang="uk-UA" b="1" u="sng" dirty="0" smtClean="0"/>
            </a:br>
            <a:r>
              <a:rPr lang="uk-UA" b="1" dirty="0" smtClean="0">
                <a:latin typeface="Arial Black" panose="020B0A04020102020204" pitchFamily="34" charset="0"/>
              </a:rPr>
              <a:t>Чи дійсно Головна </a:t>
            </a:r>
            <a:r>
              <a:rPr lang="uk-UA" b="1" dirty="0">
                <a:latin typeface="Arial Black" panose="020B0A04020102020204" pitchFamily="34" charset="0"/>
              </a:rPr>
              <a:t>тема «Щоденника» </a:t>
            </a:r>
            <a:r>
              <a:rPr lang="uk-UA" b="1" dirty="0" smtClean="0">
                <a:latin typeface="Arial Black" panose="020B0A04020102020204" pitchFamily="34" charset="0"/>
              </a:rPr>
              <a:t>Олександра Довженка —</a:t>
            </a:r>
            <a:r>
              <a:rPr lang="uk-UA" b="1" dirty="0">
                <a:latin typeface="Arial Black" panose="020B0A04020102020204" pitchFamily="34" charset="0"/>
              </a:rPr>
              <a:t> </a:t>
            </a:r>
            <a:r>
              <a:rPr lang="uk-UA" b="1" dirty="0" smtClean="0">
                <a:latin typeface="Arial Black" panose="020B0A04020102020204" pitchFamily="34" charset="0"/>
              </a:rPr>
              <a:t>це </a:t>
            </a:r>
            <a:r>
              <a:rPr lang="uk-UA" dirty="0" smtClean="0">
                <a:latin typeface="Arial Black" panose="020B0A04020102020204" pitchFamily="34" charset="0"/>
              </a:rPr>
              <a:t>Україна ?</a:t>
            </a:r>
            <a:endParaRPr lang="uk-UA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6911" y="2091952"/>
            <a:ext cx="8741664" cy="3148395"/>
          </a:xfrm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uk-UA" sz="2800" dirty="0" smtClean="0"/>
              <a:t>Прочитайте подані нижче цитати з «Щоденника» О.Довженка. Прокоментуйте їх.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uk-UA" sz="2800" dirty="0" smtClean="0"/>
              <a:t>З’ясуйте, чи дійсно у  цих записах автор  - це насамперед людина, яка переймається загальними проблемами, а не своїми особистими, людина, яка роздумує не тільки над своєю долею, а над долею свого українського народу.</a:t>
            </a:r>
            <a:endParaRPr lang="uk-UA" sz="2800" dirty="0"/>
          </a:p>
        </p:txBody>
      </p:sp>
      <p:sp>
        <p:nvSpPr>
          <p:cNvPr id="4" name="Прямоугольник 3"/>
          <p:cNvSpPr/>
          <p:nvPr/>
        </p:nvSpPr>
        <p:spPr>
          <a:xfrm rot="19072281">
            <a:off x="31916" y="1071101"/>
            <a:ext cx="3395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u="sng" dirty="0"/>
              <a:t>Проблемне питання</a:t>
            </a:r>
            <a:endParaRPr lang="uk-UA" sz="2800" dirty="0"/>
          </a:p>
        </p:txBody>
      </p:sp>
      <p:sp>
        <p:nvSpPr>
          <p:cNvPr id="5" name="Прямоугольник 4"/>
          <p:cNvSpPr/>
          <p:nvPr/>
        </p:nvSpPr>
        <p:spPr>
          <a:xfrm rot="21076656">
            <a:off x="3488061" y="5562547"/>
            <a:ext cx="6470041" cy="52322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800" dirty="0"/>
              <a:t>Мислимо критично та робимо </a:t>
            </a:r>
            <a:r>
              <a:rPr lang="uk-UA" sz="2800" dirty="0" smtClean="0"/>
              <a:t>висновки!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083886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5448" y="314283"/>
            <a:ext cx="7729728" cy="1188720"/>
          </a:xfrm>
        </p:spPr>
        <p:txBody>
          <a:bodyPr/>
          <a:lstStyle/>
          <a:p>
            <a:r>
              <a:rPr lang="uk-UA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Запис від 2 </a:t>
            </a:r>
            <a:r>
              <a:rPr lang="uk-UA" dirty="0">
                <a:solidFill>
                  <a:srgbClr val="333333"/>
                </a:solidFill>
                <a:latin typeface="Times New Roman" panose="02020603050405020304" pitchFamily="18" charset="0"/>
              </a:rPr>
              <a:t>липня 1942 року 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71662"/>
            <a:ext cx="5032580" cy="337340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517301" y="1718145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«</a:t>
            </a:r>
            <a:r>
              <a:rPr lang="uk-UA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наш народ безсмертний? Чи вмирущий він в конечності своєї долі? Смертний, як і все, що живе. Все йде, все минає. А невмирання наше довге українське, чи ж є воно життя, чи тільки кволе жалюгідне існування.</a:t>
            </a:r>
          </a:p>
          <a:p>
            <a:pPr algn="just">
              <a:spcAft>
                <a:spcPts val="0"/>
              </a:spcAft>
            </a:pPr>
            <a:r>
              <a:rPr lang="uk-UA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Нас, кажуть, більше за добру європейську державу. Ми є і нас нема. Де ми</a:t>
            </a:r>
            <a:r>
              <a:rPr lang="uk-UA" sz="2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  </a:t>
            </a:r>
            <a:endParaRPr lang="uk-UA" sz="28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5672772"/>
            <a:ext cx="10927501" cy="830997"/>
          </a:xfrm>
          <a:prstGeom prst="rect">
            <a:avLst/>
          </a:prstGeom>
          <a:solidFill>
            <a:srgbClr val="CCFF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400" dirty="0">
                <a:solidFill>
                  <a:srgbClr val="333333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Чому Довженко сумнівався в існуванні українського народу</a:t>
            </a:r>
            <a:r>
              <a:rPr lang="uk-UA" sz="2400" dirty="0" smtClean="0">
                <a:solidFill>
                  <a:srgbClr val="333333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?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solidFill>
                  <a:srgbClr val="333333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Чи змінився наш народ сьогодні? </a:t>
            </a:r>
            <a:endParaRPr lang="uk-UA" sz="2400" dirty="0">
              <a:solidFill>
                <a:srgbClr val="333333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4" y="185779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409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9736" y="267383"/>
            <a:ext cx="7729728" cy="1188720"/>
          </a:xfrm>
        </p:spPr>
        <p:txBody>
          <a:bodyPr/>
          <a:lstStyle/>
          <a:p>
            <a:r>
              <a:rPr lang="uk-UA" b="1" dirty="0" smtClean="0"/>
              <a:t>Запис від 27.06.1942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1449" y="4832202"/>
            <a:ext cx="7212900" cy="1862519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202122"/>
                </a:solidFill>
                <a:latin typeface="-apple-system"/>
              </a:rPr>
              <a:t>За даними </a:t>
            </a:r>
            <a:r>
              <a:rPr lang="ru-RU" sz="2400" dirty="0" err="1">
                <a:solidFill>
                  <a:srgbClr val="202122"/>
                </a:solidFill>
                <a:latin typeface="-apple-system"/>
                <a:hlinkClick r:id="rId2" tooltip="Перепис населення СРСР (1939)"/>
              </a:rPr>
              <a:t>перепису</a:t>
            </a:r>
            <a:r>
              <a:rPr lang="ru-RU" sz="2400" dirty="0">
                <a:solidFill>
                  <a:srgbClr val="202122"/>
                </a:solidFill>
                <a:latin typeface="-apple-system"/>
                <a:hlinkClick r:id="rId2" tooltip="Перепис населення СРСР (1939)"/>
              </a:rPr>
              <a:t> </a:t>
            </a:r>
            <a:r>
              <a:rPr lang="ru-RU" sz="2400" dirty="0" err="1">
                <a:solidFill>
                  <a:srgbClr val="202122"/>
                </a:solidFill>
                <a:latin typeface="-apple-system"/>
                <a:hlinkClick r:id="rId2" tooltip="Перепис населення СРСР (1939)"/>
              </a:rPr>
              <a:t>населення</a:t>
            </a:r>
            <a:r>
              <a:rPr lang="ru-RU" sz="2400" dirty="0">
                <a:solidFill>
                  <a:srgbClr val="202122"/>
                </a:solidFill>
                <a:latin typeface="-apple-system"/>
                <a:hlinkClick r:id="rId2" tooltip="Перепис населення СРСР (1939)"/>
              </a:rPr>
              <a:t> 1939 року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: </a:t>
            </a:r>
            <a:r>
              <a:rPr lang="ru-RU" sz="2400" dirty="0" smtClean="0">
                <a:solidFill>
                  <a:srgbClr val="202122"/>
                </a:solidFill>
                <a:latin typeface="-apple-system"/>
              </a:rPr>
              <a:t>українців у місті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- 69</a:t>
            </a:r>
            <a:r>
              <a:rPr lang="ru-RU" sz="2400" dirty="0" smtClean="0">
                <a:solidFill>
                  <a:srgbClr val="202122"/>
                </a:solidFill>
                <a:latin typeface="-apple-system"/>
              </a:rPr>
              <a:t>%,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</a:t>
            </a:r>
            <a:r>
              <a:rPr lang="ru-RU" sz="2400" dirty="0" err="1" smtClean="0">
                <a:solidFill>
                  <a:srgbClr val="202122"/>
                </a:solidFill>
                <a:latin typeface="-apple-system"/>
              </a:rPr>
              <a:t>росіян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- 29,3%  </a:t>
            </a:r>
          </a:p>
          <a:p>
            <a:r>
              <a:rPr lang="ru-RU" sz="2400" dirty="0">
                <a:solidFill>
                  <a:srgbClr val="202122"/>
                </a:solidFill>
                <a:latin typeface="-apple-system"/>
              </a:rPr>
              <a:t>За переписом 2010 року: </a:t>
            </a:r>
            <a:r>
              <a:rPr lang="ru-RU" sz="2400" dirty="0">
                <a:solidFill>
                  <a:srgbClr val="202122"/>
                </a:solidFill>
                <a:latin typeface="-apple-system"/>
                <a:hlinkClick r:id="rId3" tooltip="Росіяни"/>
              </a:rPr>
              <a:t>росіяни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- 84,6%, </a:t>
            </a:r>
            <a:r>
              <a:rPr lang="ru-RU" sz="2400" dirty="0">
                <a:solidFill>
                  <a:srgbClr val="202122"/>
                </a:solidFill>
                <a:latin typeface="-apple-system"/>
                <a:hlinkClick r:id="rId4" tooltip="Українці у Воронезькій області"/>
              </a:rPr>
              <a:t>українці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- 12,9% 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85236" y="3970899"/>
            <a:ext cx="4752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202122"/>
                </a:solidFill>
                <a:latin typeface="-apple-system"/>
              </a:rPr>
              <a:t>Россош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 - місто </a:t>
            </a:r>
            <a:r>
              <a:rPr lang="ru-RU" sz="2400" dirty="0" smtClean="0">
                <a:solidFill>
                  <a:srgbClr val="202122"/>
                </a:solidFill>
                <a:latin typeface="-apple-system"/>
              </a:rPr>
              <a:t>у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</a:t>
            </a:r>
            <a:r>
              <a:rPr lang="ru-RU" sz="2400" dirty="0" err="1">
                <a:latin typeface="-apple-system"/>
                <a:hlinkClick r:id="rId5" tooltip="Воронезька область"/>
              </a:rPr>
              <a:t>Воронезькій</a:t>
            </a:r>
            <a:r>
              <a:rPr lang="ru-RU" sz="2400" dirty="0">
                <a:latin typeface="-apple-system"/>
                <a:hlinkClick r:id="rId5" tooltip="Воронезька область"/>
              </a:rPr>
              <a:t> </a:t>
            </a:r>
            <a:r>
              <a:rPr lang="ru-RU" sz="2400" dirty="0" err="1">
                <a:latin typeface="-apple-system"/>
                <a:hlinkClick r:id="rId5" tooltip="Воронезька область"/>
              </a:rPr>
              <a:t>області</a:t>
            </a:r>
            <a:r>
              <a:rPr lang="ru-RU" sz="2400" dirty="0">
                <a:latin typeface="-apple-system"/>
                <a:hlinkClick r:id="rId5" tooltip="Воронезька область"/>
              </a:rPr>
              <a:t> </a:t>
            </a:r>
            <a:r>
              <a:rPr lang="ru-RU" sz="2400" dirty="0" err="1">
                <a:latin typeface="-apple-system"/>
                <a:hlinkClick r:id="rId6" tooltip="Росія"/>
              </a:rPr>
              <a:t>Російської</a:t>
            </a:r>
            <a:r>
              <a:rPr lang="ru-RU" sz="2400" dirty="0">
                <a:latin typeface="-apple-system"/>
                <a:hlinkClick r:id="rId6" tooltip="Росія"/>
              </a:rPr>
              <a:t> </a:t>
            </a:r>
            <a:r>
              <a:rPr lang="ru-RU" sz="2400" dirty="0" err="1">
                <a:latin typeface="-apple-system"/>
                <a:hlinkClick r:id="rId6" tooltip="Росія"/>
              </a:rPr>
              <a:t>Федерації</a:t>
            </a:r>
            <a:r>
              <a:rPr lang="ru-RU" sz="2400" dirty="0">
                <a:solidFill>
                  <a:srgbClr val="202122"/>
                </a:solidFill>
                <a:latin typeface="-apple-system"/>
              </a:rPr>
              <a:t> . </a:t>
            </a:r>
            <a:endParaRPr lang="uk-UA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4350" y="1530546"/>
            <a:ext cx="11429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Ось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Россош, "істинно російське" місто, де населення чомусь розмовляє по-українському. Кілька сот літ ніяк не встигне причаститися, ну та вже, здається, досить, вже діти всі говорять </a:t>
            </a:r>
            <a:r>
              <a:rPr lang="uk-UA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по-російськи…</a:t>
            </a:r>
            <a:endParaRPr lang="uk-UA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Прощай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Україно, прощайте, надії, до кращих часів. Дивлюсь на шляхи на буграсті, воронезькі шляхи — сумно мені, сумно…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2984" y="4386397"/>
            <a:ext cx="4138089" cy="2308324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solidFill>
                  <a:srgbClr val="0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Ч</a:t>
            </a:r>
            <a:r>
              <a:rPr lang="uk-UA" sz="2400" dirty="0" smtClean="0">
                <a:solidFill>
                  <a:srgbClr val="0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и болить Довженку те, що колись українські землі русифікуються, а українці втрачають своє коріння?</a:t>
            </a:r>
            <a:endParaRPr lang="uk-UA" sz="2400" dirty="0">
              <a:latin typeface="Arial Black" panose="020B0A04020102020204" pitchFamily="34" charset="0"/>
            </a:endParaRPr>
          </a:p>
        </p:txBody>
      </p:sp>
      <p:pic>
        <p:nvPicPr>
          <p:cNvPr id="7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4" y="185779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628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5112" y="41401"/>
            <a:ext cx="5836888" cy="1188720"/>
          </a:xfrm>
        </p:spPr>
        <p:txBody>
          <a:bodyPr/>
          <a:lstStyle/>
          <a:p>
            <a:r>
              <a:rPr lang="uk-UA" dirty="0" smtClean="0"/>
              <a:t>Запис від 06.11.1943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355111" y="1387856"/>
            <a:ext cx="5503514" cy="3727069"/>
          </a:xfrm>
        </p:spPr>
        <p:txBody>
          <a:bodyPr>
            <a:noAutofit/>
          </a:bodyPr>
          <a:lstStyle/>
          <a:p>
            <a:r>
              <a:rPr lang="uk-UA" sz="2600" dirty="0"/>
              <a:t>Україна поруйнована, як ні одна країна в світі. Поруйновані й пограбовані всі </a:t>
            </a:r>
            <a:r>
              <a:rPr lang="uk-UA" sz="2600" dirty="0" smtClean="0"/>
              <a:t>міста……Загинули </a:t>
            </a:r>
            <a:r>
              <a:rPr lang="uk-UA" sz="2600" dirty="0"/>
              <a:t>наші історичні архіви, загинуло малярство, скульптура, архітектура. Поруйновані всі мости, шляхи, розорила війна народне господарство, понищила людей, побила, повішала, розігнала в </a:t>
            </a:r>
            <a:r>
              <a:rPr lang="uk-UA" sz="2600" dirty="0" smtClean="0"/>
              <a:t>неволю…</a:t>
            </a:r>
          </a:p>
        </p:txBody>
      </p:sp>
      <p:pic>
        <p:nvPicPr>
          <p:cNvPr id="2050" name="Picture 2" descr="Міста України: яке відновити, яке знести? - портал новин LB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9184">
            <a:off x="157452" y="230318"/>
            <a:ext cx="46736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У РФ знову брешуть, що &quot;не бомблять міста України&quot; - Korrespondent.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039" y="3190874"/>
            <a:ext cx="5810250" cy="366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9259" y="1581874"/>
            <a:ext cx="2314567" cy="375138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09688" y="5608856"/>
            <a:ext cx="10840418" cy="1200329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Чи можна </a:t>
            </a:r>
            <a:r>
              <a:rPr lang="uk-UA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проілюструвати </a:t>
            </a:r>
            <a:r>
              <a:rPr lang="uk-UA" sz="24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цей запис </a:t>
            </a:r>
            <a:r>
              <a:rPr lang="uk-UA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від 1943 року свіжими фото </a:t>
            </a:r>
            <a:r>
              <a:rPr lang="uk-UA" sz="24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знищених міст України</a:t>
            </a:r>
            <a:r>
              <a:rPr lang="uk-UA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uk-UA" sz="2400" b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Який запис зробив би Довженко про такі фото?</a:t>
            </a:r>
            <a:endParaRPr lang="uk-UA" sz="2400" b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919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6" y="378905"/>
            <a:ext cx="7729728" cy="1188720"/>
          </a:xfrm>
        </p:spPr>
        <p:txBody>
          <a:bodyPr/>
          <a:lstStyle/>
          <a:p>
            <a:r>
              <a:rPr lang="uk-UA" b="1" dirty="0" smtClean="0"/>
              <a:t>Довженко – пророк?</a:t>
            </a:r>
            <a:br>
              <a:rPr lang="uk-UA" b="1" dirty="0" smtClean="0"/>
            </a:br>
            <a:r>
              <a:rPr lang="uk-UA" b="1" dirty="0" smtClean="0"/>
              <a:t>Запис від 04.05.1942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930968" y="1816349"/>
            <a:ext cx="1032757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 доблесть синів України у Вітчизняній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війні</a:t>
            </a:r>
            <a:r>
              <a:rPr lang="uk-UA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 жертви, і страждання народу, і вся переможна сила після війни хитроумними руками і перами відповідних молодців оформиться в єдиний... котел,.. краще б мені вмерти і не знати більш людської підлості, і бездонної ненависті, і бездонної вічної брехні, якою оплутані ми</a:t>
            </a:r>
            <a:r>
              <a:rPr lang="uk-UA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88863" y="4742730"/>
            <a:ext cx="8211789" cy="1200329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uk-UA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Згадайте нещодавні </a:t>
            </a:r>
            <a:r>
              <a:rPr lang="uk-UA" sz="2400" dirty="0">
                <a:solidFill>
                  <a:srgbClr val="000000"/>
                </a:solidFill>
                <a:latin typeface="Arial Black" panose="020B0A04020102020204" pitchFamily="34" charset="0"/>
              </a:rPr>
              <a:t>слова Путіна про те, що </a:t>
            </a:r>
            <a:r>
              <a:rPr lang="uk-UA" sz="2400" u="sng" dirty="0">
                <a:solidFill>
                  <a:srgbClr val="900022"/>
                </a:solidFill>
                <a:latin typeface="Arial Black" panose="020B0A04020102020204" pitchFamily="34" charset="0"/>
                <a:hlinkClick r:id="rId2"/>
              </a:rPr>
              <a:t>росіяни перемогли </a:t>
            </a:r>
            <a:r>
              <a:rPr lang="uk-UA" sz="2400" u="sng" dirty="0" smtClean="0">
                <a:solidFill>
                  <a:srgbClr val="900022"/>
                </a:solidFill>
                <a:latin typeface="Arial Black" panose="020B0A04020102020204" pitchFamily="34" charset="0"/>
                <a:hlinkClick r:id="rId2"/>
              </a:rPr>
              <a:t>б у тій війні і </a:t>
            </a:r>
            <a:r>
              <a:rPr lang="uk-UA" sz="2400" u="sng" dirty="0">
                <a:solidFill>
                  <a:srgbClr val="900022"/>
                </a:solidFill>
                <a:latin typeface="Arial Black" panose="020B0A04020102020204" pitchFamily="34" charset="0"/>
                <a:hlinkClick r:id="rId2"/>
              </a:rPr>
              <a:t>без участі українців</a:t>
            </a:r>
            <a:r>
              <a:rPr lang="uk-UA" sz="2400" dirty="0">
                <a:solidFill>
                  <a:srgbClr val="000000"/>
                </a:solidFill>
                <a:latin typeface="Arial Black" panose="020B0A04020102020204" pitchFamily="34" charset="0"/>
              </a:rPr>
              <a:t>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36064" y="5943059"/>
            <a:ext cx="6517386" cy="830997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uk-UA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Чи пророчим виявився цей запис Олександра Довженка? </a:t>
            </a:r>
            <a:endParaRPr lang="uk-UA" sz="24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4" y="185779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9975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0109" y="364528"/>
            <a:ext cx="7729728" cy="1188720"/>
          </a:xfrm>
        </p:spPr>
        <p:txBody>
          <a:bodyPr/>
          <a:lstStyle/>
          <a:p>
            <a:r>
              <a:rPr lang="uk-UA" dirty="0" smtClean="0"/>
              <a:t>Запис від 13.11.1944, </a:t>
            </a:r>
            <a:r>
              <a:rPr lang="uk-UA" sz="1800" dirty="0" err="1" smtClean="0"/>
              <a:t>мОСКВА</a:t>
            </a:r>
            <a:endParaRPr lang="uk-UA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8210" y="1952245"/>
            <a:ext cx="8441627" cy="3101983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мені сповнилось п’ятдесят років. Коли б 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вірив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бога, я попросив, помолився б йому,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послав він мені ясного розуму на десять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 для свого народу, і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просив…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84427" y="5253020"/>
            <a:ext cx="6811480" cy="1200329"/>
          </a:xfrm>
          <a:prstGeom prst="rect">
            <a:avLst/>
          </a:prstGeom>
          <a:solidFill>
            <a:srgbClr val="CCFFCC"/>
          </a:solidFill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Як характеризує Довженка те, 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що він  просив би у Бога  можливості 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прислужитися своєму народові?</a:t>
            </a:r>
            <a:endParaRPr lang="uk-UA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3112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Довженко – націоналіст?</a:t>
            </a:r>
            <a:br>
              <a:rPr lang="uk-UA" dirty="0" smtClean="0"/>
            </a:br>
            <a:r>
              <a:rPr lang="uk-UA" dirty="0" smtClean="0"/>
              <a:t>Запис від 27.07.1945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2371" y="2295144"/>
            <a:ext cx="10927653" cy="2819781"/>
          </a:xfrm>
        </p:spPr>
        <p:txBody>
          <a:bodyPr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Товаришу мій Сталін, коли б Ви були навіть богом, я й тоді не повірив би Вам, що я націоналіст, якого треба плямувати й тримати в чорнім тілі. Коли немає ненависті принципової, і зневаги нема, і недоброзичливості ні до одного народу в світі, ні до його долі, ні до його щастя, ні гідності чи добробуту, — невже любов до свого народу є націоналізм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1136" y="5644633"/>
            <a:ext cx="8606843" cy="461665"/>
          </a:xfrm>
          <a:prstGeom prst="rect">
            <a:avLst/>
          </a:prstGeom>
          <a:solidFill>
            <a:srgbClr val="CCFFCC"/>
          </a:solidFill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невже </a:t>
            </a:r>
            <a:r>
              <a:rPr lang="uk-UA" sz="2400" dirty="0">
                <a:latin typeface="Arial Black" panose="020B0A04020102020204" pitchFamily="34" charset="0"/>
                <a:cs typeface="Times New Roman" panose="02020603050405020304" pitchFamily="18" charset="0"/>
              </a:rPr>
              <a:t>любов до свого народу є націоналізм?  </a:t>
            </a:r>
          </a:p>
        </p:txBody>
      </p:sp>
      <p:pic>
        <p:nvPicPr>
          <p:cNvPr id="5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4" y="185779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611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Запис від 05.08.1945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3794" y="2271116"/>
            <a:ext cx="9384411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uk-UA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Придбавши </a:t>
            </a:r>
            <a:r>
              <a:rPr lang="uk-UA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крила, людина уподібнилась не ангелу, а дияволу. Сьогодні диявол приторкнувся своїм нечистим перстом до того, з чого Бог створив Всесвіт.</a:t>
            </a:r>
          </a:p>
          <a:p>
            <a:pPr lvl="0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uk-UA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Перше, що людина зробила з божественним атомом, - бомбу для загибелі…</a:t>
            </a:r>
          </a:p>
          <a:p>
            <a:pPr lvl="0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uk-UA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Осатаніло людство.</a:t>
            </a:r>
          </a:p>
          <a:p>
            <a:pPr lvl="0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uk-UA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Новодикунська ера принесе катастрофу.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95250" y="5724843"/>
            <a:ext cx="7789312" cy="830997"/>
          </a:xfrm>
          <a:prstGeom prst="rect">
            <a:avLst/>
          </a:prstGeom>
          <a:solidFill>
            <a:srgbClr val="CCFFCC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prstClr val="black"/>
                </a:solidFill>
                <a:latin typeface="Arial Black" panose="020B0A04020102020204" pitchFamily="34" charset="0"/>
              </a:rPr>
              <a:t>Від чого застерігає митець у цьому записі?</a:t>
            </a:r>
          </a:p>
          <a:p>
            <a:pPr algn="ctr"/>
            <a:r>
              <a:rPr lang="uk-UA" sz="2400" b="1" dirty="0" smtClean="0">
                <a:solidFill>
                  <a:prstClr val="black"/>
                </a:solidFill>
                <a:latin typeface="Arial Black" panose="020B0A04020102020204" pitchFamily="34" charset="0"/>
              </a:rPr>
              <a:t>Чи актуальний цей запис сьогодні?</a:t>
            </a:r>
            <a:endParaRPr lang="uk-UA" sz="2400" dirty="0">
              <a:latin typeface="Arial Black" panose="020B0A04020102020204" pitchFamily="34" charset="0"/>
            </a:endParaRPr>
          </a:p>
        </p:txBody>
      </p:sp>
      <p:pic>
        <p:nvPicPr>
          <p:cNvPr id="7" name="Picture 2" descr="Щоденник 1941-56 — Александр Довженко | Livel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2326">
            <a:off x="325281" y="176414"/>
            <a:ext cx="1412621" cy="215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289" y="410595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826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7330" y="0"/>
            <a:ext cx="7729728" cy="1810512"/>
          </a:xfrm>
        </p:spPr>
        <p:txBody>
          <a:bodyPr>
            <a:normAutofit/>
          </a:bodyPr>
          <a:lstStyle/>
          <a:p>
            <a:r>
              <a:rPr lang="uk-UA" b="1" dirty="0" smtClean="0"/>
              <a:t>Об’єднання українських земель у радянському союзі</a:t>
            </a:r>
            <a:br>
              <a:rPr lang="uk-UA" b="1" dirty="0" smtClean="0"/>
            </a:br>
            <a:r>
              <a:rPr lang="uk-UA" b="1" dirty="0" smtClean="0"/>
              <a:t>Запис від 30.06.1945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463" y="1976431"/>
            <a:ext cx="11701462" cy="37901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Об'єднались всі українські землі. Буде єдине стадо і єдин пастир. Усі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тепера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будемо однакі. Не будемо вже польським бидлом, ні румунським, ні чесько-угорським.</a:t>
            </a:r>
          </a:p>
          <a:p>
            <a:pPr marL="0" indent="0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будемо зневажати галичан за те, що вони добріші і культурніші нас. Галичани не будуть боятися нас за те, що ми великі і жорстокосердні "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несамостоятельні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люде, не європейські й не азіатські…</a:t>
            </a:r>
          </a:p>
          <a:p>
            <a:pPr marL="0" indent="0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Узнаємо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Закарпатську Україну, про яку у нас не було написано ні однієї книжечки, ні одного малюночка, ні однієї вісточки.</a:t>
            </a:r>
          </a:p>
          <a:p>
            <a:pPr marL="0" indent="0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Жили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поруч тисячу літ, не сказавши один одному слова, ми принаймні, "великі" українці.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71551" y="5992371"/>
            <a:ext cx="8747908" cy="707886"/>
          </a:xfrm>
          <a:prstGeom prst="rect">
            <a:avLst/>
          </a:prstGeom>
          <a:solidFill>
            <a:srgbClr val="CCFFCC"/>
          </a:solidFill>
        </p:spPr>
        <p:txBody>
          <a:bodyPr wrap="none">
            <a:spAutoFit/>
          </a:bodyPr>
          <a:lstStyle/>
          <a:p>
            <a:r>
              <a:rPr lang="uk-UA" sz="2000" dirty="0" smtClean="0">
                <a:latin typeface="Arial Black" panose="020B0A04020102020204" pitchFamily="34" charset="0"/>
              </a:rPr>
              <a:t>Чому не відчувається  у цьому записі  радості  Довженка </a:t>
            </a:r>
          </a:p>
          <a:p>
            <a:r>
              <a:rPr lang="uk-UA" sz="2000" dirty="0" smtClean="0">
                <a:latin typeface="Arial Black" panose="020B0A04020102020204" pitchFamily="34" charset="0"/>
              </a:rPr>
              <a:t>від </a:t>
            </a:r>
            <a:r>
              <a:rPr lang="uk-UA" sz="2000" dirty="0">
                <a:latin typeface="Arial Black" panose="020B0A04020102020204" pitchFamily="34" charset="0"/>
              </a:rPr>
              <a:t>о</a:t>
            </a:r>
            <a:r>
              <a:rPr lang="uk-UA" sz="2000" b="1" dirty="0" smtClean="0">
                <a:latin typeface="Arial Black" panose="020B0A04020102020204" pitchFamily="34" charset="0"/>
              </a:rPr>
              <a:t>б’єднання </a:t>
            </a:r>
            <a:r>
              <a:rPr lang="uk-UA" sz="2000" b="1" dirty="0">
                <a:latin typeface="Arial Black" panose="020B0A04020102020204" pitchFamily="34" charset="0"/>
              </a:rPr>
              <a:t>українських земель у радянському союзі </a:t>
            </a:r>
            <a:r>
              <a:rPr lang="uk-UA" sz="2000" dirty="0">
                <a:latin typeface="Arial Black" panose="020B0A04020102020204" pitchFamily="34" charset="0"/>
              </a:rPr>
              <a:t>?</a:t>
            </a:r>
          </a:p>
        </p:txBody>
      </p:sp>
      <p:pic>
        <p:nvPicPr>
          <p:cNvPr id="5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4" y="185779"/>
            <a:ext cx="1865711" cy="168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85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941" y="-26513"/>
            <a:ext cx="7729728" cy="113562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/>
              <a:t>Птах </a:t>
            </a:r>
            <a:r>
              <a:rPr lang="uk-UA" b="1" dirty="0"/>
              <a:t>з перебитими крилами</a:t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350" y="2240324"/>
            <a:ext cx="6355173" cy="3196516"/>
          </a:xfr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fontAlgn="base"/>
            <a:endParaRPr lang="ru-RU" dirty="0" smtClean="0"/>
          </a:p>
          <a:p>
            <a:pPr fontAlgn="base"/>
            <a:r>
              <a:rPr lang="uk-UA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03.03.1946</a:t>
            </a:r>
          </a:p>
          <a:p>
            <a:pPr fontAlgn="base"/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Учора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…… я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літав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Україну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долітаю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Обламуються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крила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дорозі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– падаю. Падаю у воду, – потопаю…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вхопитись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що. Кричу –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ніхто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чує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крику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Примушений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шелест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виривається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погасає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устах. І груди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болять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болять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94620" y="5542676"/>
            <a:ext cx="10913806" cy="1292662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Чому ж Довженко так хотів жити в Україні?  Адже у Москві у нього був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 </a:t>
            </a:r>
            <a:r>
              <a:rPr lang="ru-RU" sz="2000" dirty="0" smtClean="0">
                <a:latin typeface="Arial Black" panose="020B0A04020102020204" pitchFamily="34" charset="0"/>
              </a:rPr>
              <a:t>достаток, слава, робота.</a:t>
            </a:r>
            <a:r>
              <a:rPr lang="ru-RU" sz="2000" dirty="0">
                <a:latin typeface="Arial Black" panose="020B0A04020102020204" pitchFamily="34" charset="0"/>
              </a:rPr>
              <a:t> </a:t>
            </a:r>
            <a:endParaRPr lang="ru-RU" sz="20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Чи відчував він себе птахом з перебитими крилами?</a:t>
            </a:r>
          </a:p>
          <a:p>
            <a:pPr algn="ctr"/>
            <a:endParaRPr lang="ru-RU" dirty="0" smtClean="0"/>
          </a:p>
        </p:txBody>
      </p:sp>
      <p:pic>
        <p:nvPicPr>
          <p:cNvPr id="5" name="Picture 2" descr="Довженко Олександр Петрович | ukrainci.t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8"/>
            <a:ext cx="2035277" cy="255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789174" y="1281856"/>
            <a:ext cx="5319252" cy="4154984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uk-UA" sz="2400" b="1" dirty="0"/>
              <a:t>01.11.1952</a:t>
            </a:r>
            <a:endParaRPr lang="uk-UA" sz="2400" dirty="0"/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хочу жити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Вкраїні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Що б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мною… Нехай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зневага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зло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круг мене, хай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кличуть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 ворогом народу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безсоромні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жорстокі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службовці-людожери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треба так. Я України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України…</a:t>
            </a:r>
          </a:p>
          <a:p>
            <a:pPr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перетворенім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степу над великою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урочистою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 да поживу я,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втішу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порадуюсь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його.  Лечу.</a:t>
            </a:r>
          </a:p>
        </p:txBody>
      </p:sp>
      <p:pic>
        <p:nvPicPr>
          <p:cNvPr id="7" name="Picture 2" descr="Лепбук . Що потрібно для навча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272" y="1316990"/>
            <a:ext cx="1021823" cy="92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6602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5487" y="135255"/>
            <a:ext cx="7729728" cy="1188720"/>
          </a:xfrm>
        </p:spPr>
        <p:txBody>
          <a:bodyPr>
            <a:normAutofit/>
          </a:bodyPr>
          <a:lstStyle/>
          <a:p>
            <a:r>
              <a:rPr lang="uk-UA" dirty="0" smtClean="0"/>
              <a:t>Узагальнюємо!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379429"/>
            <a:ext cx="6741414" cy="3892783"/>
          </a:xfrm>
        </p:spPr>
        <p:txBody>
          <a:bodyPr>
            <a:normAutofit lnSpcReduction="10000"/>
          </a:bodyPr>
          <a:lstStyle/>
          <a:p>
            <a:endParaRPr lang="uk-UA" dirty="0" smtClean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uk-UA" sz="2400" b="1" dirty="0" smtClean="0">
                <a:latin typeface="Arial Black" panose="020B0A04020102020204" pitchFamily="34" charset="0"/>
              </a:rPr>
              <a:t>Чи </a:t>
            </a:r>
            <a:r>
              <a:rPr lang="uk-UA" sz="2400" b="1" dirty="0">
                <a:latin typeface="Arial Black" panose="020B0A04020102020204" pitchFamily="34" charset="0"/>
              </a:rPr>
              <a:t>дійсно </a:t>
            </a:r>
            <a:r>
              <a:rPr lang="uk-UA" sz="2400" b="1" dirty="0" smtClean="0">
                <a:latin typeface="Arial Black" panose="020B0A04020102020204" pitchFamily="34" charset="0"/>
              </a:rPr>
              <a:t>головна </a:t>
            </a:r>
            <a:r>
              <a:rPr lang="uk-UA" sz="2400" b="1" dirty="0">
                <a:latin typeface="Arial Black" panose="020B0A04020102020204" pitchFamily="34" charset="0"/>
              </a:rPr>
              <a:t>тема «Щоденника» Олександра Довженка — це </a:t>
            </a:r>
            <a:r>
              <a:rPr lang="uk-UA" sz="2400" dirty="0">
                <a:latin typeface="Arial Black" panose="020B0A04020102020204" pitchFamily="34" charset="0"/>
              </a:rPr>
              <a:t>Україна 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Arial Black" panose="020B0A04020102020204" pitchFamily="34" charset="0"/>
              </a:rPr>
              <a:t>Яких інших тем торкнувся митець у своїх </a:t>
            </a:r>
            <a:r>
              <a:rPr lang="uk-UA" sz="2400" dirty="0">
                <a:latin typeface="Arial Black" panose="020B0A04020102020204" pitchFamily="34" charset="0"/>
              </a:rPr>
              <a:t>записах? </a:t>
            </a:r>
            <a:endParaRPr lang="uk-UA" sz="2400" dirty="0" smtClean="0">
              <a:latin typeface="Arial Black" panose="020B0A04020102020204" pitchFamily="34" charset="0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ru-RU" sz="2400" dirty="0" smtClean="0">
                <a:latin typeface="Arial Black" panose="020B0A04020102020204" pitchFamily="34" charset="0"/>
              </a:rPr>
              <a:t> </a:t>
            </a:r>
            <a:r>
              <a:rPr lang="ru-RU" sz="2400" dirty="0">
                <a:latin typeface="Arial Black" panose="020B0A04020102020204" pitchFamily="34" charset="0"/>
              </a:rPr>
              <a:t>Кого </a:t>
            </a:r>
            <a:r>
              <a:rPr lang="ru-RU" sz="2400" dirty="0" err="1">
                <a:latin typeface="Arial Black" panose="020B0A04020102020204" pitchFamily="34" charset="0"/>
              </a:rPr>
              <a:t>зневажає</a:t>
            </a:r>
            <a:r>
              <a:rPr lang="ru-RU" sz="2400" dirty="0">
                <a:latin typeface="Arial Black" panose="020B0A04020102020204" pitchFamily="34" charset="0"/>
              </a:rPr>
              <a:t> і кого любить автор " Щоденника"?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Arial Black" panose="020B0A04020102020204" pitchFamily="34" charset="0"/>
              </a:rPr>
              <a:t>Чи актуальні щоденникові записи Довженка у  2024 році? Чому? </a:t>
            </a:r>
          </a:p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43738" y="1531705"/>
            <a:ext cx="479583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Знайдіть зайві твердження!</a:t>
            </a:r>
          </a:p>
          <a:p>
            <a:r>
              <a:rPr lang="uk-UA" sz="2400" b="1" dirty="0" smtClean="0"/>
              <a:t>На сторінках свого «Щоденника» Довженко  пише про </a:t>
            </a:r>
          </a:p>
          <a:p>
            <a:r>
              <a:rPr lang="uk-UA" sz="2400" b="1" dirty="0" smtClean="0"/>
              <a:t>а)  Другу світову війну на території України;</a:t>
            </a:r>
          </a:p>
          <a:p>
            <a:r>
              <a:rPr lang="uk-UA" sz="2400" b="1" dirty="0" smtClean="0"/>
              <a:t>Б)  славних  воєнних генералів;</a:t>
            </a:r>
          </a:p>
          <a:p>
            <a:r>
              <a:rPr lang="uk-UA" sz="2400" b="1" dirty="0" smtClean="0"/>
              <a:t>В)  щасливе минуле українського народу</a:t>
            </a:r>
          </a:p>
          <a:p>
            <a:r>
              <a:rPr lang="uk-UA" sz="2400" b="1" dirty="0" smtClean="0"/>
              <a:t>Г)  філософію буття людини-митця</a:t>
            </a:r>
          </a:p>
          <a:p>
            <a:r>
              <a:rPr lang="uk-UA" sz="2400" b="1" dirty="0" smtClean="0"/>
              <a:t>Д) мрії та сподівання на щасливе майбутнє України</a:t>
            </a:r>
          </a:p>
          <a:p>
            <a:r>
              <a:rPr lang="uk-UA" sz="2400" b="1" dirty="0" smtClean="0"/>
              <a:t>Е) проблеми української державності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11" y="729615"/>
            <a:ext cx="1857375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00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E9964D-BA87-4856-B976-9EB49A790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8836543" y="-9388"/>
            <a:ext cx="3323187" cy="3013023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997410" y="2473637"/>
            <a:ext cx="2746916" cy="900113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Bahnschrift SemiBold" panose="020B0502040204020203" pitchFamily="34" charset="0"/>
              </a:rPr>
              <a:t>Ви – кращі!</a:t>
            </a:r>
            <a:endParaRPr lang="uk-UA" dirty="0"/>
          </a:p>
        </p:txBody>
      </p:sp>
      <p:pic>
        <p:nvPicPr>
          <p:cNvPr id="2052" name="Рисунок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041" y="3652732"/>
            <a:ext cx="2745772" cy="66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804731"/>
              </p:ext>
            </p:extLst>
          </p:nvPr>
        </p:nvGraphicFramePr>
        <p:xfrm>
          <a:off x="157163" y="1059211"/>
          <a:ext cx="8533831" cy="37711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1101">
                  <a:extLst>
                    <a:ext uri="{9D8B030D-6E8A-4147-A177-3AD203B41FA5}">
                      <a16:colId xmlns:a16="http://schemas.microsoft.com/office/drawing/2014/main" val="266348606"/>
                    </a:ext>
                  </a:extLst>
                </a:gridCol>
                <a:gridCol w="662730">
                  <a:extLst>
                    <a:ext uri="{9D8B030D-6E8A-4147-A177-3AD203B41FA5}">
                      <a16:colId xmlns:a16="http://schemas.microsoft.com/office/drawing/2014/main" val="905542410"/>
                    </a:ext>
                  </a:extLst>
                </a:gridCol>
              </a:tblGrid>
              <a:tr h="788501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Оцініть себе з кожного визначеного напрямку від 0 до 2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339995"/>
                  </a:ext>
                </a:extLst>
              </a:tr>
              <a:tr h="346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Ви були активними на занятті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21185355"/>
                  </a:ext>
                </a:extLst>
              </a:tr>
              <a:tr h="6613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+mn-lt"/>
                          <a:ea typeface="+mn-ea"/>
                        </a:rPr>
                        <a:t>Ви</a:t>
                      </a:r>
                      <a:r>
                        <a:rPr lang="uk-UA" sz="2400" baseline="0" dirty="0" smtClean="0">
                          <a:effectLst/>
                          <a:latin typeface="+mn-lt"/>
                          <a:ea typeface="+mn-ea"/>
                        </a:rPr>
                        <a:t> давали правильні відповіді під час літературної гри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28182562"/>
                  </a:ext>
                </a:extLst>
              </a:tr>
              <a:tr h="346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Вдало </a:t>
                      </a:r>
                      <a:r>
                        <a:rPr lang="uk-UA" sz="2400" dirty="0" smtClean="0">
                          <a:effectLst/>
                        </a:rPr>
                        <a:t>та доречно коментували </a:t>
                      </a:r>
                      <a:r>
                        <a:rPr lang="uk-UA" sz="2400" dirty="0">
                          <a:effectLst/>
                        </a:rPr>
                        <a:t>цитати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84449151"/>
                  </a:ext>
                </a:extLst>
              </a:tr>
              <a:tr h="4924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effectLst/>
                        </a:rPr>
                        <a:t>Зробили необхідні записи у робочій картці (зошиті)</a:t>
                      </a:r>
                      <a:endParaRPr lang="uk-UA" sz="2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9399161"/>
                  </a:ext>
                </a:extLst>
              </a:tr>
              <a:tr h="66137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</a:rPr>
                        <a:t>Аргументували </a:t>
                      </a:r>
                      <a:r>
                        <a:rPr lang="uk-UA" sz="2400" dirty="0" smtClean="0">
                          <a:effectLst/>
                        </a:rPr>
                        <a:t>відповіді</a:t>
                      </a:r>
                      <a:r>
                        <a:rPr lang="uk-UA" sz="2400" baseline="0" dirty="0" smtClean="0">
                          <a:effectLst/>
                        </a:rPr>
                        <a:t> на узагальнюючі питання в</a:t>
                      </a:r>
                      <a:r>
                        <a:rPr lang="uk-UA" sz="2400" dirty="0" smtClean="0">
                          <a:effectLst/>
                        </a:rPr>
                        <a:t> </a:t>
                      </a:r>
                      <a:r>
                        <a:rPr lang="uk-UA" sz="2400" dirty="0">
                          <a:effectLst/>
                        </a:rPr>
                        <a:t>кінці уроку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30030842"/>
                  </a:ext>
                </a:extLst>
              </a:tr>
              <a:tr h="346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Ви мали позитивне налаштування під час уроку</a:t>
                      </a:r>
                      <a:endParaRPr lang="uk-UA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80527322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018546" y="4870465"/>
            <a:ext cx="8345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А ще оцініть роботу викладача (обведіть потрібне) і, можливо, попросіть…. вибачення</a:t>
            </a:r>
            <a:r>
              <a:rPr lang="ru-RU" sz="2800" b="1" i="1" dirty="0" smtClean="0"/>
              <a:t>…</a:t>
            </a:r>
          </a:p>
          <a:p>
            <a:r>
              <a:rPr lang="ru-RU" sz="2800" b="1" i="1" dirty="0" smtClean="0"/>
              <a:t>1.22222  2.                      3.                4. </a:t>
            </a:r>
            <a:endParaRPr lang="uk-UA" sz="2800" b="1" i="1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black">
          <a:xfrm>
            <a:off x="8997410" y="2470303"/>
            <a:ext cx="2746916" cy="9001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Ви – кращі!</a:t>
            </a:r>
            <a:endParaRPr lang="uk-UA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black">
          <a:xfrm>
            <a:off x="986765" y="87185"/>
            <a:ext cx="5484996" cy="9001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err="1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Самооцінювання</a:t>
            </a:r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5618" y="5838218"/>
            <a:ext cx="885825" cy="9688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6340" y="5781622"/>
            <a:ext cx="1325065" cy="10254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/>
          <a:srcRect l="16433" t="13427" r="13828" b="13827"/>
          <a:stretch/>
        </p:blipFill>
        <p:spPr>
          <a:xfrm>
            <a:off x="4617936" y="5744817"/>
            <a:ext cx="1018377" cy="10622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75326" y="5744817"/>
            <a:ext cx="1263382" cy="106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436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22" y="0"/>
            <a:ext cx="6161628" cy="1188720"/>
          </a:xfrm>
        </p:spPr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448" y="1609344"/>
            <a:ext cx="5782175" cy="3101983"/>
          </a:xfrm>
        </p:spPr>
        <p:txBody>
          <a:bodyPr/>
          <a:lstStyle/>
          <a:p>
            <a:r>
              <a:rPr lang="uk-UA" sz="2000" dirty="0" smtClean="0">
                <a:latin typeface="Arial Black" panose="020B0A04020102020204" pitchFamily="34" charset="0"/>
              </a:rPr>
              <a:t>Створіть слайд у спільній презентації (за посиланням) із щоденниковим записом: </a:t>
            </a:r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24 лютого 2022 року.</a:t>
            </a:r>
          </a:p>
          <a:p>
            <a:r>
              <a:rPr lang="uk-UA" sz="2000" dirty="0" smtClean="0">
                <a:latin typeface="Arial Black" panose="020B0A04020102020204" pitchFamily="34" charset="0"/>
              </a:rPr>
              <a:t>Переосмисліть усе те, що відбулося того дня. Запишіть або намалюйте, про що тоді думали та як діяли.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black">
          <a:xfrm>
            <a:off x="6379369" y="317183"/>
            <a:ext cx="5488876" cy="87153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/>
              <a:t>Щоденник як психологічний інструмент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4715" y="1382455"/>
            <a:ext cx="48381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Arial Black" panose="020B0A04020102020204" pitchFamily="34" charset="0"/>
              </a:rPr>
              <a:t>Чому </a:t>
            </a:r>
            <a:r>
              <a:rPr lang="ru-RU" sz="2800" b="1" dirty="0" smtClean="0">
                <a:latin typeface="Arial Black" panose="020B0A04020102020204" pitchFamily="34" charset="0"/>
              </a:rPr>
              <a:t>варто вести</a:t>
            </a:r>
          </a:p>
          <a:p>
            <a:r>
              <a:rPr lang="ru-RU" sz="2800" b="1" dirty="0" smtClean="0">
                <a:latin typeface="Arial Black" panose="020B0A04020102020204" pitchFamily="34" charset="0"/>
              </a:rPr>
              <a:t> </a:t>
            </a:r>
            <a:r>
              <a:rPr lang="ru-RU" sz="2800" b="1" dirty="0">
                <a:latin typeface="Arial Black" panose="020B0A04020102020204" pitchFamily="34" charset="0"/>
              </a:rPr>
              <a:t>особистий щоденник?</a:t>
            </a:r>
            <a:endParaRPr lang="ru-RU" sz="2800" b="1" i="0" dirty="0">
              <a:effectLst/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29350" y="2530297"/>
            <a:ext cx="57889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Дозволяє виразити та “випустити” сильні </a:t>
            </a:r>
            <a:r>
              <a:rPr lang="ru-RU" sz="2800" b="1" dirty="0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емоції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Акт 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письма сам по собі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має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заспокійливий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ефект</a:t>
            </a:r>
            <a:endParaRPr lang="ru-RU" sz="2800" b="1" dirty="0" smtClean="0">
              <a:solidFill>
                <a:srgbClr val="212121"/>
              </a:solidFill>
              <a:latin typeface="Bahnschrift SemiBold" panose="020B0502040204020203" pitchFamily="34" charset="0"/>
              <a:ea typeface="MS PGothic" panose="020B060007020508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err="1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Сприяє</a:t>
            </a:r>
            <a:r>
              <a:rPr lang="ru-RU" sz="2800" b="1" dirty="0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глибшому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розумінню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власних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мотивів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та </a:t>
            </a:r>
            <a:r>
              <a:rPr lang="ru-RU" sz="2800" b="1" dirty="0" err="1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поведінки</a:t>
            </a:r>
            <a:endParaRPr lang="ru-RU" sz="2800" b="1" dirty="0" smtClean="0">
              <a:solidFill>
                <a:srgbClr val="212121"/>
              </a:solidFill>
              <a:latin typeface="Bahnschrift SemiBold" panose="020B0502040204020203" pitchFamily="34" charset="0"/>
              <a:ea typeface="MS PGothic" panose="020B060007020508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Дозволяє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безпечно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“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пропрацювати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” </a:t>
            </a:r>
            <a:r>
              <a:rPr lang="ru-RU" sz="2800" b="1" dirty="0" err="1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травматичні</a:t>
            </a:r>
            <a:r>
              <a:rPr lang="ru-RU" sz="2800" b="1" dirty="0">
                <a:solidFill>
                  <a:srgbClr val="212121"/>
                </a:solidFill>
                <a:latin typeface="Bahnschrift SemiBold" panose="020B0502040204020203" pitchFamily="34" charset="0"/>
                <a:ea typeface="MS PGothic" panose="020B0600070205080204" pitchFamily="34" charset="-128"/>
              </a:rPr>
              <a:t> події</a:t>
            </a:r>
            <a:endParaRPr lang="uk-UA" sz="2800" b="1" dirty="0">
              <a:latin typeface="Bahnschrift SemiBold" panose="020B0502040204020203" pitchFamily="34" charset="0"/>
              <a:ea typeface="MS PGothic" panose="020B0600070205080204" pitchFamily="34" charset="-128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177" y="4200525"/>
            <a:ext cx="4418715" cy="248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05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Використані джерела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75" y="2638044"/>
            <a:ext cx="10844213" cy="3101983"/>
          </a:xfrm>
        </p:spPr>
        <p:txBody>
          <a:bodyPr>
            <a:noAutofit/>
          </a:bodyPr>
          <a:lstStyle/>
          <a:p>
            <a:pPr marL="342900" indent="-342900">
              <a:buClrTx/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Щоденник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Довженка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://www.ukrlib.com.ua/books/printit.php?tid=872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Tx/>
              <a:buFont typeface="+mj-lt"/>
              <a:buAutoNum type="arabicPeriod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Довженко, О. (2019). Щоденник (1941–1956). Київ, 399 с. </a:t>
            </a:r>
          </a:p>
          <a:p>
            <a:pPr marL="342900" indent="-342900">
              <a:buClrTx/>
              <a:buFont typeface="+mj-lt"/>
              <a:buAutoNum type="arabicPeriod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М. (2001). Зафіксоване і нетлінне: Роздуми про епістолярну творчість. Київ, 300 с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ClrTx/>
              <a:buFont typeface="+mj-lt"/>
              <a:buAutoNum type="arabicPeriod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Сверстюк, Є. (2007). Рукописи горять. Але любов триває. [В:] Олександр Довженко. Вчора і сьогодні. Образ дисидента. Вид. 2-е. Луцьк, с. 129–149.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6307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1235</TotalTime>
  <Words>1605</Words>
  <Application>Microsoft Office PowerPoint</Application>
  <PresentationFormat>Широкоэкранный</PresentationFormat>
  <Paragraphs>143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6" baseType="lpstr">
      <vt:lpstr>맑은 고딕</vt:lpstr>
      <vt:lpstr>MS PGothic</vt:lpstr>
      <vt:lpstr>-apple-system</vt:lpstr>
      <vt:lpstr>Arial</vt:lpstr>
      <vt:lpstr>Arial Black</vt:lpstr>
      <vt:lpstr>Bahnschrift SemiBold</vt:lpstr>
      <vt:lpstr>Calibri</vt:lpstr>
      <vt:lpstr>Corbel</vt:lpstr>
      <vt:lpstr>Gill Sans MT</vt:lpstr>
      <vt:lpstr>Helmet</vt:lpstr>
      <vt:lpstr>Open Sans</vt:lpstr>
      <vt:lpstr>Times New Roman</vt:lpstr>
      <vt:lpstr>Wingdings</vt:lpstr>
      <vt:lpstr>Parcel</vt:lpstr>
      <vt:lpstr> </vt:lpstr>
      <vt:lpstr>Що ми знаємо про Олександра Довженка? Літературна гра «вірю – не вірю»</vt:lpstr>
      <vt:lpstr>Мета нашого уроку</vt:lpstr>
      <vt:lpstr>О. Довженко писав свій «Щоденник» 20 років </vt:lpstr>
      <vt:lpstr>Епіграф:    </vt:lpstr>
      <vt:lpstr>Словникова робота </vt:lpstr>
      <vt:lpstr>Історія створення та публікації  «Щоденника» Олександра Довженка</vt:lpstr>
      <vt:lpstr>Особливості «Щоденника» Олександра Довженка</vt:lpstr>
      <vt:lpstr>.  Чи дійсно Головна тема «Щоденника» Олександра Довженка — це Україна ?</vt:lpstr>
      <vt:lpstr>Запис від 2 липня 1942 року </vt:lpstr>
      <vt:lpstr>Запис від 27.06.1942</vt:lpstr>
      <vt:lpstr>Запис від 06.11.1943</vt:lpstr>
      <vt:lpstr>Довженко – пророк? Запис від 04.05.1942</vt:lpstr>
      <vt:lpstr>Запис від 13.11.1944, мОСКВА</vt:lpstr>
      <vt:lpstr>Довженко – націоналіст? Запис від 27.07.1945</vt:lpstr>
      <vt:lpstr>Запис від 05.08.1945</vt:lpstr>
      <vt:lpstr>Об’єднання українських земель у радянському союзі Запис від 30.06.1945</vt:lpstr>
      <vt:lpstr>   Птах з перебитими крилами  </vt:lpstr>
      <vt:lpstr>Узагальнюємо!</vt:lpstr>
      <vt:lpstr>Ви – кращі!</vt:lpstr>
      <vt:lpstr>Домашнє завдання</vt:lpstr>
      <vt:lpstr>Використані джерела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75</cp:revision>
  <dcterms:created xsi:type="dcterms:W3CDTF">2024-11-16T10:10:04Z</dcterms:created>
  <dcterms:modified xsi:type="dcterms:W3CDTF">2024-12-09T09:55:40Z</dcterms:modified>
</cp:coreProperties>
</file>