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media/image5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0" r:id="rId5"/>
    <p:sldId id="262" r:id="rId6"/>
    <p:sldId id="261" r:id="rId7"/>
    <p:sldId id="263" r:id="rId8"/>
    <p:sldId id="264" r:id="rId9"/>
    <p:sldId id="266" r:id="rId10"/>
    <p:sldId id="268" r:id="rId11"/>
    <p:sldId id="265" r:id="rId12"/>
    <p:sldId id="267" r:id="rId13"/>
    <p:sldId id="272" r:id="rId14"/>
    <p:sldId id="271" r:id="rId15"/>
    <p:sldId id="274" r:id="rId16"/>
    <p:sldId id="270" r:id="rId17"/>
    <p:sldId id="273" r:id="rId18"/>
    <p:sldId id="275" r:id="rId19"/>
    <p:sldId id="277" r:id="rId20"/>
    <p:sldId id="278" r:id="rId21"/>
    <p:sldId id="276" r:id="rId22"/>
    <p:sldId id="281" r:id="rId23"/>
    <p:sldId id="280" r:id="rId24"/>
    <p:sldId id="283" r:id="rId25"/>
    <p:sldId id="285" r:id="rId26"/>
    <p:sldId id="286" r:id="rId27"/>
    <p:sldId id="287" r:id="rId2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9900"/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1B18F9-E7B0-40C1-9E34-B137E4C5528B}" type="doc">
      <dgm:prSet loTypeId="urn:microsoft.com/office/officeart/2005/8/layout/matrix1" loCatId="matrix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B91A1AB3-5CF4-402E-B35F-28C6990BC3A9}">
      <dgm:prSet phldrT="[Текст]"/>
      <dgm:spPr/>
      <dgm:t>
        <a:bodyPr/>
        <a:lstStyle/>
        <a:p>
          <a:r>
            <a:rPr lang="uk-UA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ПРОБЛЕМА</a:t>
          </a:r>
          <a:endParaRPr lang="uk-UA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630E03-5EDA-41FE-AB4E-C1B13B725E2E}" type="parTrans" cxnId="{F630ED05-EA05-43AD-A0AC-59EC61A99600}">
      <dgm:prSet/>
      <dgm:spPr/>
      <dgm:t>
        <a:bodyPr/>
        <a:lstStyle/>
        <a:p>
          <a:endParaRPr lang="uk-UA"/>
        </a:p>
      </dgm:t>
    </dgm:pt>
    <dgm:pt modelId="{4B5F2627-12E4-4130-84E8-80C119C6C200}" type="sibTrans" cxnId="{F630ED05-EA05-43AD-A0AC-59EC61A99600}">
      <dgm:prSet/>
      <dgm:spPr/>
      <dgm:t>
        <a:bodyPr/>
        <a:lstStyle/>
        <a:p>
          <a:endParaRPr lang="uk-UA"/>
        </a:p>
      </dgm:t>
    </dgm:pt>
    <dgm:pt modelId="{0A80F98D-D901-4B19-816E-37B3F99D76C7}">
      <dgm:prSet phldrT="[Текст]" custT="1"/>
      <dgm:spPr/>
      <dgm:t>
        <a:bodyPr/>
        <a:lstStyle/>
        <a:p>
          <a:r>
            <a:rPr lang="uk-UA" sz="3300" dirty="0" smtClean="0"/>
            <a:t>Як є?</a:t>
          </a:r>
          <a:endParaRPr lang="uk-UA" sz="3300" dirty="0"/>
        </a:p>
      </dgm:t>
    </dgm:pt>
    <dgm:pt modelId="{53632A50-9239-4778-AA82-CE7AB9706722}" type="parTrans" cxnId="{202001BC-65BB-43D9-A6B6-B11DA10679A4}">
      <dgm:prSet/>
      <dgm:spPr/>
      <dgm:t>
        <a:bodyPr/>
        <a:lstStyle/>
        <a:p>
          <a:endParaRPr lang="uk-UA"/>
        </a:p>
      </dgm:t>
    </dgm:pt>
    <dgm:pt modelId="{E2F05EF3-0177-4090-9A6B-74FAA1903A39}" type="sibTrans" cxnId="{202001BC-65BB-43D9-A6B6-B11DA10679A4}">
      <dgm:prSet/>
      <dgm:spPr/>
      <dgm:t>
        <a:bodyPr/>
        <a:lstStyle/>
        <a:p>
          <a:endParaRPr lang="uk-UA"/>
        </a:p>
      </dgm:t>
    </dgm:pt>
    <dgm:pt modelId="{75CE8889-3FFC-49DB-B868-A3565750CDFD}">
      <dgm:prSet phldrT="[Текст]" custT="1"/>
      <dgm:spPr/>
      <dgm:t>
        <a:bodyPr/>
        <a:lstStyle/>
        <a:p>
          <a:r>
            <a:rPr lang="uk-UA" sz="3300" dirty="0" smtClean="0"/>
            <a:t>Як має бути?</a:t>
          </a:r>
          <a:endParaRPr lang="uk-UA" sz="3300" dirty="0"/>
        </a:p>
      </dgm:t>
    </dgm:pt>
    <dgm:pt modelId="{FF370AD8-65F6-46C0-AF1F-A6CD5ACD07C4}" type="parTrans" cxnId="{40657A20-A1AE-4A99-8B59-6BE3D25E6349}">
      <dgm:prSet/>
      <dgm:spPr/>
      <dgm:t>
        <a:bodyPr/>
        <a:lstStyle/>
        <a:p>
          <a:endParaRPr lang="uk-UA"/>
        </a:p>
      </dgm:t>
    </dgm:pt>
    <dgm:pt modelId="{C227B1C2-BB67-4F69-B4EF-FCCC9986C1F8}" type="sibTrans" cxnId="{40657A20-A1AE-4A99-8B59-6BE3D25E6349}">
      <dgm:prSet/>
      <dgm:spPr/>
      <dgm:t>
        <a:bodyPr/>
        <a:lstStyle/>
        <a:p>
          <a:endParaRPr lang="uk-UA"/>
        </a:p>
      </dgm:t>
    </dgm:pt>
    <dgm:pt modelId="{65DDB1BC-754B-402E-9EBC-0C744FAA2919}">
      <dgm:prSet phldrT="[Текст]" custT="1"/>
      <dgm:spPr/>
      <dgm:t>
        <a:bodyPr/>
        <a:lstStyle/>
        <a:p>
          <a:r>
            <a:rPr lang="uk-UA" sz="2500" dirty="0" smtClean="0"/>
            <a:t>Причини, що заважають нормальному розвиткові?</a:t>
          </a:r>
          <a:endParaRPr lang="uk-UA" sz="2500" dirty="0"/>
        </a:p>
      </dgm:t>
    </dgm:pt>
    <dgm:pt modelId="{A136B6A7-5C6F-4DFF-A13C-C54AE137FC8D}" type="parTrans" cxnId="{0B1351C3-D6A3-42B2-8DBB-947CC5C731D9}">
      <dgm:prSet/>
      <dgm:spPr/>
      <dgm:t>
        <a:bodyPr/>
        <a:lstStyle/>
        <a:p>
          <a:endParaRPr lang="uk-UA"/>
        </a:p>
      </dgm:t>
    </dgm:pt>
    <dgm:pt modelId="{B904D2ED-6144-4E7C-BEC9-041D72741CB4}" type="sibTrans" cxnId="{0B1351C3-D6A3-42B2-8DBB-947CC5C731D9}">
      <dgm:prSet/>
      <dgm:spPr/>
      <dgm:t>
        <a:bodyPr/>
        <a:lstStyle/>
        <a:p>
          <a:endParaRPr lang="uk-UA"/>
        </a:p>
      </dgm:t>
    </dgm:pt>
    <dgm:pt modelId="{69CC4F40-616C-4A18-B983-314DBEB4ACBF}">
      <dgm:prSet phldrT="[Текст]" custT="1"/>
      <dgm:spPr/>
      <dgm:t>
        <a:bodyPr/>
        <a:lstStyle/>
        <a:p>
          <a:r>
            <a:rPr lang="uk-UA" sz="3300" dirty="0" smtClean="0"/>
            <a:t>Висновок</a:t>
          </a:r>
          <a:endParaRPr lang="uk-UA" sz="3300" dirty="0"/>
        </a:p>
      </dgm:t>
    </dgm:pt>
    <dgm:pt modelId="{40E484AD-EFC0-456C-8F91-8963BA531E8E}" type="parTrans" cxnId="{9D0F30E8-518D-4E10-98F6-CC5955D39292}">
      <dgm:prSet/>
      <dgm:spPr/>
      <dgm:t>
        <a:bodyPr/>
        <a:lstStyle/>
        <a:p>
          <a:endParaRPr lang="uk-UA"/>
        </a:p>
      </dgm:t>
    </dgm:pt>
    <dgm:pt modelId="{98BD89A5-181F-4628-88C7-0F8C1DA3CE3A}" type="sibTrans" cxnId="{9D0F30E8-518D-4E10-98F6-CC5955D39292}">
      <dgm:prSet/>
      <dgm:spPr/>
      <dgm:t>
        <a:bodyPr/>
        <a:lstStyle/>
        <a:p>
          <a:endParaRPr lang="uk-UA"/>
        </a:p>
      </dgm:t>
    </dgm:pt>
    <dgm:pt modelId="{D0A09DAC-3696-448C-A53C-FFF3D66E2243}" type="pres">
      <dgm:prSet presAssocID="{891B18F9-E7B0-40C1-9E34-B137E4C5528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EE7AA1-8CF9-4E6C-8C95-10013B499BB8}" type="pres">
      <dgm:prSet presAssocID="{891B18F9-E7B0-40C1-9E34-B137E4C5528B}" presName="matrix" presStyleCnt="0"/>
      <dgm:spPr/>
    </dgm:pt>
    <dgm:pt modelId="{B2CFC217-0FE5-4505-BFCB-739FD31F63D8}" type="pres">
      <dgm:prSet presAssocID="{891B18F9-E7B0-40C1-9E34-B137E4C5528B}" presName="tile1" presStyleLbl="node1" presStyleIdx="0" presStyleCnt="4"/>
      <dgm:spPr/>
      <dgm:t>
        <a:bodyPr/>
        <a:lstStyle/>
        <a:p>
          <a:endParaRPr lang="ru-RU"/>
        </a:p>
      </dgm:t>
    </dgm:pt>
    <dgm:pt modelId="{95AAE562-F7B0-4C98-8B0B-AF75733AFFCC}" type="pres">
      <dgm:prSet presAssocID="{891B18F9-E7B0-40C1-9E34-B137E4C5528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E2734E-1F01-44E6-BEDB-929655B4EFFB}" type="pres">
      <dgm:prSet presAssocID="{891B18F9-E7B0-40C1-9E34-B137E4C5528B}" presName="tile2" presStyleLbl="node1" presStyleIdx="1" presStyleCnt="4" custLinFactNeighborY="-3846"/>
      <dgm:spPr/>
      <dgm:t>
        <a:bodyPr/>
        <a:lstStyle/>
        <a:p>
          <a:endParaRPr lang="uk-UA"/>
        </a:p>
      </dgm:t>
    </dgm:pt>
    <dgm:pt modelId="{8AF7B14B-AAC6-49C8-B668-5BB3EDD6DC38}" type="pres">
      <dgm:prSet presAssocID="{891B18F9-E7B0-40C1-9E34-B137E4C5528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579D454-E51E-4857-84D2-883F72A000E5}" type="pres">
      <dgm:prSet presAssocID="{891B18F9-E7B0-40C1-9E34-B137E4C5528B}" presName="tile3" presStyleLbl="node1" presStyleIdx="2" presStyleCnt="4"/>
      <dgm:spPr/>
      <dgm:t>
        <a:bodyPr/>
        <a:lstStyle/>
        <a:p>
          <a:endParaRPr lang="uk-UA"/>
        </a:p>
      </dgm:t>
    </dgm:pt>
    <dgm:pt modelId="{BE7E7A5B-4519-437D-96DF-27674DB257C2}" type="pres">
      <dgm:prSet presAssocID="{891B18F9-E7B0-40C1-9E34-B137E4C5528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EA5FAA9-4570-4E17-9546-786CC25F7D90}" type="pres">
      <dgm:prSet presAssocID="{891B18F9-E7B0-40C1-9E34-B137E4C5528B}" presName="tile4" presStyleLbl="node1" presStyleIdx="3" presStyleCnt="4"/>
      <dgm:spPr/>
      <dgm:t>
        <a:bodyPr/>
        <a:lstStyle/>
        <a:p>
          <a:endParaRPr lang="ru-RU"/>
        </a:p>
      </dgm:t>
    </dgm:pt>
    <dgm:pt modelId="{C458EAA5-9319-4D7A-80E4-6513B784A4B8}" type="pres">
      <dgm:prSet presAssocID="{891B18F9-E7B0-40C1-9E34-B137E4C5528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54B72-1E21-4767-8391-D09F38B5AE2D}" type="pres">
      <dgm:prSet presAssocID="{891B18F9-E7B0-40C1-9E34-B137E4C5528B}" presName="centerTile" presStyleLbl="fgShp" presStyleIdx="0" presStyleCnt="1" custScaleX="130719" custScaleY="10769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52B154CF-84E0-4A1A-B488-2AFA43ECB1E5}" type="presOf" srcId="{65DDB1BC-754B-402E-9EBC-0C744FAA2919}" destId="{1579D454-E51E-4857-84D2-883F72A000E5}" srcOrd="0" destOrd="0" presId="urn:microsoft.com/office/officeart/2005/8/layout/matrix1"/>
    <dgm:cxn modelId="{27FE4A38-4124-47C3-A4E9-25D03E5F484A}" type="presOf" srcId="{75CE8889-3FFC-49DB-B868-A3565750CDFD}" destId="{8AF7B14B-AAC6-49C8-B668-5BB3EDD6DC38}" srcOrd="1" destOrd="0" presId="urn:microsoft.com/office/officeart/2005/8/layout/matrix1"/>
    <dgm:cxn modelId="{566F684B-7B66-418D-99D2-6E85E1479257}" type="presOf" srcId="{B91A1AB3-5CF4-402E-B35F-28C6990BC3A9}" destId="{91A54B72-1E21-4767-8391-D09F38B5AE2D}" srcOrd="0" destOrd="0" presId="urn:microsoft.com/office/officeart/2005/8/layout/matrix1"/>
    <dgm:cxn modelId="{C9A447A2-BC31-423A-89D3-02FADC3D8A36}" type="presOf" srcId="{0A80F98D-D901-4B19-816E-37B3F99D76C7}" destId="{B2CFC217-0FE5-4505-BFCB-739FD31F63D8}" srcOrd="0" destOrd="0" presId="urn:microsoft.com/office/officeart/2005/8/layout/matrix1"/>
    <dgm:cxn modelId="{9D0F30E8-518D-4E10-98F6-CC5955D39292}" srcId="{B91A1AB3-5CF4-402E-B35F-28C6990BC3A9}" destId="{69CC4F40-616C-4A18-B983-314DBEB4ACBF}" srcOrd="3" destOrd="0" parTransId="{40E484AD-EFC0-456C-8F91-8963BA531E8E}" sibTransId="{98BD89A5-181F-4628-88C7-0F8C1DA3CE3A}"/>
    <dgm:cxn modelId="{202001BC-65BB-43D9-A6B6-B11DA10679A4}" srcId="{B91A1AB3-5CF4-402E-B35F-28C6990BC3A9}" destId="{0A80F98D-D901-4B19-816E-37B3F99D76C7}" srcOrd="0" destOrd="0" parTransId="{53632A50-9239-4778-AA82-CE7AB9706722}" sibTransId="{E2F05EF3-0177-4090-9A6B-74FAA1903A39}"/>
    <dgm:cxn modelId="{6805749E-A24B-478F-8B19-A75D5CA9663A}" type="presOf" srcId="{891B18F9-E7B0-40C1-9E34-B137E4C5528B}" destId="{D0A09DAC-3696-448C-A53C-FFF3D66E2243}" srcOrd="0" destOrd="0" presId="urn:microsoft.com/office/officeart/2005/8/layout/matrix1"/>
    <dgm:cxn modelId="{0B1351C3-D6A3-42B2-8DBB-947CC5C731D9}" srcId="{B91A1AB3-5CF4-402E-B35F-28C6990BC3A9}" destId="{65DDB1BC-754B-402E-9EBC-0C744FAA2919}" srcOrd="2" destOrd="0" parTransId="{A136B6A7-5C6F-4DFF-A13C-C54AE137FC8D}" sibTransId="{B904D2ED-6144-4E7C-BEC9-041D72741CB4}"/>
    <dgm:cxn modelId="{40657A20-A1AE-4A99-8B59-6BE3D25E6349}" srcId="{B91A1AB3-5CF4-402E-B35F-28C6990BC3A9}" destId="{75CE8889-3FFC-49DB-B868-A3565750CDFD}" srcOrd="1" destOrd="0" parTransId="{FF370AD8-65F6-46C0-AF1F-A6CD5ACD07C4}" sibTransId="{C227B1C2-BB67-4F69-B4EF-FCCC9986C1F8}"/>
    <dgm:cxn modelId="{5EB74ECD-6484-4C9D-9EAF-3E498CEA0F18}" type="presOf" srcId="{69CC4F40-616C-4A18-B983-314DBEB4ACBF}" destId="{4EA5FAA9-4570-4E17-9546-786CC25F7D90}" srcOrd="0" destOrd="0" presId="urn:microsoft.com/office/officeart/2005/8/layout/matrix1"/>
    <dgm:cxn modelId="{F630ED05-EA05-43AD-A0AC-59EC61A99600}" srcId="{891B18F9-E7B0-40C1-9E34-B137E4C5528B}" destId="{B91A1AB3-5CF4-402E-B35F-28C6990BC3A9}" srcOrd="0" destOrd="0" parTransId="{27630E03-5EDA-41FE-AB4E-C1B13B725E2E}" sibTransId="{4B5F2627-12E4-4130-84E8-80C119C6C200}"/>
    <dgm:cxn modelId="{E74A6CAA-B209-4748-AFEF-B99CFC1FFEB4}" type="presOf" srcId="{69CC4F40-616C-4A18-B983-314DBEB4ACBF}" destId="{C458EAA5-9319-4D7A-80E4-6513B784A4B8}" srcOrd="1" destOrd="0" presId="urn:microsoft.com/office/officeart/2005/8/layout/matrix1"/>
    <dgm:cxn modelId="{CD69076D-E108-44DC-B923-8E9446403282}" type="presOf" srcId="{65DDB1BC-754B-402E-9EBC-0C744FAA2919}" destId="{BE7E7A5B-4519-437D-96DF-27674DB257C2}" srcOrd="1" destOrd="0" presId="urn:microsoft.com/office/officeart/2005/8/layout/matrix1"/>
    <dgm:cxn modelId="{E54EA14A-375E-449A-BE3B-BD37BFAE1FEE}" type="presOf" srcId="{75CE8889-3FFC-49DB-B868-A3565750CDFD}" destId="{7BE2734E-1F01-44E6-BEDB-929655B4EFFB}" srcOrd="0" destOrd="0" presId="urn:microsoft.com/office/officeart/2005/8/layout/matrix1"/>
    <dgm:cxn modelId="{F728FCFD-37DF-4375-932B-585CACA53312}" type="presOf" srcId="{0A80F98D-D901-4B19-816E-37B3F99D76C7}" destId="{95AAE562-F7B0-4C98-8B0B-AF75733AFFCC}" srcOrd="1" destOrd="0" presId="urn:microsoft.com/office/officeart/2005/8/layout/matrix1"/>
    <dgm:cxn modelId="{018099C8-8C47-4F20-B57D-7B0BDE061B79}" type="presParOf" srcId="{D0A09DAC-3696-448C-A53C-FFF3D66E2243}" destId="{A6EE7AA1-8CF9-4E6C-8C95-10013B499BB8}" srcOrd="0" destOrd="0" presId="urn:microsoft.com/office/officeart/2005/8/layout/matrix1"/>
    <dgm:cxn modelId="{4882956B-661A-4A53-AC14-E615B91F6D1F}" type="presParOf" srcId="{A6EE7AA1-8CF9-4E6C-8C95-10013B499BB8}" destId="{B2CFC217-0FE5-4505-BFCB-739FD31F63D8}" srcOrd="0" destOrd="0" presId="urn:microsoft.com/office/officeart/2005/8/layout/matrix1"/>
    <dgm:cxn modelId="{22B4EE9B-8582-49FD-83C3-240A2AB32C9A}" type="presParOf" srcId="{A6EE7AA1-8CF9-4E6C-8C95-10013B499BB8}" destId="{95AAE562-F7B0-4C98-8B0B-AF75733AFFCC}" srcOrd="1" destOrd="0" presId="urn:microsoft.com/office/officeart/2005/8/layout/matrix1"/>
    <dgm:cxn modelId="{18133228-F7B5-4575-853D-544A1DA31898}" type="presParOf" srcId="{A6EE7AA1-8CF9-4E6C-8C95-10013B499BB8}" destId="{7BE2734E-1F01-44E6-BEDB-929655B4EFFB}" srcOrd="2" destOrd="0" presId="urn:microsoft.com/office/officeart/2005/8/layout/matrix1"/>
    <dgm:cxn modelId="{9033B027-8396-4B6F-BA65-63ECEA7B87F3}" type="presParOf" srcId="{A6EE7AA1-8CF9-4E6C-8C95-10013B499BB8}" destId="{8AF7B14B-AAC6-49C8-B668-5BB3EDD6DC38}" srcOrd="3" destOrd="0" presId="urn:microsoft.com/office/officeart/2005/8/layout/matrix1"/>
    <dgm:cxn modelId="{E7AD3EC9-A32C-41E0-9E50-1845FE8416E5}" type="presParOf" srcId="{A6EE7AA1-8CF9-4E6C-8C95-10013B499BB8}" destId="{1579D454-E51E-4857-84D2-883F72A000E5}" srcOrd="4" destOrd="0" presId="urn:microsoft.com/office/officeart/2005/8/layout/matrix1"/>
    <dgm:cxn modelId="{15A4FB75-95A8-4E1C-8692-329529A532EB}" type="presParOf" srcId="{A6EE7AA1-8CF9-4E6C-8C95-10013B499BB8}" destId="{BE7E7A5B-4519-437D-96DF-27674DB257C2}" srcOrd="5" destOrd="0" presId="urn:microsoft.com/office/officeart/2005/8/layout/matrix1"/>
    <dgm:cxn modelId="{D4E8C0E1-EACA-40B1-A83A-B407D3C9161D}" type="presParOf" srcId="{A6EE7AA1-8CF9-4E6C-8C95-10013B499BB8}" destId="{4EA5FAA9-4570-4E17-9546-786CC25F7D90}" srcOrd="6" destOrd="0" presId="urn:microsoft.com/office/officeart/2005/8/layout/matrix1"/>
    <dgm:cxn modelId="{BF6C7FF4-07E8-427A-A226-6A32C1602688}" type="presParOf" srcId="{A6EE7AA1-8CF9-4E6C-8C95-10013B499BB8}" destId="{C458EAA5-9319-4D7A-80E4-6513B784A4B8}" srcOrd="7" destOrd="0" presId="urn:microsoft.com/office/officeart/2005/8/layout/matrix1"/>
    <dgm:cxn modelId="{CB6A6571-B0AA-4865-9EC6-0E7605A08E83}" type="presParOf" srcId="{D0A09DAC-3696-448C-A53C-FFF3D66E2243}" destId="{91A54B72-1E21-4767-8391-D09F38B5AE2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7594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180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9624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538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2116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864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9512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0929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262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8941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036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A4BB2-E4CE-40F7-80DA-DBA3073D21FC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0109A-F1D0-4B57-9278-A117649CAB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2111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microsoft.com/office/2007/relationships/hdphoto" Target="../media/hdphoto4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microsoft.com/office/2007/relationships/hdphoto" Target="../media/hdphoto5.wdp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28.png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jpeg"/><Relationship Id="rId7" Type="http://schemas.openxmlformats.org/officeDocument/2006/relationships/image" Target="../media/image44.jpeg"/><Relationship Id="rId12" Type="http://schemas.openxmlformats.org/officeDocument/2006/relationships/image" Target="../media/image4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11" Type="http://schemas.openxmlformats.org/officeDocument/2006/relationships/image" Target="../media/image48.png"/><Relationship Id="rId5" Type="http://schemas.openxmlformats.org/officeDocument/2006/relationships/image" Target="../media/image43.png"/><Relationship Id="rId10" Type="http://schemas.openxmlformats.org/officeDocument/2006/relationships/image" Target="../media/image47.pn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ho.is/" TargetMode="External"/><Relationship Id="rId3" Type="http://schemas.openxmlformats.org/officeDocument/2006/relationships/image" Target="../media/image55.gif"/><Relationship Id="rId7" Type="http://schemas.openxmlformats.org/officeDocument/2006/relationships/hyperlink" Target="https://whois.icann.org/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hois.com/whois/" TargetMode="External"/><Relationship Id="rId5" Type="http://schemas.openxmlformats.org/officeDocument/2006/relationships/hyperlink" Target="https://www.whois.net/" TargetMode="External"/><Relationship Id="rId4" Type="http://schemas.openxmlformats.org/officeDocument/2006/relationships/image" Target="../media/image56.jpeg"/><Relationship Id="rId9" Type="http://schemas.openxmlformats.org/officeDocument/2006/relationships/image" Target="../media/image5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 descr="Всемирная связь синий фон иллюстрация вектор | Бесплатно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514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1035189"/>
            <a:ext cx="799288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Роль і місце </a:t>
            </a:r>
            <a:r>
              <a:rPr lang="uk-UA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інформації</a:t>
            </a:r>
          </a:p>
          <a:p>
            <a:pPr algn="ctr"/>
            <a:r>
              <a:rPr lang="uk-UA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uk-UA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професійній діяльності </a:t>
            </a:r>
            <a:endParaRPr lang="uk-UA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uk-UA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педагога</a:t>
            </a:r>
            <a:endParaRPr lang="uk-UA" sz="4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3738563"/>
            <a:ext cx="7992888" cy="112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7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Лариса Солдатенкова, </a:t>
            </a:r>
          </a:p>
          <a:p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методист координаційно-методичного відділу</a:t>
            </a:r>
          </a:p>
          <a:p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КПНЗ «МПДЮТ «Горицвіт» КМР</a:t>
            </a:r>
            <a:endParaRPr lang="uk-UA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3137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orld pristav - военно-политическое обозрени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0518" y1="28908" x2="15228" y2="34904"/>
                        <a14:foregroundMark x1="15699" y1="33833" x2="15699" y2="33833"/>
                        <a14:foregroundMark x1="11460" y1="34904" x2="16641" y2="28480"/>
                        <a14:foregroundMark x1="15856" y1="37045" x2="17425" y2="39615"/>
                        <a14:foregroundMark x1="11460" y1="3854" x2="26217" y2="35760"/>
                        <a14:foregroundMark x1="9576" y1="6638" x2="22135" y2="34690"/>
                        <a14:foregroundMark x1="15856" y1="46895" x2="23862" y2="45396"/>
                        <a14:foregroundMark x1="14914" y1="48180" x2="19309" y2="53533"/>
                        <a14:foregroundMark x1="13972" y1="48394" x2="16797" y2="52463"/>
                        <a14:foregroundMark x1="14443" y1="50964" x2="17896" y2="54604"/>
                        <a14:foregroundMark x1="24333" y1="60814" x2="29199" y2="80086"/>
                        <a14:foregroundMark x1="24490" y1="69593" x2="27473" y2="76445"/>
                        <a14:foregroundMark x1="24333" y1="65310" x2="24333" y2="67238"/>
                        <a14:foregroundMark x1="23548" y1="67666" x2="23548" y2="67666"/>
                        <a14:foregroundMark x1="23862" y1="69165" x2="23862" y2="69165"/>
                        <a14:foregroundMark x1="67190" y1="72377" x2="68446" y2="76017"/>
                        <a14:foregroundMark x1="35322" y1="82441" x2="45212" y2="87366"/>
                        <a14:foregroundMark x1="55102" y1="87152" x2="70487" y2="83726"/>
                        <a14:foregroundMark x1="58870" y1="87366" x2="58870" y2="87366"/>
                        <a14:foregroundMark x1="88069" y1="58244" x2="82418" y2="62313"/>
                        <a14:foregroundMark x1="76609" y1="66167" x2="82418" y2="63169"/>
                        <a14:foregroundMark x1="42543" y1="87366" x2="44584" y2="82441"/>
                        <a14:foregroundMark x1="14286" y1="48180" x2="14286" y2="48180"/>
                        <a14:foregroundMark x1="13815" y1="50107" x2="13815" y2="50107"/>
                        <a14:backgroundMark x1="79749" y1="58672" x2="79749" y2="58672"/>
                        <a14:backgroundMark x1="78807" y1="52677" x2="78807" y2="52677"/>
                        <a14:backgroundMark x1="96075" y1="18415" x2="96075" y2="18415"/>
                        <a14:backgroundMark x1="87755" y1="24197" x2="87755" y2="24197"/>
                        <a14:backgroundMark x1="7221" y1="30407" x2="7221" y2="30407"/>
                        <a14:backgroundMark x1="92151" y1="56531" x2="92151" y2="56531"/>
                        <a14:backgroundMark x1="65934" y1="85225" x2="65934" y2="85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883023" cy="357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627534"/>
            <a:ext cx="518457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«Хто володіє </a:t>
            </a:r>
            <a:r>
              <a:rPr lang="uk-UA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інформацією</a:t>
            </a:r>
            <a:r>
              <a:rPr lang="uk-UA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uk-UA" sz="37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3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той </a:t>
            </a:r>
            <a:r>
              <a:rPr lang="uk-UA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володіє світом» </a:t>
            </a:r>
            <a:endParaRPr lang="uk-UA" sz="37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uk-UA" sz="25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Натан Ротшильд</a:t>
            </a:r>
            <a:endParaRPr lang="uk-UA" sz="25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2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OSS\Desktop\Картинки\1sluzhba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07" y="89547"/>
            <a:ext cx="1417705" cy="1336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Педагог-психолог XXI века |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6872"/>
            <a:ext cx="3621568" cy="2412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В Кабмине анонсировали повышение учительских зарплат и одноразовую помощь  молодым педагогам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9546"/>
            <a:ext cx="3456384" cy="242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Вологодские учителя получат возможность освоить все современные компетенции  педагога в центре ДНК ВоГУ - Аудитори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08" y="2643793"/>
            <a:ext cx="3387054" cy="2427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Гендерный баланс среди учителей: чем больше мужчин, тем лучше школа?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3094"/>
            <a:ext cx="3692352" cy="2462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2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9" descr="Плюсы и минусы онлайн-обучения. Главные преимущества онлайн-обучения | OT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61" name="Picture 13" descr="Информационные ресурсы Интерне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73" y="160340"/>
            <a:ext cx="5705871" cy="2694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5" name="Picture 7" descr="Как развить аналитическое и творческое мышление с максимальной пользой для  себя | SUPER.U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55726"/>
            <a:ext cx="4032448" cy="2688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3" name="Picture 5" descr="C:\Users\BOSS\Desktop\Картинки\bcc75b967a3848fb9dd22f9d1b53eb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219822"/>
            <a:ext cx="2952328" cy="1578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Анимированные 3D человечки. Ч.17 | учебные презентации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224" y="51470"/>
            <a:ext cx="207383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16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Як розвивати критичне мислення в учнів (з прикладом уроку) | Нова  українська школ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0" b="100000" l="1500" r="90000">
                        <a14:foregroundMark x1="26000" y1="66294" x2="16400" y2="99301"/>
                        <a14:foregroundMark x1="17400" y1="70769" x2="9400" y2="97902"/>
                        <a14:foregroundMark x1="18700" y1="67273" x2="13700" y2="78881"/>
                        <a14:foregroundMark x1="67300" y1="61259" x2="83200" y2="98881"/>
                        <a14:foregroundMark x1="76600" y1="63357" x2="86500" y2="98881"/>
                        <a14:foregroundMark x1="11400" y1="86853" x2="7500" y2="99301"/>
                        <a14:foregroundMark x1="12700" y1="46294" x2="58700" y2="24755"/>
                        <a14:foregroundMark x1="80200" y1="65734" x2="79900" y2="78322"/>
                        <a14:foregroundMark x1="74200" y1="65734" x2="83200" y2="69371"/>
                        <a14:foregroundMark x1="84900" y1="94685" x2="86600" y2="99720"/>
                        <a14:foregroundMark x1="81600" y1="92727" x2="87600" y2="99720"/>
                        <a14:foregroundMark x1="9800" y1="86713" x2="7100" y2="99720"/>
                        <a14:foregroundMark x1="8300" y1="96643" x2="6700" y2="99441"/>
                        <a14:foregroundMark x1="14000" y1="75245" x2="10000" y2="83497"/>
                        <a14:foregroundMark x1="13300" y1="77343" x2="10000" y2="83077"/>
                        <a14:foregroundMark x1="9500" y1="84895" x2="8300" y2="92448"/>
                        <a14:foregroundMark x1="13300" y1="75944" x2="10200" y2="82517"/>
                        <a14:foregroundMark x1="11700" y1="80699" x2="10400" y2="82797"/>
                        <a14:foregroundMark x1="75500" y1="84615" x2="79200" y2="99720"/>
                        <a14:foregroundMark x1="73800" y1="80140" x2="78800" y2="95524"/>
                        <a14:foregroundMark x1="30833" y1="41547" x2="46905" y2="68525"/>
                        <a14:foregroundMark x1="30833" y1="49460" x2="57024" y2="33633"/>
                        <a14:foregroundMark x1="42024" y1="41547" x2="48214" y2="55396"/>
                        <a14:foregroundMark x1="62976" y1="46403" x2="55595" y2="65468"/>
                        <a14:foregroundMark x1="61190" y1="49101" x2="66786" y2="61151"/>
                        <a14:foregroundMark x1="82306" y1="85294" x2="87671" y2="99654"/>
                        <a14:backgroundMark x1="69300" y1="78881" x2="76200" y2="98881"/>
                        <a14:backgroundMark x1="25300" y1="97902" x2="23000" y2="99860"/>
                        <a14:backgroundMark x1="10800" y1="44196" x2="60000" y2="20699"/>
                        <a14:backgroundMark x1="14100" y1="43776" x2="57700" y2="22797"/>
                        <a14:backgroundMark x1="9400" y1="84336" x2="6500" y2="99860"/>
                        <a14:backgroundMark x1="83800" y1="83357" x2="87800" y2="99860"/>
                        <a14:backgroundMark x1="12400" y1="34266" x2="7100" y2="53846"/>
                        <a14:backgroundMark x1="11600" y1="44615" x2="59000" y2="21259"/>
                        <a14:backgroundMark x1="8800" y1="81958" x2="7300" y2="93147"/>
                        <a14:backgroundMark x1="9800" y1="82797" x2="9800" y2="82797"/>
                        <a14:backgroundMark x1="75200" y1="87692" x2="75200" y2="87692"/>
                        <a14:backgroundMark x1="76400" y1="95245" x2="77600" y2="99720"/>
                        <a14:backgroundMark x1="76600" y1="93147" x2="78100" y2="99720"/>
                        <a14:backgroundMark x1="75500" y1="89091" x2="76900" y2="96084"/>
                        <a14:backgroundMark x1="61905" y1="23561" x2="83571" y2="595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571750"/>
            <a:ext cx="3894944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0372" y="515347"/>
            <a:ext cx="759735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«Критичне мислення – це цілеспрямоване, </a:t>
            </a:r>
            <a: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саморегулююче </a:t>
            </a:r>
            <a:r>
              <a:rPr lang="uk-UA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судження, яке завершується інтерпретацією, аналізом, оцінкою і </a:t>
            </a:r>
            <a:r>
              <a:rPr lang="uk-UA" sz="25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інтерактивністю</a:t>
            </a:r>
            <a:r>
              <a:rPr lang="uk-UA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також </a:t>
            </a:r>
            <a:r>
              <a:rPr lang="uk-UA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поясненням очевидних, концептуальних, методологічних, або контекстних міркувань, на яких </a:t>
            </a:r>
            <a:r>
              <a:rPr lang="uk-UA" sz="2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ґрунтується </a:t>
            </a:r>
            <a:r>
              <a:rPr lang="uk-UA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 судження»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88747" y="3003798"/>
            <a:ext cx="34199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Американська філософська </a:t>
            </a:r>
            <a:endParaRPr lang="uk-UA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асоціація </a:t>
            </a:r>
            <a:r>
              <a:rPr lang="uk-U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</a:t>
            </a:r>
            <a:r>
              <a:rPr lang="uk-U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2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Delphi</a:t>
            </a:r>
            <a:r>
              <a:rPr lang="uk-U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368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Как современные технологии влияют на жизнь людей? | Цифровая Трансформац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434" y="267494"/>
            <a:ext cx="6218846" cy="3555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grpSp>
        <p:nvGrpSpPr>
          <p:cNvPr id="2" name="Группа 1"/>
          <p:cNvGrpSpPr/>
          <p:nvPr/>
        </p:nvGrpSpPr>
        <p:grpSpPr>
          <a:xfrm>
            <a:off x="0" y="3090162"/>
            <a:ext cx="3096344" cy="2053338"/>
            <a:chOff x="-31085" y="3075806"/>
            <a:chExt cx="3132452" cy="2067694"/>
          </a:xfrm>
        </p:grpSpPr>
        <p:pic>
          <p:nvPicPr>
            <p:cNvPr id="3" name="Picture 4" descr="C:\Users\BOSS\Desktop\Картинки\klipartz.com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651" b="99834" l="439" r="96382">
                          <a14:foregroundMark x1="9320" y1="89369" x2="51864" y2="96678"/>
                          <a14:foregroundMark x1="62281" y1="12126" x2="62281" y2="20100"/>
                          <a14:foregroundMark x1="54825" y1="9302" x2="61184" y2="9302"/>
                          <a14:foregroundMark x1="53399" y1="9801" x2="53838" y2="20100"/>
                          <a14:foregroundMark x1="54825" y1="22093" x2="59320" y2="22924"/>
                          <a14:foregroundMark x1="68969" y1="13787" x2="70395" y2="18439"/>
                          <a14:foregroundMark x1="74013" y1="16611" x2="76535" y2="16445"/>
                          <a14:foregroundMark x1="56031" y1="42857" x2="60746" y2="42857"/>
                          <a14:foregroundMark x1="69298" y1="36213" x2="69189" y2="40365"/>
                          <a14:foregroundMark x1="76096" y1="40698" x2="77961" y2="38870"/>
                          <a14:foregroundMark x1="53289" y1="53322" x2="53618" y2="60631"/>
                          <a14:foregroundMark x1="56908" y1="49336" x2="60855" y2="50166"/>
                          <a14:foregroundMark x1="68092" y1="54319" x2="68092" y2="57973"/>
                          <a14:foregroundMark x1="78947" y1="54817" x2="78947" y2="57973"/>
                          <a14:foregroundMark x1="80592" y1="53488" x2="82127" y2="56977"/>
                          <a14:foregroundMark x1="85197" y1="50831" x2="85417" y2="56977"/>
                          <a14:foregroundMark x1="92105" y1="55316" x2="93311" y2="55150"/>
                          <a14:foregroundMark x1="79605" y1="16777" x2="79605" y2="16777"/>
                          <a14:foregroundMark x1="53873" y1="29947" x2="60231" y2="29422"/>
                          <a14:foregroundMark x1="62202" y1="52008" x2="62202" y2="61847"/>
                          <a14:backgroundMark x1="75329" y1="14618" x2="75329" y2="14618"/>
                          <a14:backgroundMark x1="75658" y1="38040" x2="75658" y2="38040"/>
                          <a14:backgroundMark x1="77741" y1="57143" x2="77741" y2="57143"/>
                          <a14:backgroundMark x1="86732" y1="55150" x2="86732" y2="55150"/>
                          <a14:backgroundMark x1="92434" y1="53987" x2="92434" y2="53987"/>
                        </a14:backgroundRemoval>
                      </a14:imgEffect>
                      <a14:imgEffect>
                        <a14:brightnessContrast bright="-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1085" y="3075806"/>
              <a:ext cx="3132452" cy="20676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Download HD Blue Check Mark Icon Png - Синий Галочки Пнг Transparent PNG  Image - NicePNG.com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9821" y="3147814"/>
              <a:ext cx="441899" cy="4320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525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T-профессии будущего для ваших дете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38" b="166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81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VITA (блог Згурської Тетяни): весёлые 3d человечки, для Ваших презентаций,  объявлений, открыток, поздравлений))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786477"/>
            <a:ext cx="1460996" cy="2809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07704" y="483518"/>
            <a:ext cx="6768752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uk-UA" sz="3000" b="1" dirty="0">
                <a:solidFill>
                  <a:schemeClr val="bg1"/>
                </a:solidFill>
              </a:rPr>
              <a:t>Засади критичного мислення</a:t>
            </a:r>
            <a:r>
              <a:rPr lang="uk-UA" sz="3000" b="1" dirty="0" smtClean="0">
                <a:solidFill>
                  <a:schemeClr val="bg1"/>
                </a:solidFill>
              </a:rPr>
              <a:t>:</a:t>
            </a:r>
          </a:p>
          <a:p>
            <a:pPr algn="ctr" fontAlgn="base">
              <a:spcAft>
                <a:spcPts val="600"/>
              </a:spcAft>
            </a:pPr>
            <a:endParaRPr lang="uk-UA" sz="700" dirty="0" smtClean="0"/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 smtClean="0">
                <a:solidFill>
                  <a:schemeClr val="bg1"/>
                </a:solidFill>
              </a:rPr>
              <a:t>Нічого </a:t>
            </a:r>
            <a:r>
              <a:rPr lang="uk-UA" sz="2000" b="1" dirty="0">
                <a:solidFill>
                  <a:schemeClr val="bg1"/>
                </a:solidFill>
              </a:rPr>
              <a:t>не беріть на віру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Зважайте на мотив вчинку/позиції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Робіть власне дослідження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Ставте запитання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Розбивайте великий масив інформації на менші частини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 вважайте, що ви завжди маєте рацію</a:t>
            </a:r>
          </a:p>
          <a:p>
            <a:pPr marL="342900" lvl="0" indent="-34290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 бійтеся помилятися</a:t>
            </a:r>
            <a:endParaRPr lang="uk-UA" sz="2000" b="1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2580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88802" y="1084550"/>
            <a:ext cx="68042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200"/>
              </a:spcAft>
            </a:pPr>
            <a:r>
              <a:rPr lang="uk-UA" sz="3000" b="1" dirty="0">
                <a:solidFill>
                  <a:schemeClr val="bg1"/>
                </a:solidFill>
              </a:rPr>
              <a:t>Правила під час роботи з інформацією:</a:t>
            </a:r>
          </a:p>
          <a:p>
            <a:pPr marL="342900" indent="-342900" fontAlgn="base">
              <a:spcAft>
                <a:spcPts val="1200"/>
              </a:spcAft>
              <a:buFont typeface="Wingdings" pitchFamily="2" charset="2"/>
              <a:buChar char="ü"/>
            </a:pPr>
            <a:r>
              <a:rPr lang="uk-UA" sz="2500" b="1" dirty="0">
                <a:solidFill>
                  <a:schemeClr val="bg1"/>
                </a:solidFill>
              </a:rPr>
              <a:t>Звертайтеся до </a:t>
            </a:r>
            <a:r>
              <a:rPr lang="uk-UA" sz="2500" b="1" dirty="0" smtClean="0">
                <a:solidFill>
                  <a:schemeClr val="bg1"/>
                </a:solidFill>
              </a:rPr>
              <a:t>першоджерела</a:t>
            </a:r>
          </a:p>
          <a:p>
            <a:pPr marL="342900" indent="-342900" fontAlgn="base">
              <a:spcAft>
                <a:spcPts val="1200"/>
              </a:spcAft>
              <a:buFont typeface="Wingdings" pitchFamily="2" charset="2"/>
              <a:buChar char="ü"/>
            </a:pPr>
            <a:r>
              <a:rPr lang="uk-UA" sz="2500" b="1" dirty="0" smtClean="0">
                <a:solidFill>
                  <a:schemeClr val="bg1"/>
                </a:solidFill>
              </a:rPr>
              <a:t>Не </a:t>
            </a:r>
            <a:r>
              <a:rPr lang="uk-UA" sz="2500" b="1" dirty="0">
                <a:solidFill>
                  <a:schemeClr val="bg1"/>
                </a:solidFill>
              </a:rPr>
              <a:t>довіряйте </a:t>
            </a:r>
            <a:r>
              <a:rPr lang="uk-UA" sz="2500" b="1" dirty="0" smtClean="0">
                <a:solidFill>
                  <a:schemeClr val="bg1"/>
                </a:solidFill>
              </a:rPr>
              <a:t>авторитетам</a:t>
            </a:r>
            <a:endParaRPr lang="uk-UA" sz="2500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F:\Картинки\Человечки\7867619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0" y="3019237"/>
            <a:ext cx="1399394" cy="222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Документы поиск - Иконки(.png) - Иконки на рабочий стол - Иконки ico,png,скины  rd,курсор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59782"/>
            <a:ext cx="2637737" cy="2637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4434" r="4500" b="5490"/>
          <a:stretch/>
        </p:blipFill>
        <p:spPr bwMode="auto">
          <a:xfrm>
            <a:off x="2123728" y="51470"/>
            <a:ext cx="6894512" cy="3771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http://www.criticalthinking.expert/tuqifar/2020/02/chetverta-shkola-treneriv-osvitnih-program-vid-oleny-pometun-45-godyn_01-e1601377676370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889" b="99778" l="45125" r="85000">
                        <a14:foregroundMark x1="51125" y1="70444" x2="49750" y2="90444"/>
                        <a14:foregroundMark x1="60625" y1="95111" x2="76750" y2="91556"/>
                        <a14:foregroundMark x1="80625" y1="74889" x2="80000" y2="92444"/>
                        <a14:backgroundMark x1="54000" y1="26222" x2="56250" y2="46000"/>
                        <a14:backgroundMark x1="74500" y1="23778" x2="76000" y2="41556"/>
                        <a14:backgroundMark x1="82500" y1="20667" x2="83750" y2="58889"/>
                        <a14:backgroundMark x1="56875" y1="20222" x2="56750" y2="44222"/>
                        <a14:backgroundMark x1="52000" y1="24222" x2="46875" y2="66000"/>
                        <a14:backgroundMark x1="51375" y1="34889" x2="58375" y2="44667"/>
                        <a14:backgroundMark x1="71750" y1="44889" x2="79750" y2="41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58" t="15078" r="14543"/>
          <a:stretch/>
        </p:blipFill>
        <p:spPr bwMode="auto">
          <a:xfrm>
            <a:off x="0" y="2628027"/>
            <a:ext cx="2106488" cy="25155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06488" y="3830146"/>
            <a:ext cx="6911752" cy="1261884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</a:rPr>
              <a:t>Олена </a:t>
            </a:r>
            <a:r>
              <a:rPr lang="uk-UA" sz="2000" b="1" dirty="0" err="1">
                <a:solidFill>
                  <a:srgbClr val="002060"/>
                </a:solidFill>
              </a:rPr>
              <a:t>Пометун</a:t>
            </a:r>
            <a:r>
              <a:rPr lang="uk-UA" sz="2000" b="1" dirty="0">
                <a:solidFill>
                  <a:srgbClr val="002060"/>
                </a:solidFill>
              </a:rPr>
              <a:t>, </a:t>
            </a:r>
            <a:r>
              <a:rPr lang="uk-UA" dirty="0">
                <a:solidFill>
                  <a:srgbClr val="002060"/>
                </a:solidFill>
              </a:rPr>
              <a:t>член-кореспондент НАПН України, д-р пед. наук, професорка, </a:t>
            </a:r>
            <a:r>
              <a:rPr lang="uk-UA" dirty="0" err="1">
                <a:solidFill>
                  <a:srgbClr val="002060"/>
                </a:solidFill>
              </a:rPr>
              <a:t>авторка-розробниця</a:t>
            </a:r>
            <a:r>
              <a:rPr lang="uk-UA" dirty="0">
                <a:solidFill>
                  <a:srgbClr val="002060"/>
                </a:solidFill>
              </a:rPr>
              <a:t> посібників і програм з критичного мислення для початкової й основної школи та </a:t>
            </a:r>
            <a:r>
              <a:rPr lang="uk-UA" dirty="0" err="1">
                <a:solidFill>
                  <a:srgbClr val="002060"/>
                </a:solidFill>
              </a:rPr>
              <a:t>співзасновниця</a:t>
            </a:r>
            <a:r>
              <a:rPr lang="uk-UA" dirty="0">
                <a:solidFill>
                  <a:srgbClr val="002060"/>
                </a:solidFill>
              </a:rPr>
              <a:t> освітньої платформи </a:t>
            </a:r>
            <a:r>
              <a:rPr lang="uk-UA" dirty="0" smtClean="0">
                <a:solidFill>
                  <a:srgbClr val="002060"/>
                </a:solidFill>
              </a:rPr>
              <a:t>«Критичне мислення»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7178" name="Picture 10" descr="Стартовала конференция для педагогов «Сетевичок» - 30 Октября 2017 -  Методическая служба Сарапульского район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69" y="339502"/>
            <a:ext cx="1064350" cy="1169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69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nus.org.ua/wp-content/uploads/2017/09/st_vstavka_shema.pn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3" r="127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428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95486"/>
            <a:ext cx="847648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sz="1400" b="1" dirty="0" smtClean="0"/>
          </a:p>
          <a:p>
            <a:pPr marL="177800"/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Методичний </a:t>
            </a: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 «Модель 6 W» </a:t>
            </a:r>
            <a:endParaRPr lang="uk-UA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/>
            <a:endParaRPr lang="uk-UA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/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Суть 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цього прийому полягає у послідовних запитаннях до партнера «Чому?» (англійською «</a:t>
            </a:r>
            <a:r>
              <a:rPr lang="uk-UA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?», звідси і назва прийому). Це логічно побудовані запитання на кожну репліку партнера. Підбір у такий спосіб запитань дозволить дізнатися більше за темою, ніж здавалося спочатку, а також стимулюватиме учнів до синтезу (дослідження предметів, явищ дійсності в цілісності, єдності та взаємозв’язку їх частин). </a:t>
            </a:r>
          </a:p>
          <a:p>
            <a:pPr marL="177800"/>
            <a:endParaRPr lang="uk-UA" sz="1400" dirty="0">
              <a:effectLst/>
            </a:endParaRPr>
          </a:p>
        </p:txBody>
      </p:sp>
      <p:pic>
        <p:nvPicPr>
          <p:cNvPr id="5" name="Picture 9" descr="C:\Users\BOSS\Desktop\Картинки\brainstorm-conference-pa-500-clr-308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445" y="3195146"/>
            <a:ext cx="2356059" cy="196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0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24148"/>
            <a:ext cx="8640960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sz="1400" b="1" dirty="0" smtClean="0"/>
          </a:p>
          <a:p>
            <a:pPr marL="177800"/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Наприклад</a:t>
            </a: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lang="uk-UA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/>
            <a:endParaRPr lang="uk-UA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 потрібно дотримуватися гігієни? / Щоб не хворіти. </a:t>
            </a:r>
          </a:p>
          <a:p>
            <a:pPr marL="177800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Чому важливо не хворіти? / Щоб бути здоровим. </a:t>
            </a:r>
          </a:p>
          <a:p>
            <a:pPr marL="177800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Чому важливо бути здоровим? / Щоб мати сили працювати і гарний настрій. </a:t>
            </a:r>
          </a:p>
          <a:p>
            <a:pPr marL="177800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Чому потрібні сили працювати і важливо мати гарний настрій? / Щоб заробляти гроші. </a:t>
            </a:r>
          </a:p>
          <a:p>
            <a:pPr marL="177800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Чому потрібні гроші? / Щоб дозволити собі гарний відпочинок. </a:t>
            </a:r>
          </a:p>
          <a:p>
            <a:pPr marL="177800"/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 Чому потрібно мати гарний відпочинок? / Щоб бути здоровим і отримувати насолоду від життя. </a:t>
            </a:r>
            <a:endParaRPr lang="uk-UA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/>
            <a:endParaRPr lang="uk-UA" sz="1400" dirty="0">
              <a:effectLst/>
            </a:endParaRPr>
          </a:p>
        </p:txBody>
      </p:sp>
      <p:pic>
        <p:nvPicPr>
          <p:cNvPr id="6" name="Picture 14" descr="Гифка вопрос прозрачный гиф картинка, скачать анимированный gif на GIF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538" y="2859782"/>
            <a:ext cx="1826974" cy="22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64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217552"/>
            <a:ext cx="61206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/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Методичний </a:t>
            </a: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 </a:t>
            </a:r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3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Метаплан</a:t>
            </a:r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19963230"/>
              </p:ext>
            </p:extLst>
          </p:nvPr>
        </p:nvGraphicFramePr>
        <p:xfrm>
          <a:off x="899592" y="1059582"/>
          <a:ext cx="734481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361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1A54B72-1E21-4767-8391-D09F38B5A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graphicEl>
                                              <a:dgm id="{91A54B72-1E21-4767-8391-D09F38B5A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graphicEl>
                                              <a:dgm id="{91A54B72-1E21-4767-8391-D09F38B5A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>
                                            <p:graphicEl>
                                              <a:dgm id="{91A54B72-1E21-4767-8391-D09F38B5AE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2CFC217-0FE5-4505-BFCB-739FD31F6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graphicEl>
                                              <a:dgm id="{B2CFC217-0FE5-4505-BFCB-739FD31F6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graphicEl>
                                              <a:dgm id="{B2CFC217-0FE5-4505-BFCB-739FD31F6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graphicEl>
                                              <a:dgm id="{B2CFC217-0FE5-4505-BFCB-739FD31F63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BE2734E-1F01-44E6-BEDB-929655B4E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graphicEl>
                                              <a:dgm id="{7BE2734E-1F01-44E6-BEDB-929655B4E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graphicEl>
                                              <a:dgm id="{7BE2734E-1F01-44E6-BEDB-929655B4EF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graphicEl>
                                              <a:dgm id="{7BE2734E-1F01-44E6-BEDB-929655B4EF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79D454-E51E-4857-84D2-883F72A000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graphicEl>
                                              <a:dgm id="{1579D454-E51E-4857-84D2-883F72A000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graphicEl>
                                              <a:dgm id="{1579D454-E51E-4857-84D2-883F72A000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graphicEl>
                                              <a:dgm id="{1579D454-E51E-4857-84D2-883F72A000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EA5FAA9-4570-4E17-9546-786CC25F7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graphicEl>
                                              <a:dgm id="{4EA5FAA9-4570-4E17-9546-786CC25F7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graphicEl>
                                              <a:dgm id="{4EA5FAA9-4570-4E17-9546-786CC25F7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graphicEl>
                                              <a:dgm id="{4EA5FAA9-4570-4E17-9546-786CC25F7D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217552"/>
            <a:ext cx="9001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algn="ctr"/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Методичний </a:t>
            </a: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 «</a:t>
            </a:r>
            <a:r>
              <a:rPr lang="ru-RU" sz="3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Fishbone</a:t>
            </a: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(«Рибна кістка») </a:t>
            </a:r>
          </a:p>
        </p:txBody>
      </p:sp>
      <p:grpSp>
        <p:nvGrpSpPr>
          <p:cNvPr id="32" name="Группа 31"/>
          <p:cNvGrpSpPr/>
          <p:nvPr/>
        </p:nvGrpSpPr>
        <p:grpSpPr>
          <a:xfrm>
            <a:off x="1259632" y="1059582"/>
            <a:ext cx="7200800" cy="3672408"/>
            <a:chOff x="1043608" y="987575"/>
            <a:chExt cx="7200800" cy="3672408"/>
          </a:xfrm>
        </p:grpSpPr>
        <p:sp>
          <p:nvSpPr>
            <p:cNvPr id="8" name="Пятиугольник 7"/>
            <p:cNvSpPr/>
            <p:nvPr/>
          </p:nvSpPr>
          <p:spPr>
            <a:xfrm>
              <a:off x="5724128" y="2175706"/>
              <a:ext cx="2520280" cy="1296144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Висновок</a:t>
              </a:r>
              <a:endPara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0" name="Прямая соединительная линия 9"/>
            <p:cNvCxnSpPr>
              <a:stCxn id="5" idx="2"/>
              <a:endCxn id="8" idx="1"/>
            </p:cNvCxnSpPr>
            <p:nvPr/>
          </p:nvCxnSpPr>
          <p:spPr>
            <a:xfrm>
              <a:off x="1907704" y="2823778"/>
              <a:ext cx="381642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>
              <a:off x="4788024" y="1671650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067944" y="1671651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3347864" y="1671651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1907704" y="1671650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2627784" y="1671650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flipH="1">
              <a:off x="4788024" y="2834072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H="1">
              <a:off x="4067944" y="2834073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flipH="1">
              <a:off x="3347864" y="2834073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flipH="1">
              <a:off x="1907704" y="2834072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flipH="1">
              <a:off x="2627784" y="2834072"/>
              <a:ext cx="936104" cy="1152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7" name="Прямоугольник 6"/>
            <p:cNvSpPr/>
            <p:nvPr/>
          </p:nvSpPr>
          <p:spPr>
            <a:xfrm>
              <a:off x="2123728" y="3986200"/>
              <a:ext cx="3276364" cy="673783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Факти, аргументи</a:t>
              </a:r>
              <a:endPara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123728" y="987575"/>
              <a:ext cx="3276364" cy="673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Причини</a:t>
              </a:r>
              <a:endPara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 rot="16200000">
              <a:off x="143508" y="2391730"/>
              <a:ext cx="2664296" cy="864096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3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ПРОБЛЕМА</a:t>
              </a:r>
              <a:endPara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749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Мышление 2.0: критическое мышление - OXTA_LA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516" r="99219">
                        <a14:foregroundMark x1="85156" y1="45260" x2="90625" y2="99388"/>
                        <a14:foregroundMark x1="73242" y1="41590" x2="73242" y2="474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25"/>
          <a:stretch/>
        </p:blipFill>
        <p:spPr bwMode="auto">
          <a:xfrm>
            <a:off x="1" y="2211710"/>
            <a:ext cx="4433222" cy="2931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642" y="411510"/>
            <a:ext cx="660751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uk-UA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Критичне мислення — ніколи не пізно</a:t>
            </a:r>
          </a:p>
        </p:txBody>
      </p:sp>
      <p:pic>
        <p:nvPicPr>
          <p:cNvPr id="12296" name="Picture 8" descr="Рене Декарт - краткая биография, факты, личная жизнь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9587" y1="92035" x2="22986" y2="50737"/>
                        <a14:foregroundMark x1="31238" y1="8850" x2="21415" y2="72861"/>
                        <a14:foregroundMark x1="4519" y1="37168" x2="4126" y2="97935"/>
                        <a14:foregroundMark x1="28880" y1="6785" x2="19057" y2="30678"/>
                        <a14:foregroundMark x1="35560" y1="11799" x2="38703" y2="49558"/>
                        <a14:foregroundMark x1="88016" y1="77876" x2="55206" y2="69027"/>
                        <a14:foregroundMark x1="94106" y1="87316" x2="50884" y2="99705"/>
                        <a14:foregroundMark x1="70530" y1="84661" x2="90373" y2="99705"/>
                        <a14:foregroundMark x1="96660" y1="97640" x2="51866" y2="81121"/>
                        <a14:foregroundMark x1="86640" y1="98525" x2="70530" y2="98820"/>
                        <a14:foregroundMark x1="3143" y1="29204" x2="2554" y2="36578"/>
                        <a14:foregroundMark x1="96071" y1="83776" x2="85658" y2="83776"/>
                        <a14:foregroundMark x1="96857" y1="83186" x2="90177" y2="80236"/>
                        <a14:backgroundMark x1="91945" y1="42183" x2="46169" y2="10619"/>
                        <a14:backgroundMark x1="15128" y1="4425" x2="0" y2="24484"/>
                        <a14:backgroundMark x1="1572" y1="70501" x2="589" y2="964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94916" y="2067694"/>
            <a:ext cx="4649083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ьная выноска 2"/>
          <p:cNvSpPr/>
          <p:nvPr/>
        </p:nvSpPr>
        <p:spPr>
          <a:xfrm>
            <a:off x="4283968" y="1419622"/>
            <a:ext cx="2939975" cy="1099435"/>
          </a:xfrm>
          <a:prstGeom prst="wedgeEllipseCallout">
            <a:avLst>
              <a:gd name="adj1" fmla="val 49951"/>
              <a:gd name="adj2" fmla="val 51258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СУМНІВАЙСЯ </a:t>
            </a:r>
          </a:p>
          <a:p>
            <a:pPr algn="ctr"/>
            <a:r>
              <a:rPr lang="uk-UA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УСЬОМУ</a:t>
            </a:r>
            <a:endParaRPr lang="uk-UA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419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Фактчекинг и верификация. Почему важно не забывать о фактах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7" y="123478"/>
            <a:ext cx="3678445" cy="240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Как различать фейки в Интернет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6"/>
          <a:stretch/>
        </p:blipFill>
        <p:spPr bwMode="auto">
          <a:xfrm>
            <a:off x="123041" y="2655975"/>
            <a:ext cx="3656871" cy="2364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Фейковые аккаунты становятся неотъемлемой частью виртуального пространств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439" y="123478"/>
            <a:ext cx="3608219" cy="240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Question GIFs - Get the best gif on GIFE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771550"/>
            <a:ext cx="2258980" cy="3764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Manipulative Fake News On The Rise In India Under Lockdown: Stud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5"/>
          <a:stretch/>
        </p:blipFill>
        <p:spPr bwMode="auto">
          <a:xfrm>
            <a:off x="5417330" y="2685090"/>
            <a:ext cx="3629327" cy="233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36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анина из «Леруа» опровергла свои слова о пенсионерах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7" y="123478"/>
            <a:ext cx="4420233" cy="2369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7" y="2592930"/>
            <a:ext cx="1382025" cy="2456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592929"/>
            <a:ext cx="1382025" cy="2456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592929"/>
            <a:ext cx="1382025" cy="2456933"/>
          </a:xfrm>
          <a:prstGeom prst="rect">
            <a:avLst/>
          </a:prstGeom>
        </p:spPr>
      </p:pic>
      <p:pic>
        <p:nvPicPr>
          <p:cNvPr id="2058" name="Picture 10" descr="Фейк: ефективність масок з різних матеріалів | Coronafakes - по той бік  пандемії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3478"/>
            <a:ext cx="2943836" cy="2943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Остерегайтесь подделок Bose!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24522">
            <a:off x="2804368" y="173116"/>
            <a:ext cx="2112169" cy="14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770" y="2263797"/>
            <a:ext cx="2794439" cy="279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9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11939" y="205979"/>
            <a:ext cx="548374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відрізнити </a:t>
            </a:r>
            <a:r>
              <a:rPr lang="uk-UA" sz="3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фейк</a:t>
            </a:r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від правди?</a:t>
            </a:r>
            <a:endParaRPr lang="uk-UA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0" descr="Коронавирус в Украине: В СБУ назвали фейком список с адресами &quot;больных&quot;  COVID-19 в Киеве - новости ZIK.U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9"/>
          <a:stretch/>
        </p:blipFill>
        <p:spPr bwMode="auto">
          <a:xfrm>
            <a:off x="395815" y="1423830"/>
            <a:ext cx="2607303" cy="1656005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2486" y="3140263"/>
            <a:ext cx="2620631" cy="923330"/>
          </a:xfrm>
          <a:prstGeom prst="rect">
            <a:avLst/>
          </a:prstGeom>
          <a:ln w="12700">
            <a:solidFill>
              <a:srgbClr val="0099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Інтерфакс, УНІАН, Укрінформ, </a:t>
            </a:r>
            <a:endParaRPr lang="uk-U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Українські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новини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76184" y="1407685"/>
            <a:ext cx="2952000" cy="1200329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fontAlgn="base">
              <a:spcAft>
                <a:spcPts val="600"/>
              </a:spcAft>
            </a:pP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сумнозвісний, одіозний, шок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сенсація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ваше життя зміниться, коли ви дізнаєтесь це!...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67389" y="2679348"/>
            <a:ext cx="2952000" cy="646331"/>
          </a:xfrm>
          <a:prstGeom prst="rect">
            <a:avLst/>
          </a:prstGeom>
          <a:ln w="12700">
            <a:solidFill>
              <a:srgbClr val="0099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заголовки та статті мають бути нейтральними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Original stamp clipart. Free download transparent .PNG | Creazil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57165"/>
            <a:ext cx="1556802" cy="97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Объект 1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774" y="3807722"/>
            <a:ext cx="1162442" cy="1162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Найцікавіші факти про кредити та банки | Статті, новини компанії Твої Гроші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470" y="3419568"/>
            <a:ext cx="2455026" cy="1550596"/>
          </a:xfrm>
          <a:prstGeom prst="rect">
            <a:avLst/>
          </a:prstGeom>
          <a:ln w="12700">
            <a:solidFill>
              <a:srgbClr val="0099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Группа 17"/>
          <p:cNvGrpSpPr/>
          <p:nvPr/>
        </p:nvGrpSpPr>
        <p:grpSpPr>
          <a:xfrm>
            <a:off x="3098035" y="920094"/>
            <a:ext cx="3108605" cy="451921"/>
            <a:chOff x="2987824" y="920094"/>
            <a:chExt cx="3108605" cy="451921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144429" y="950926"/>
              <a:ext cx="2952000" cy="4001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 fontAlgn="base">
                <a:spcAft>
                  <a:spcPts val="600"/>
                </a:spcAft>
              </a:pPr>
              <a:r>
                <a:rPr lang="uk-U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Емоційна лексика</a:t>
              </a:r>
            </a:p>
          </p:txBody>
        </p:sp>
        <p:pic>
          <p:nvPicPr>
            <p:cNvPr id="3078" name="Picture 6" descr="Цифра 2 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920094"/>
              <a:ext cx="451921" cy="451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Группа 18"/>
          <p:cNvGrpSpPr/>
          <p:nvPr/>
        </p:nvGrpSpPr>
        <p:grpSpPr>
          <a:xfrm>
            <a:off x="85952" y="909802"/>
            <a:ext cx="2917167" cy="453600"/>
            <a:chOff x="85952" y="909802"/>
            <a:chExt cx="2917167" cy="453600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382486" y="950926"/>
              <a:ext cx="2620633" cy="4001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 fontAlgn="base">
                <a:spcAft>
                  <a:spcPts val="600"/>
                </a:spcAft>
              </a:pPr>
              <a:r>
                <a:rPr lang="uk-UA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Джерело інформації</a:t>
              </a:r>
            </a:p>
          </p:txBody>
        </p:sp>
        <p:pic>
          <p:nvPicPr>
            <p:cNvPr id="3080" name="Picture 8" descr="Цифра 1 PNG изображения скачать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52" y="909802"/>
              <a:ext cx="453600" cy="45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Группа 19"/>
          <p:cNvGrpSpPr/>
          <p:nvPr/>
        </p:nvGrpSpPr>
        <p:grpSpPr>
          <a:xfrm>
            <a:off x="6320402" y="915566"/>
            <a:ext cx="2716094" cy="453600"/>
            <a:chOff x="6248394" y="915566"/>
            <a:chExt cx="2716094" cy="453600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435927" y="947504"/>
              <a:ext cx="2528561" cy="4001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 fontAlgn="base">
                <a:spcAft>
                  <a:spcPts val="600"/>
                </a:spcAft>
              </a:pPr>
              <a:r>
                <a:rPr lang="uk-U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Авторство</a:t>
              </a:r>
            </a:p>
          </p:txBody>
        </p:sp>
        <p:pic>
          <p:nvPicPr>
            <p:cNvPr id="3082" name="Picture 10" descr="Цифра 3 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8394" y="915566"/>
              <a:ext cx="453600" cy="45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Группа 21"/>
          <p:cNvGrpSpPr/>
          <p:nvPr/>
        </p:nvGrpSpPr>
        <p:grpSpPr>
          <a:xfrm>
            <a:off x="6370306" y="2622853"/>
            <a:ext cx="2666189" cy="728791"/>
            <a:chOff x="6298299" y="2622853"/>
            <a:chExt cx="2666189" cy="728791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6483778" y="2643758"/>
              <a:ext cx="2480710" cy="70788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 fontAlgn="base"/>
              <a:r>
                <a:rPr lang="uk-U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Наявність фактів, </a:t>
              </a:r>
            </a:p>
            <a:p>
              <a:pPr algn="ctr" fontAlgn="base"/>
              <a:r>
                <a:rPr lang="uk-U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даних та думок</a:t>
              </a:r>
            </a:p>
          </p:txBody>
        </p:sp>
        <p:pic>
          <p:nvPicPr>
            <p:cNvPr id="3090" name="Picture 18" descr="Цифра 5 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8299" y="2622853"/>
              <a:ext cx="453600" cy="45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" name="Группа 22"/>
          <p:cNvGrpSpPr/>
          <p:nvPr/>
        </p:nvGrpSpPr>
        <p:grpSpPr>
          <a:xfrm>
            <a:off x="3098035" y="3930186"/>
            <a:ext cx="3172067" cy="453600"/>
            <a:chOff x="2899894" y="4134374"/>
            <a:chExt cx="3172067" cy="453600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131840" y="4176475"/>
              <a:ext cx="2940121" cy="4001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indent="176213" fontAlgn="base">
                <a:spcAft>
                  <a:spcPts val="600"/>
                </a:spcAft>
              </a:pPr>
              <a:r>
                <a:rPr lang="uk-UA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Дата публікації</a:t>
              </a:r>
            </a:p>
          </p:txBody>
        </p:sp>
        <p:pic>
          <p:nvPicPr>
            <p:cNvPr id="3094" name="Picture 22" descr="Number-4 Clip Art at Clker.com - vector clip art online, royalty free &amp;  public domain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9894" y="4134374"/>
              <a:ext cx="453600" cy="453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6358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Известные фото фейки, или разоблачение фотографий - статья фотоискусства  раздела Известные фотографии. Полезная информация по теме и интересные  материалы :: FotoPrizer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86" y="161930"/>
            <a:ext cx="4176464" cy="481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белый человек разглядывает через лупу | Шаблоны презентаций | Шаблоны  презентаций PowerPoint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724" y="1563638"/>
            <a:ext cx="1646995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52148" y="148143"/>
            <a:ext cx="393273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tabLst>
                <a:tab pos="2969895" algn="ctr"/>
                <a:tab pos="4114800" algn="l"/>
              </a:tabLs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ПЕРЕВІРКА ФОТО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Ø"/>
              <a:tabLst>
                <a:tab pos="2969895" algn="ctr"/>
                <a:tab pos="4114800" algn="l"/>
              </a:tabLs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встановлення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автора/першоджерела зображення;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Ø"/>
              <a:tabLst>
                <a:tab pos="2969895" algn="ctr"/>
                <a:tab pos="4114800" algn="l"/>
              </a:tabLst>
            </a:pP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підтвердження місця, дати і приблизного часу, коли зображення було отримано або зафіксовано;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Ø"/>
              <a:tabLst>
                <a:tab pos="2969895" algn="ctr"/>
                <a:tab pos="4114800" algn="l"/>
              </a:tabLst>
            </a:pP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підтвердження, що зображення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саме тим, що позначено/запропоновано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розгляду;</a:t>
            </a: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Ø"/>
              <a:tabLst>
                <a:tab pos="2969895" algn="ctr"/>
                <a:tab pos="4114800" algn="l"/>
              </a:tabLs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отриманий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дозвіл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від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автора/першоджерела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використання зображення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73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Learn How You Can Use The Google Reverse Image Search To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04" y="531029"/>
            <a:ext cx="3132739" cy="1461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32" name="Picture 12" descr="fotosav. Как найти свои фото в интернете - Как найти автора фото по  картинке, поиск по ссылке на изображение, поиск по картинк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043" y="178908"/>
            <a:ext cx="5367735" cy="4733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62" y="2427734"/>
            <a:ext cx="2389920" cy="2318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945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Bigmir «нарисует» любой рейт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85" y="180870"/>
            <a:ext cx="5510706" cy="4623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В Кыргызстане запущен портал с актуальной информацией о COVID-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3" y="108862"/>
            <a:ext cx="2255167" cy="126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3034" y="3579862"/>
            <a:ext cx="3403242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dirty="0">
                <a:solidFill>
                  <a:srgbClr val="3333FF"/>
                </a:solidFill>
                <a:latin typeface="Open Sans"/>
                <a:hlinkClick r:id="rId5"/>
              </a:rPr>
              <a:t>https://www.whois.net/</a:t>
            </a:r>
            <a:endParaRPr lang="en-US" dirty="0">
              <a:solidFill>
                <a:srgbClr val="3333FF"/>
              </a:solidFill>
              <a:latin typeface="Open Sans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3333FF"/>
                </a:solidFill>
                <a:latin typeface="Open Sans"/>
                <a:hlinkClick r:id="rId6"/>
              </a:rPr>
              <a:t>https://www.whois.com/whois/</a:t>
            </a:r>
            <a:endParaRPr lang="en-US" dirty="0">
              <a:solidFill>
                <a:srgbClr val="3333FF"/>
              </a:solidFill>
              <a:latin typeface="Open Sans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3333FF"/>
                </a:solidFill>
                <a:latin typeface="Open Sans"/>
                <a:hlinkClick r:id="rId7"/>
              </a:rPr>
              <a:t>https://whois.icann.org/ru</a:t>
            </a:r>
            <a:endParaRPr lang="en-US" dirty="0">
              <a:solidFill>
                <a:srgbClr val="3333FF"/>
              </a:solidFill>
              <a:latin typeface="Open Sans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3333FF"/>
                </a:solidFill>
                <a:latin typeface="Open Sans"/>
                <a:hlinkClick r:id="rId8"/>
              </a:rPr>
              <a:t>https://who.is/</a:t>
            </a:r>
            <a:endParaRPr lang="en-US" b="0" i="0" dirty="0">
              <a:solidFill>
                <a:srgbClr val="3333FF"/>
              </a:solidFill>
              <a:effectLst/>
              <a:latin typeface="Open Sans"/>
            </a:endParaRPr>
          </a:p>
        </p:txBody>
      </p:sp>
      <p:pic>
        <p:nvPicPr>
          <p:cNvPr id="6150" name="Picture 6" descr="Анимированные 3D фигуры. Ч.45 | учебные презентации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73710" y="1247459"/>
            <a:ext cx="2159366" cy="246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35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Інформаційна гігієна під час карантину: Як розпізнавати і не поширювати  фейки | factor-news.inf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15" y="267494"/>
            <a:ext cx="4369147" cy="2725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Прямоугольник 6"/>
          <p:cNvSpPr/>
          <p:nvPr/>
        </p:nvSpPr>
        <p:spPr>
          <a:xfrm>
            <a:off x="4850977" y="225500"/>
            <a:ext cx="414490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tabLst>
                <a:tab pos="2969895" algn="ctr"/>
                <a:tab pos="4114800" algn="l"/>
              </a:tabLst>
            </a:pPr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 ІНФОРМАЦІЙНОЇ ГІГІЄНИ В ОНЛАЙН ПРОСТОРІ</a:t>
            </a:r>
          </a:p>
          <a:p>
            <a:pPr marL="285750" lvl="0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не </a:t>
            </a:r>
            <a:r>
              <a:rPr lang="uk-UA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лайкайте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якщо не прочитали матеріал;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lvl="0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uk-UA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поставте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лайк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гідному контенту;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не поширюйте сумнівну </a:t>
            </a:r>
            <a:r>
              <a:rPr lang="uk-UA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інформацію</a:t>
            </a:r>
            <a:endParaRPr lang="uk-UA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6" name="Picture 8" descr="1000 + 1 секрет бизнеса в интернете от Татьяны Прокопенко: Хорошие новости  от Академии 3Stea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71916" y="3075806"/>
            <a:ext cx="1700084" cy="2081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НАБОР #4 &quot;АНИМАЦИОННЫЕ ЧЕЛОВЕЧКИ&quot; | Анимационные картинки для презентаций |  Картинки, Презентация, Шаблоны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7" y="3213152"/>
            <a:ext cx="1462677" cy="1876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Результат поиска Google для  http://powerpoint.su/gif/3/taking_pictures_PA_500_clr.gif | человечки |  Постила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651" y="3130227"/>
            <a:ext cx="1201663" cy="1951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globe | LuckLife (Лаклайф) в Ташкенте, Узбекистан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772" y="3075806"/>
            <a:ext cx="2076727" cy="1952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6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339752" y="64855"/>
            <a:ext cx="412215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uk-UA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для самоконтролю</a:t>
            </a:r>
            <a:endParaRPr lang="uk-UA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62" y="683708"/>
            <a:ext cx="8874732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Aft>
                <a:spcPts val="600"/>
              </a:spcAf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1.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Моральна регуляція педагогічної діяльності здійснюється завдяки специфічній диференціації моральних норм на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норми-заборони, норми-рамки, норми-зразки;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норми, стереотипи, рефлексію;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педагогічний такт, імідж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203200" lvl="1">
              <a:spcAft>
                <a:spcPts val="600"/>
              </a:spcAft>
            </a:pPr>
            <a:endParaRPr lang="uk-UA" sz="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>
              <a:spcAft>
                <a:spcPts val="600"/>
              </a:spcAf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До педагогічних табу відносять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не порівнюй дитину з іншими дітьми;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не принижуй;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не загрожуй;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Г) не нашкодь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Д) не використовуй фізичних покарань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Е) всі відповіді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вірні.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2425" lvl="1" indent="-342900">
              <a:spcAft>
                <a:spcPts val="600"/>
              </a:spcAft>
              <a:buFont typeface="+mj-lt"/>
              <a:buAutoNum type="arabicParenR"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718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9268" y="267494"/>
            <a:ext cx="887473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3.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До етичних вимірів педагогічної професії можна віднести такі важливі моральні регуляції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</a:rPr>
              <a:t>А)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професійний обов’язок і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відповідальність; 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совість та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гідність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чесність і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шляхетність;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Г)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безпринципність;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Д)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стереотипність.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dirty="0"/>
              <a:t> </a:t>
            </a:r>
            <a:endParaRPr lang="ru-RU" dirty="0"/>
          </a:p>
          <a:p>
            <a:pPr lvl="0"/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uk-UA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Складові іміджу педагога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манери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хода, жести, міміка, одяг,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зачіска;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інтелект, помисли, ерудиція, духовність,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інтереси;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темперамент, темп, пластичність, діяльність,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емоції;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03200" lvl="1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Г) всі відповіді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вірні.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9913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%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520" y="483518"/>
            <a:ext cx="8892480" cy="3873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З’ясуйте, де хибне твердження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0"/>
            <a:endParaRPr lang="ru-RU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6212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Педагогічний такт реалізується через мовлення і стиль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поведінки.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6088" indent="-268288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Педагогічний такт також виявляється в умінні керувати своїми почуттями,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втрачати самовладання, емоційну врівноваженість у поєднанні з високою принциповістю та вимогливістю, з чуйним людяним ставленням до учня.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6088" indent="-268288">
              <a:spcAft>
                <a:spcPts val="600"/>
              </a:spcAf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Педагогічний такт проявляється у формалізмі, наголосі на власну думку, стереотипності мислення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46088" indent="-268288">
              <a:spcAft>
                <a:spcPts val="600"/>
              </a:spcAft>
            </a:pPr>
            <a:endParaRPr lang="ru-RU" sz="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>
              <a:lnSpc>
                <a:spcPct val="115000"/>
              </a:lnSpc>
              <a:spcAft>
                <a:spcPts val="600"/>
              </a:spcAf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uk-UA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інформаційної гігієни </a:t>
            </a:r>
            <a:endParaRPr lang="ru-RU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>
              <a:spcAft>
                <a:spcPts val="600"/>
              </a:spcAft>
            </a:pP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не </a:t>
            </a:r>
            <a:r>
              <a:rPr lang="uk-UA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лайкайте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якщо не прочитали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матеріал;</a:t>
            </a:r>
          </a:p>
          <a:p>
            <a:pPr marL="177800">
              <a:spcAft>
                <a:spcPts val="600"/>
              </a:spcAft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поширюйте сумнівну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інформацію;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>
              <a:spcAft>
                <a:spcPts val="600"/>
              </a:spcAft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поширюйте інформацію, якщо її не поширив ваш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начальник.</a:t>
            </a:r>
          </a:p>
        </p:txBody>
      </p:sp>
    </p:spTree>
    <p:extLst>
      <p:ext uri="{BB962C8B-B14F-4D97-AF65-F5344CB8AC3E}">
        <p14:creationId xmlns:p14="http://schemas.microsoft.com/office/powerpoint/2010/main" val="229604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Всемирная связь синий фон векторные иллюстрации | Бесплатно вектор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2407" y="326565"/>
            <a:ext cx="8964488" cy="4468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15000"/>
              </a:lnSpc>
              <a:spcAft>
                <a:spcPts val="600"/>
              </a:spcAft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</a:t>
            </a:r>
            <a:r>
              <a:rPr lang="uk-UA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українських </a:t>
            </a:r>
            <a:r>
              <a:rPr lang="uk-UA" b="1" u="sng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новинарів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кейс-стаді поганих новин </a:t>
            </a:r>
            <a:endParaRPr lang="ru-RU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7188" lvl="0" indent="-182563">
              <a:spcAft>
                <a:spcPts val="600"/>
              </a:spcAft>
              <a:tabLst>
                <a:tab pos="357188" algn="l"/>
              </a:tabLst>
            </a:pP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 Заголовки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відповідають змісту матеріалу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7188" lvl="0" indent="-182563">
              <a:spcAft>
                <a:spcPts val="600"/>
              </a:spcAft>
              <a:tabLst>
                <a:tab pos="357188" algn="l"/>
              </a:tabLs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Недостовірні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неякісні джерела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7188" lvl="0" indent="-182563">
              <a:spcAft>
                <a:spcPts val="600"/>
              </a:spcAft>
              <a:tabLst>
                <a:tab pos="357188" algn="l"/>
              </a:tabLs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Анонімні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джерела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7188" lvl="0" indent="-182563">
              <a:spcAft>
                <a:spcPts val="600"/>
              </a:spcAft>
              <a:tabLst>
                <a:tab pos="357188" algn="l"/>
              </a:tabLs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Маніпулювання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ангажованість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57188" lvl="0" indent="-182563">
              <a:spcAft>
                <a:spcPts val="600"/>
              </a:spcAft>
              <a:tabLst>
                <a:tab pos="357188" algn="l"/>
              </a:tabLst>
            </a:pP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Все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перераховане вірне.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dirty="0"/>
              <a:t> </a:t>
            </a:r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6212">
              <a:spcAft>
                <a:spcPts val="600"/>
              </a:spcAft>
            </a:pP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uk-UA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Типові ознаки брехні та маніпуляції </a:t>
            </a:r>
            <a:endParaRPr lang="ru-RU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6088" indent="-268288">
              <a:spcAft>
                <a:spcPts val="600"/>
              </a:spcAft>
            </a:pP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Емоції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грандіозність; надмір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цифр та складних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термінів; помилка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підтвердження,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звинувачення опонентів; дані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які незрозуміло де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перевірити; узагальнення.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6088" indent="-268288">
              <a:spcAft>
                <a:spcPts val="600"/>
              </a:spcAft>
            </a:pP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Правильні емоції;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адмір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цифр та складних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термінів; помилка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підтвердження,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звинувачення опонентів; дані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які незрозуміло де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перевірити; власна 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думка </a:t>
            </a:r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автора.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>
              <a:lnSpc>
                <a:spcPct val="115000"/>
              </a:lnSpc>
              <a:spcAft>
                <a:spcPts val="600"/>
              </a:spcAft>
            </a:pP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076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610</Words>
  <Application>Microsoft Office PowerPoint</Application>
  <PresentationFormat>Экран (16:9)</PresentationFormat>
  <Paragraphs>123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Open Sans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%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BOSS</dc:creator>
  <cp:lastModifiedBy>Larisa</cp:lastModifiedBy>
  <cp:revision>201</cp:revision>
  <dcterms:created xsi:type="dcterms:W3CDTF">2020-10-20T12:21:45Z</dcterms:created>
  <dcterms:modified xsi:type="dcterms:W3CDTF">2021-11-03T12:26:56Z</dcterms:modified>
</cp:coreProperties>
</file>