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>
      <p:cViewPr varScale="1">
        <p:scale>
          <a:sx n="69" d="100"/>
          <a:sy n="69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4D8389-6071-448C-9A96-951B374A475D}" type="datetimeFigureOut">
              <a:rPr lang="ru-RU" smtClean="0"/>
              <a:t>16.11.2024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0F1DFA-7AD7-46DC-8E4C-7AEBBF02A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998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F1DFA-7AD7-46DC-8E4C-7AEBBF02A47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554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3816424"/>
          </a:xfrm>
        </p:spPr>
        <p:txBody>
          <a:bodyPr>
            <a:normAutofit/>
          </a:bodyPr>
          <a:lstStyle/>
          <a:p>
            <a:r>
              <a:rPr lang="uk-UA" dirty="0" smtClean="0"/>
              <a:t>Методичні рекомендації до використання комунікативної методики на уроках англійської мови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Що таке комунікація?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vi-VN" b="1" dirty="0" smtClean="0"/>
              <a:t>Комуніка́ція</a:t>
            </a:r>
            <a:r>
              <a:rPr lang="vi-VN" dirty="0" smtClean="0"/>
              <a:t> (від лат. </a:t>
            </a:r>
            <a:r>
              <a:rPr lang="de-DE" i="1" dirty="0" err="1" smtClean="0"/>
              <a:t>communicatio</a:t>
            </a:r>
            <a:r>
              <a:rPr lang="de-DE" dirty="0" smtClean="0"/>
              <a:t> — </a:t>
            </a:r>
            <a:r>
              <a:rPr lang="vi-VN" dirty="0" smtClean="0"/>
              <a:t>єдність, передача, з'єднання, повідомлення, пов'язаного з дієсловом лат. </a:t>
            </a:r>
            <a:r>
              <a:rPr lang="de-DE" i="1" dirty="0" err="1" smtClean="0"/>
              <a:t>communico</a:t>
            </a:r>
            <a:r>
              <a:rPr lang="de-DE" dirty="0" smtClean="0"/>
              <a:t> — </a:t>
            </a:r>
            <a:r>
              <a:rPr lang="vi-VN" dirty="0" smtClean="0"/>
              <a:t>роблю спільним, повідомляю, з'єдную, похідним від лат. </a:t>
            </a:r>
            <a:r>
              <a:rPr lang="de-DE" i="1" dirty="0" err="1" smtClean="0"/>
              <a:t>communis</a:t>
            </a:r>
            <a:r>
              <a:rPr lang="de-DE" dirty="0" smtClean="0"/>
              <a:t> — </a:t>
            </a:r>
            <a:r>
              <a:rPr lang="vi-VN" dirty="0" smtClean="0"/>
              <a:t>спільний) — це процес обміну інформацією (фактами, ідеями, поглядами, емоціями тощо) між двома або більше особами, спілкування за допомогою вербальних і невербальних засобів із метою передавання та одержання інформації.</a:t>
            </a:r>
            <a:endParaRPr lang="ru-RU" dirty="0"/>
          </a:p>
        </p:txBody>
      </p:sp>
      <p:pic>
        <p:nvPicPr>
          <p:cNvPr id="6" name="Содержимое 5" descr="index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00562" y="1500174"/>
            <a:ext cx="4357718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mtClean="0"/>
              <a:t>Що таке комунікативна методика?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Це методика вивчення іноземної мови, яка спрямована на практику спілкування.</a:t>
            </a:r>
          </a:p>
          <a:p>
            <a:pPr>
              <a:buNone/>
            </a:pPr>
            <a:r>
              <a:rPr lang="uk-UA" dirty="0" smtClean="0"/>
              <a:t>Це методика, де має місце інтенсивний тренінг спілкування та сприйняття мови на слух.</a:t>
            </a:r>
            <a:endParaRPr lang="ru-RU" dirty="0"/>
          </a:p>
        </p:txBody>
      </p:sp>
      <p:pic>
        <p:nvPicPr>
          <p:cNvPr id="8" name="Содержимое 7" descr="Avatarka, networking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142984"/>
            <a:ext cx="4038600" cy="52864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Які особливості комунікативної методики?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1571612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uk-UA" dirty="0" smtClean="0"/>
              <a:t>Вивчення систем мови </a:t>
            </a:r>
            <a:r>
              <a:rPr lang="en-US" dirty="0" smtClean="0"/>
              <a:t>(</a:t>
            </a:r>
            <a:r>
              <a:rPr lang="ru-RU" dirty="0" err="1" smtClean="0"/>
              <a:t>граматика</a:t>
            </a:r>
            <a:r>
              <a:rPr lang="ru-RU" dirty="0" smtClean="0"/>
              <a:t>, лексика, </a:t>
            </a:r>
            <a:r>
              <a:rPr lang="ru-RU" dirty="0" err="1" smtClean="0"/>
              <a:t>фонологія</a:t>
            </a:r>
            <a:r>
              <a:rPr lang="ru-RU" dirty="0" smtClean="0"/>
              <a:t> </a:t>
            </a:r>
            <a:r>
              <a:rPr lang="en-US" dirty="0" smtClean="0"/>
              <a:t>)</a:t>
            </a:r>
            <a:r>
              <a:rPr lang="uk-UA" dirty="0" smtClean="0"/>
              <a:t>не є головною метою занять. </a:t>
            </a:r>
          </a:p>
          <a:p>
            <a:pPr algn="ctr">
              <a:buNone/>
            </a:pPr>
            <a:r>
              <a:rPr lang="uk-UA" dirty="0" smtClean="0"/>
              <a:t>Заняття допомагають учням подолати мовний бар</a:t>
            </a:r>
            <a:r>
              <a:rPr lang="en-US" dirty="0" smtClean="0"/>
              <a:t>’</a:t>
            </a:r>
            <a:r>
              <a:rPr lang="uk-UA" dirty="0" err="1" smtClean="0"/>
              <a:t>єр</a:t>
            </a:r>
            <a:r>
              <a:rPr lang="uk-UA" dirty="0" smtClean="0"/>
              <a:t>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6" name="Содержимое 5" descr="53741_60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3438" y="1571612"/>
            <a:ext cx="4071966" cy="47863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Які особливості комунікативної методики?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 smtClean="0"/>
              <a:t>Забороняється використовувати рідну мову на уроках. Аналогії між рідною та іноземною мовами не досліджуються. Це робиться для створення ситуації “занурення”, де учень  не має іншого варіанту окрім спілкуватися іноземною мовою. </a:t>
            </a:r>
            <a:endParaRPr lang="ru-RU" dirty="0" smtClean="0"/>
          </a:p>
        </p:txBody>
      </p:sp>
      <p:pic>
        <p:nvPicPr>
          <p:cNvPr id="6" name="Содержимое 5" descr="probnoe-pogruzhenie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643050"/>
            <a:ext cx="4038600" cy="47149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Які особливості комунікативної методики?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 smtClean="0"/>
              <a:t>Створюється неформальна атмосфера, яка значно відрізняється від академічної. Обговорюють цікаві теми, заохочуються творчі ініціативи, вільне спілкування та групові завдання. Це дає можливість почуватися вільно та не боятися зробити помилку.</a:t>
            </a:r>
            <a:endParaRPr lang="ru-RU" dirty="0" smtClean="0"/>
          </a:p>
        </p:txBody>
      </p:sp>
      <p:pic>
        <p:nvPicPr>
          <p:cNvPr id="6" name="Содержимое 5" descr="neformalka_1920x120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500174"/>
            <a:ext cx="4038600" cy="48577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Принципи завдань з англійської мови за комунікативною методикою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uk-UA" dirty="0" smtClean="0"/>
          </a:p>
          <a:p>
            <a:pPr algn="ctr">
              <a:buNone/>
            </a:pPr>
            <a:r>
              <a:rPr lang="uk-UA" dirty="0" smtClean="0"/>
              <a:t>Завдання розробляються з урахуванням принципу – від контрольованої практики до вільного використання. </a:t>
            </a:r>
          </a:p>
          <a:p>
            <a:pPr algn="ctr">
              <a:buNone/>
            </a:pPr>
            <a:r>
              <a:rPr lang="uk-UA" dirty="0" smtClean="0"/>
              <a:t>Учні з </a:t>
            </a:r>
            <a:r>
              <a:rPr lang="uk-UA" b="1" dirty="0" smtClean="0"/>
              <a:t>початковим </a:t>
            </a:r>
            <a:r>
              <a:rPr lang="uk-UA" dirty="0" smtClean="0"/>
              <a:t>рівнем володіння зазвичай потребують </a:t>
            </a:r>
            <a:r>
              <a:rPr lang="uk-UA" b="1" dirty="0" smtClean="0"/>
              <a:t>контрольованої практики</a:t>
            </a:r>
            <a:r>
              <a:rPr lang="uk-UA" b="1" smtClean="0"/>
              <a:t>, </a:t>
            </a:r>
            <a:r>
              <a:rPr lang="uk-UA" smtClean="0"/>
              <a:t>учні </a:t>
            </a:r>
            <a:r>
              <a:rPr lang="uk-UA" dirty="0" smtClean="0"/>
              <a:t>з</a:t>
            </a:r>
            <a:r>
              <a:rPr lang="uk-UA" b="1" dirty="0" smtClean="0"/>
              <a:t> високим </a:t>
            </a:r>
            <a:r>
              <a:rPr lang="uk-UA" dirty="0" smtClean="0"/>
              <a:t>володінням – </a:t>
            </a:r>
            <a:r>
              <a:rPr lang="uk-UA" b="1" dirty="0" smtClean="0"/>
              <a:t>вільного використання. </a:t>
            </a:r>
          </a:p>
          <a:p>
            <a:pPr algn="ctr">
              <a:buNone/>
            </a:pPr>
            <a:r>
              <a:rPr lang="uk-UA" dirty="0" smtClean="0"/>
              <a:t>В презентації завдання також будуть розташовані згідно з цим принципом.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Приклади завдань. Говоріння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Whispers – </a:t>
            </a:r>
            <a:r>
              <a:rPr lang="ru-RU" b="1" dirty="0" smtClean="0"/>
              <a:t>(</a:t>
            </a:r>
            <a:r>
              <a:rPr lang="ru-RU" b="1" dirty="0" err="1" smtClean="0"/>
              <a:t>пошепки</a:t>
            </a:r>
            <a:r>
              <a:rPr lang="ru-RU" b="1" dirty="0" smtClean="0"/>
              <a:t>)</a:t>
            </a:r>
            <a:endParaRPr lang="en-US" b="1" dirty="0" smtClean="0"/>
          </a:p>
          <a:p>
            <a:pPr>
              <a:buNone/>
            </a:pPr>
            <a:r>
              <a:rPr lang="uk-UA" dirty="0" smtClean="0"/>
              <a:t>Вчитель каже 1 речення пошепки одному учню. Він каже другому, другий – третьому ланцюжком. Задача учнів – максимально чітко передати повідомлення.  </a:t>
            </a:r>
            <a:endParaRPr lang="ru-RU" dirty="0"/>
          </a:p>
        </p:txBody>
      </p:sp>
      <p:pic>
        <p:nvPicPr>
          <p:cNvPr id="8" name="Содержимое 7" descr="index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57686" y="1428736"/>
            <a:ext cx="4357718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Interview and Tell – </a:t>
            </a:r>
            <a:r>
              <a:rPr lang="ru-RU" b="1" dirty="0" smtClean="0"/>
              <a:t>(</a:t>
            </a:r>
            <a:r>
              <a:rPr lang="uk-UA" b="1" dirty="0" err="1" smtClean="0"/>
              <a:t>інтерв</a:t>
            </a:r>
            <a:r>
              <a:rPr lang="en-US" b="1" dirty="0" smtClean="0"/>
              <a:t>’</a:t>
            </a:r>
            <a:r>
              <a:rPr lang="ru-RU" b="1" dirty="0" err="1" smtClean="0"/>
              <a:t>ю</a:t>
            </a:r>
            <a:r>
              <a:rPr lang="ru-RU" b="1" dirty="0" smtClean="0"/>
              <a:t>)</a:t>
            </a:r>
            <a:endParaRPr lang="en-US" b="1" dirty="0" smtClean="0"/>
          </a:p>
          <a:p>
            <a:pPr>
              <a:buNone/>
            </a:pPr>
            <a:r>
              <a:rPr lang="ru-RU" dirty="0" err="1" smtClean="0"/>
              <a:t>Вчи</a:t>
            </a:r>
            <a:r>
              <a:rPr lang="uk-UA" dirty="0" err="1" smtClean="0"/>
              <a:t>тель</a:t>
            </a:r>
            <a:r>
              <a:rPr lang="uk-UA" dirty="0" smtClean="0"/>
              <a:t> роздає дітям перелік питань. Вони питають один одного, а потім презентують групі те, що зрозуміли з відповіді свого співрозмовника.</a:t>
            </a:r>
            <a:endParaRPr lang="ru-RU" dirty="0"/>
          </a:p>
        </p:txBody>
      </p:sp>
      <p:pic>
        <p:nvPicPr>
          <p:cNvPr id="8" name="Содержимое 7" descr="interview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29124" y="1357298"/>
            <a:ext cx="4257676" cy="47149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1571612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Spoken Summary – </a:t>
            </a:r>
            <a:r>
              <a:rPr lang="ru-RU" b="1" dirty="0" smtClean="0"/>
              <a:t>(</a:t>
            </a:r>
            <a:r>
              <a:rPr lang="ru-RU" b="1" dirty="0" err="1" smtClean="0"/>
              <a:t>Огляд</a:t>
            </a:r>
            <a:r>
              <a:rPr lang="ru-RU" b="1" dirty="0" smtClean="0"/>
              <a:t>)</a:t>
            </a:r>
            <a:endParaRPr lang="en-US" b="1" dirty="0" smtClean="0"/>
          </a:p>
          <a:p>
            <a:pPr>
              <a:buNone/>
            </a:pPr>
            <a:r>
              <a:rPr lang="uk-UA" dirty="0" smtClean="0"/>
              <a:t>Вчитель роздає кожному учню текст.</a:t>
            </a:r>
          </a:p>
          <a:p>
            <a:pPr>
              <a:buNone/>
            </a:pPr>
            <a:r>
              <a:rPr lang="uk-UA" dirty="0" smtClean="0"/>
              <a:t>Задача учня – прочитати текст та зробити короткий усний огляд тексту.</a:t>
            </a:r>
            <a:endParaRPr lang="ru-RU" dirty="0"/>
          </a:p>
        </p:txBody>
      </p:sp>
      <p:pic>
        <p:nvPicPr>
          <p:cNvPr id="8" name="Содержимое 7" descr="image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3438" y="1357298"/>
            <a:ext cx="4143404" cy="5143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Keep talking – </a:t>
            </a:r>
            <a:r>
              <a:rPr lang="ru-RU" b="1" dirty="0" smtClean="0"/>
              <a:t>(</a:t>
            </a:r>
            <a:r>
              <a:rPr lang="ru-RU" b="1" dirty="0" err="1" smtClean="0"/>
              <a:t>Продовжуй</a:t>
            </a:r>
            <a:r>
              <a:rPr lang="ru-RU" b="1" dirty="0" smtClean="0"/>
              <a:t> </a:t>
            </a:r>
            <a:r>
              <a:rPr lang="ru-RU" b="1" dirty="0" err="1" smtClean="0"/>
              <a:t>говорити</a:t>
            </a:r>
            <a:r>
              <a:rPr lang="ru-RU" b="1" dirty="0" smtClean="0"/>
              <a:t>!)</a:t>
            </a:r>
            <a:endParaRPr lang="en-US" b="1" dirty="0" smtClean="0"/>
          </a:p>
          <a:p>
            <a:pPr>
              <a:buNone/>
            </a:pPr>
            <a:r>
              <a:rPr lang="ru-RU" dirty="0" err="1" smtClean="0"/>
              <a:t>Вчитель</a:t>
            </a:r>
            <a:r>
              <a:rPr lang="ru-RU" dirty="0" smtClean="0"/>
              <a:t> </a:t>
            </a:r>
            <a:r>
              <a:rPr lang="ru-RU" dirty="0" err="1" smtClean="0"/>
              <a:t>розда</a:t>
            </a:r>
            <a:r>
              <a:rPr lang="uk-UA" dirty="0" smtClean="0"/>
              <a:t>є всім учням 1 ілюстрацію. Задача учнів – робити її опис ланцюжком. Виграє той учень, який зробить свою репліку останньою. </a:t>
            </a:r>
            <a:endParaRPr lang="ru-RU" dirty="0"/>
          </a:p>
        </p:txBody>
      </p:sp>
      <p:pic>
        <p:nvPicPr>
          <p:cNvPr id="8" name="Содержимое 7" descr="index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72000" y="1357298"/>
            <a:ext cx="4214841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Speech with mistakes – </a:t>
            </a:r>
            <a:r>
              <a:rPr lang="ru-RU" b="1" dirty="0" smtClean="0"/>
              <a:t> (</a:t>
            </a:r>
            <a:r>
              <a:rPr lang="uk-UA" b="1" dirty="0" smtClean="0"/>
              <a:t>Доповідь з помилками</a:t>
            </a:r>
            <a:r>
              <a:rPr lang="ru-RU" b="1" dirty="0" smtClean="0"/>
              <a:t>)</a:t>
            </a:r>
            <a:endParaRPr lang="en-US" b="1" dirty="0" smtClean="0"/>
          </a:p>
          <a:p>
            <a:pPr>
              <a:buNone/>
            </a:pPr>
            <a:r>
              <a:rPr lang="uk-UA" dirty="0" smtClean="0"/>
              <a:t>Учень робить коротку усну презентацію з помилками.</a:t>
            </a:r>
          </a:p>
          <a:p>
            <a:pPr>
              <a:buNone/>
            </a:pPr>
            <a:r>
              <a:rPr lang="uk-UA" dirty="0" smtClean="0"/>
              <a:t>Завдання інших учнів – виправити помилки після презентації. </a:t>
            </a:r>
            <a:endParaRPr lang="ru-RU" dirty="0"/>
          </a:p>
        </p:txBody>
      </p:sp>
      <p:pic>
        <p:nvPicPr>
          <p:cNvPr id="8" name="Содержимое 7" descr="image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357686" y="1428736"/>
            <a:ext cx="4572032" cy="507209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Presentation – </a:t>
            </a:r>
            <a:r>
              <a:rPr lang="uk-UA" b="1" dirty="0" smtClean="0"/>
              <a:t>(Презентація)</a:t>
            </a:r>
            <a:endParaRPr lang="en-US" b="1" dirty="0" smtClean="0"/>
          </a:p>
          <a:p>
            <a:pPr>
              <a:buNone/>
            </a:pPr>
            <a:r>
              <a:rPr lang="uk-UA" dirty="0" smtClean="0"/>
              <a:t>Вчитель дає тему презентації учням. Учні формують групи та розробляють </a:t>
            </a:r>
            <a:r>
              <a:rPr lang="uk-UA" dirty="0" err="1" smtClean="0"/>
              <a:t>ії</a:t>
            </a:r>
            <a:r>
              <a:rPr lang="uk-UA" dirty="0" smtClean="0"/>
              <a:t> (використання аудіовізуального матеріалу </a:t>
            </a:r>
            <a:r>
              <a:rPr lang="uk-UA" dirty="0" err="1" smtClean="0"/>
              <a:t>обов</a:t>
            </a:r>
            <a:r>
              <a:rPr lang="en-US" dirty="0" smtClean="0"/>
              <a:t>’</a:t>
            </a:r>
            <a:r>
              <a:rPr lang="uk-UA" dirty="0" err="1" smtClean="0"/>
              <a:t>язково</a:t>
            </a:r>
            <a:r>
              <a:rPr lang="uk-UA" dirty="0" smtClean="0"/>
              <a:t>)</a:t>
            </a:r>
            <a:r>
              <a:rPr lang="en-US" dirty="0" smtClean="0"/>
              <a:t>. </a:t>
            </a:r>
            <a:r>
              <a:rPr lang="ru-RU" dirty="0" smtClean="0"/>
              <a:t>Один </a:t>
            </a:r>
            <a:r>
              <a:rPr lang="ru-RU" dirty="0" err="1" smtClean="0"/>
              <a:t>учень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групи</a:t>
            </a:r>
            <a:r>
              <a:rPr lang="ru-RU" dirty="0" smtClean="0"/>
              <a:t> </a:t>
            </a:r>
            <a:r>
              <a:rPr lang="ru-RU" dirty="0" err="1" smtClean="0"/>
              <a:t>робить</a:t>
            </a:r>
            <a:r>
              <a:rPr lang="ru-RU" dirty="0" smtClean="0"/>
              <a:t> усну </a:t>
            </a:r>
            <a:r>
              <a:rPr lang="ru-RU" dirty="0" err="1" smtClean="0"/>
              <a:t>доповідь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Содержимое 7" descr="powerpoint-presentation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357298"/>
            <a:ext cx="4038600" cy="5072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Debates – </a:t>
            </a:r>
            <a:r>
              <a:rPr lang="uk-UA" b="1" dirty="0" smtClean="0"/>
              <a:t>(Дискусії)</a:t>
            </a:r>
            <a:endParaRPr lang="en-US" b="1" dirty="0" smtClean="0"/>
          </a:p>
          <a:p>
            <a:pPr>
              <a:buNone/>
            </a:pPr>
            <a:r>
              <a:rPr lang="uk-UA" dirty="0" smtClean="0"/>
              <a:t>Вчитель дає класу дискусійне питання для обговорення. Учні формують 2 команди, які будуть відстоювати протилежні точки зору. Учні приймають участь у дискусії. </a:t>
            </a:r>
            <a:endParaRPr lang="ru-RU" dirty="0"/>
          </a:p>
        </p:txBody>
      </p:sp>
      <p:pic>
        <p:nvPicPr>
          <p:cNvPr id="6" name="Содержимое 5" descr="screen-capture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357298"/>
            <a:ext cx="4038600" cy="50006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Chain story – </a:t>
            </a:r>
            <a:r>
              <a:rPr lang="uk-UA" b="1" dirty="0" smtClean="0"/>
              <a:t>(Ланцюжкова історія)</a:t>
            </a:r>
            <a:endParaRPr lang="en-US" b="1" dirty="0" smtClean="0"/>
          </a:p>
          <a:p>
            <a:pPr>
              <a:buNone/>
            </a:pPr>
            <a:r>
              <a:rPr lang="ru-RU" dirty="0" err="1" smtClean="0"/>
              <a:t>Вчитель</a:t>
            </a:r>
            <a:r>
              <a:rPr lang="ru-RU" dirty="0" smtClean="0"/>
              <a:t> почина</a:t>
            </a:r>
            <a:r>
              <a:rPr lang="uk-UA" dirty="0" smtClean="0"/>
              <a:t>є розповідати історію – він каже 1-ше речення. Перший учень продовжує історію 2-м реченням, і так далі. Завдання – довести історію до логічного кінця.</a:t>
            </a:r>
            <a:endParaRPr lang="ru-RU" dirty="0"/>
          </a:p>
        </p:txBody>
      </p:sp>
      <p:pic>
        <p:nvPicPr>
          <p:cNvPr id="6" name="Содержимое 5" descr="index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62525" y="1500174"/>
            <a:ext cx="3409950" cy="478634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Приклади завдань. Говоріння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Impromptu speeches – </a:t>
            </a:r>
            <a:r>
              <a:rPr lang="uk-UA" b="1" dirty="0" smtClean="0"/>
              <a:t>(Усна відповідь без підготовки)</a:t>
            </a:r>
            <a:endParaRPr lang="en-US" b="1" dirty="0" smtClean="0"/>
          </a:p>
          <a:p>
            <a:pPr>
              <a:buNone/>
            </a:pPr>
            <a:r>
              <a:rPr lang="ru-RU" dirty="0" err="1" smtClean="0"/>
              <a:t>Вчитель</a:t>
            </a:r>
            <a:r>
              <a:rPr lang="ru-RU" dirty="0" smtClean="0"/>
              <a:t> </a:t>
            </a:r>
            <a:r>
              <a:rPr lang="ru-RU" dirty="0" err="1" smtClean="0"/>
              <a:t>пише</a:t>
            </a:r>
            <a:r>
              <a:rPr lang="ru-RU" dirty="0" smtClean="0"/>
              <a:t> </a:t>
            </a:r>
            <a:r>
              <a:rPr lang="ru-RU" dirty="0" err="1" smtClean="0"/>
              <a:t>деяк</a:t>
            </a:r>
            <a:r>
              <a:rPr lang="uk-UA" dirty="0" smtClean="0"/>
              <a:t>і теми на маленьких аркушах паперу та </a:t>
            </a:r>
            <a:r>
              <a:rPr lang="uk-UA" dirty="0" err="1" smtClean="0"/>
              <a:t>міксує</a:t>
            </a:r>
            <a:r>
              <a:rPr lang="uk-UA" dirty="0" smtClean="0"/>
              <a:t> їх. Учень підходить, </a:t>
            </a:r>
            <a:r>
              <a:rPr lang="uk-UA" dirty="0" err="1" smtClean="0"/>
              <a:t>тяне</a:t>
            </a:r>
            <a:r>
              <a:rPr lang="uk-UA" dirty="0" smtClean="0"/>
              <a:t> аркуш та має 1 хвилину на підготовку. Потім він розповідає те, що гадає з теми.</a:t>
            </a:r>
            <a:endParaRPr lang="ru-RU" dirty="0"/>
          </a:p>
        </p:txBody>
      </p:sp>
      <p:pic>
        <p:nvPicPr>
          <p:cNvPr id="6" name="Содержимое 5" descr="index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14876" y="1428736"/>
            <a:ext cx="4143404" cy="5072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542</Words>
  <Application>Microsoft Office PowerPoint</Application>
  <PresentationFormat>Экран (4:3)</PresentationFormat>
  <Paragraphs>49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Методичні рекомендації до використання комунікативної методики на уроках англійської мови</vt:lpstr>
      <vt:lpstr>Що таке комунікація?</vt:lpstr>
      <vt:lpstr>Що таке комунікативна методика?</vt:lpstr>
      <vt:lpstr>Які особливості комунікативної методики?</vt:lpstr>
      <vt:lpstr>Які особливості комунікативної методики?</vt:lpstr>
      <vt:lpstr>Які особливості комунікативної методики?</vt:lpstr>
      <vt:lpstr>Принципи завдань з англійської мови за комунікативною методикою</vt:lpstr>
      <vt:lpstr>Приклади завдань. Говоріння </vt:lpstr>
      <vt:lpstr>Приклади завдань. Говоріння</vt:lpstr>
      <vt:lpstr>Приклади завдань. Говоріння</vt:lpstr>
      <vt:lpstr>Приклади завдань. Говоріння</vt:lpstr>
      <vt:lpstr>Приклади завдань. Говоріння</vt:lpstr>
      <vt:lpstr>Приклади завдань. Говоріння</vt:lpstr>
      <vt:lpstr>Приклади завдань. Говоріння</vt:lpstr>
      <vt:lpstr>Приклади завдань. Говоріння</vt:lpstr>
      <vt:lpstr>Приклади завдань. Говоріння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Communicative  language teaching</dc:title>
  <dc:creator>Администратор</dc:creator>
  <cp:lastModifiedBy>Вчитель</cp:lastModifiedBy>
  <cp:revision>21</cp:revision>
  <dcterms:created xsi:type="dcterms:W3CDTF">2015-10-04T17:29:23Z</dcterms:created>
  <dcterms:modified xsi:type="dcterms:W3CDTF">2024-11-16T14:00:34Z</dcterms:modified>
</cp:coreProperties>
</file>