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18288000" cy="10287000"/>
  <p:notesSz cx="6858000" cy="9144000"/>
  <p:embeddedFontLs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DM Sans" panose="020B0604020202020204" charset="0"/>
      <p:regular r:id="rId34"/>
    </p:embeddedFont>
    <p:embeddedFont>
      <p:font typeface="DM Sans Bold" panose="020B0604020202020204" charset="0"/>
      <p:regular r:id="rId35"/>
    </p:embeddedFont>
    <p:embeddedFont>
      <p:font typeface="Montserrat Light" panose="020B0604020202020204" charset="0"/>
      <p:regular r:id="rId36"/>
    </p:embeddedFont>
    <p:embeddedFont>
      <p:font typeface="Montserrat Light Bold" panose="020B0604020202020204" charset="-52"/>
      <p:regular r:id="rId3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31" d="100"/>
          <a:sy n="31" d="100"/>
        </p:scale>
        <p:origin x="230" y="2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6.png"/><Relationship Id="rId9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7" Type="http://schemas.openxmlformats.org/officeDocument/2006/relationships/image" Target="../media/image19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1.png"/><Relationship Id="rId7" Type="http://schemas.openxmlformats.org/officeDocument/2006/relationships/image" Target="../media/image5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13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29.sv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14.svg"/><Relationship Id="rId9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svg"/><Relationship Id="rId5" Type="http://schemas.openxmlformats.org/officeDocument/2006/relationships/image" Target="../media/image31.png"/><Relationship Id="rId4" Type="http://schemas.openxmlformats.org/officeDocument/2006/relationships/image" Target="../media/image19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14.svg"/><Relationship Id="rId7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svg"/><Relationship Id="rId11" Type="http://schemas.openxmlformats.org/officeDocument/2006/relationships/image" Target="../media/image38.png"/><Relationship Id="rId5" Type="http://schemas.openxmlformats.org/officeDocument/2006/relationships/image" Target="../media/image36.png"/><Relationship Id="rId10" Type="http://schemas.openxmlformats.org/officeDocument/2006/relationships/image" Target="../media/image32.svg"/><Relationship Id="rId4" Type="http://schemas.openxmlformats.org/officeDocument/2006/relationships/image" Target="../media/image35.png"/><Relationship Id="rId9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svg"/><Relationship Id="rId5" Type="http://schemas.openxmlformats.org/officeDocument/2006/relationships/image" Target="../media/image31.png"/><Relationship Id="rId4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sv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26.sv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12.svg"/><Relationship Id="rId7" Type="http://schemas.openxmlformats.org/officeDocument/2006/relationships/image" Target="../media/image14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3.svg"/><Relationship Id="rId3" Type="http://schemas.openxmlformats.org/officeDocument/2006/relationships/image" Target="../media/image45.png"/><Relationship Id="rId7" Type="http://schemas.openxmlformats.org/officeDocument/2006/relationships/image" Target="../media/image14.svg"/><Relationship Id="rId12" Type="http://schemas.openxmlformats.org/officeDocument/2006/relationships/image" Target="../media/image52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51.svg"/><Relationship Id="rId5" Type="http://schemas.openxmlformats.org/officeDocument/2006/relationships/image" Target="../media/image47.png"/><Relationship Id="rId15" Type="http://schemas.openxmlformats.org/officeDocument/2006/relationships/image" Target="../media/image26.svg"/><Relationship Id="rId10" Type="http://schemas.openxmlformats.org/officeDocument/2006/relationships/image" Target="../media/image50.png"/><Relationship Id="rId4" Type="http://schemas.openxmlformats.org/officeDocument/2006/relationships/image" Target="../media/image46.svg"/><Relationship Id="rId9" Type="http://schemas.openxmlformats.org/officeDocument/2006/relationships/image" Target="../media/image49.svg"/><Relationship Id="rId1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5.svg"/><Relationship Id="rId7" Type="http://schemas.openxmlformats.org/officeDocument/2006/relationships/image" Target="../media/image57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37.svg"/><Relationship Id="rId4" Type="http://schemas.openxmlformats.org/officeDocument/2006/relationships/image" Target="../media/image36.png"/><Relationship Id="rId9" Type="http://schemas.openxmlformats.org/officeDocument/2006/relationships/image" Target="../media/image5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6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svg"/><Relationship Id="rId5" Type="http://schemas.openxmlformats.org/officeDocument/2006/relationships/image" Target="../media/image61.png"/><Relationship Id="rId4" Type="http://schemas.openxmlformats.org/officeDocument/2006/relationships/image" Target="../media/image19.sv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16.png"/><Relationship Id="rId7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7.svg"/><Relationship Id="rId9" Type="http://schemas.openxmlformats.org/officeDocument/2006/relationships/image" Target="../media/image62.sv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image" Target="../media/image41.svg"/><Relationship Id="rId7" Type="http://schemas.openxmlformats.org/officeDocument/2006/relationships/image" Target="../media/image67.sv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12.svg"/><Relationship Id="rId7" Type="http://schemas.openxmlformats.org/officeDocument/2006/relationships/image" Target="../media/image14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29.svg"/><Relationship Id="rId4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sv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32.svg"/><Relationship Id="rId7" Type="http://schemas.openxmlformats.org/officeDocument/2006/relationships/image" Target="../media/image1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7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svg"/><Relationship Id="rId13" Type="http://schemas.openxmlformats.org/officeDocument/2006/relationships/image" Target="../media/image82.svg"/><Relationship Id="rId18" Type="http://schemas.openxmlformats.org/officeDocument/2006/relationships/image" Target="../media/image16.png"/><Relationship Id="rId3" Type="http://schemas.openxmlformats.org/officeDocument/2006/relationships/image" Target="../media/image14.svg"/><Relationship Id="rId7" Type="http://schemas.openxmlformats.org/officeDocument/2006/relationships/image" Target="../media/image76.png"/><Relationship Id="rId12" Type="http://schemas.openxmlformats.org/officeDocument/2006/relationships/image" Target="../media/image81.png"/><Relationship Id="rId17" Type="http://schemas.openxmlformats.org/officeDocument/2006/relationships/image" Target="../media/image5.svg"/><Relationship Id="rId2" Type="http://schemas.openxmlformats.org/officeDocument/2006/relationships/image" Target="../media/image13.png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png"/><Relationship Id="rId11" Type="http://schemas.openxmlformats.org/officeDocument/2006/relationships/image" Target="../media/image80.png"/><Relationship Id="rId5" Type="http://schemas.openxmlformats.org/officeDocument/2006/relationships/image" Target="../media/image74.png"/><Relationship Id="rId15" Type="http://schemas.openxmlformats.org/officeDocument/2006/relationships/image" Target="../media/image84.svg"/><Relationship Id="rId10" Type="http://schemas.openxmlformats.org/officeDocument/2006/relationships/image" Target="../media/image79.svg"/><Relationship Id="rId19" Type="http://schemas.openxmlformats.org/officeDocument/2006/relationships/image" Target="../media/image17.svg"/><Relationship Id="rId4" Type="http://schemas.openxmlformats.org/officeDocument/2006/relationships/image" Target="../media/image73.png"/><Relationship Id="rId9" Type="http://schemas.openxmlformats.org/officeDocument/2006/relationships/image" Target="../media/image78.png"/><Relationship Id="rId14" Type="http://schemas.openxmlformats.org/officeDocument/2006/relationships/image" Target="../media/image8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6.svg"/><Relationship Id="rId4" Type="http://schemas.openxmlformats.org/officeDocument/2006/relationships/image" Target="../media/image85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87.png"/><Relationship Id="rId7" Type="http://schemas.openxmlformats.org/officeDocument/2006/relationships/image" Target="../media/image91.png"/><Relationship Id="rId12" Type="http://schemas.openxmlformats.org/officeDocument/2006/relationships/image" Target="../media/image9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svg"/><Relationship Id="rId11" Type="http://schemas.openxmlformats.org/officeDocument/2006/relationships/image" Target="../media/image17.svg"/><Relationship Id="rId5" Type="http://schemas.openxmlformats.org/officeDocument/2006/relationships/image" Target="../media/image89.png"/><Relationship Id="rId10" Type="http://schemas.openxmlformats.org/officeDocument/2006/relationships/image" Target="../media/image16.png"/><Relationship Id="rId4" Type="http://schemas.openxmlformats.org/officeDocument/2006/relationships/image" Target="../media/image88.svg"/><Relationship Id="rId9" Type="http://schemas.openxmlformats.org/officeDocument/2006/relationships/image" Target="../media/image29.sv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13" Type="http://schemas.openxmlformats.org/officeDocument/2006/relationships/image" Target="../media/image53.svg"/><Relationship Id="rId3" Type="http://schemas.openxmlformats.org/officeDocument/2006/relationships/image" Target="../media/image93.png"/><Relationship Id="rId7" Type="http://schemas.openxmlformats.org/officeDocument/2006/relationships/image" Target="../media/image51.svg"/><Relationship Id="rId12" Type="http://schemas.openxmlformats.org/officeDocument/2006/relationships/image" Target="../media/image52.png"/><Relationship Id="rId17" Type="http://schemas.openxmlformats.org/officeDocument/2006/relationships/image" Target="../media/image5.svg"/><Relationship Id="rId2" Type="http://schemas.openxmlformats.org/officeDocument/2006/relationships/image" Target="../media/image20.png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11" Type="http://schemas.openxmlformats.org/officeDocument/2006/relationships/image" Target="../media/image97.svg"/><Relationship Id="rId5" Type="http://schemas.openxmlformats.org/officeDocument/2006/relationships/image" Target="../media/image14.svg"/><Relationship Id="rId15" Type="http://schemas.openxmlformats.org/officeDocument/2006/relationships/image" Target="../media/image99.svg"/><Relationship Id="rId10" Type="http://schemas.openxmlformats.org/officeDocument/2006/relationships/image" Target="../media/image96.png"/><Relationship Id="rId4" Type="http://schemas.openxmlformats.org/officeDocument/2006/relationships/image" Target="../media/image13.png"/><Relationship Id="rId9" Type="http://schemas.openxmlformats.org/officeDocument/2006/relationships/image" Target="../media/image95.svg"/><Relationship Id="rId14" Type="http://schemas.openxmlformats.org/officeDocument/2006/relationships/image" Target="../media/image98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02.svg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6" Type="http://schemas.openxmlformats.org/officeDocument/2006/relationships/image" Target="../media/image101.png"/><Relationship Id="rId11" Type="http://schemas.openxmlformats.org/officeDocument/2006/relationships/image" Target="../media/image104.png"/><Relationship Id="rId5" Type="http://schemas.openxmlformats.org/officeDocument/2006/relationships/image" Target="../media/image100.jpeg"/><Relationship Id="rId10" Type="http://schemas.openxmlformats.org/officeDocument/2006/relationships/image" Target="../media/image103.png"/><Relationship Id="rId4" Type="http://schemas.openxmlformats.org/officeDocument/2006/relationships/image" Target="../media/image20.png"/><Relationship Id="rId9" Type="http://schemas.openxmlformats.org/officeDocument/2006/relationships/image" Target="../media/image2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964658" y="0"/>
            <a:ext cx="14358683" cy="10287000"/>
          </a:xfrm>
          <a:prstGeom prst="rect">
            <a:avLst/>
          </a:prstGeom>
          <a:solidFill>
            <a:srgbClr val="B3B5A9"/>
          </a:solidFill>
        </p:spPr>
      </p:sp>
      <p:grpSp>
        <p:nvGrpSpPr>
          <p:cNvPr id="3" name="Group 3"/>
          <p:cNvGrpSpPr/>
          <p:nvPr/>
        </p:nvGrpSpPr>
        <p:grpSpPr>
          <a:xfrm>
            <a:off x="1964658" y="1"/>
            <a:ext cx="14418342" cy="10287000"/>
            <a:chOff x="0" y="0"/>
            <a:chExt cx="19144911" cy="14144625"/>
          </a:xfrm>
        </p:grpSpPr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2" cstate="print">
              <a:alphaModFix amt="18000"/>
            </a:blip>
            <a:srcRect l="11901" r="11901"/>
            <a:stretch>
              <a:fillRect/>
            </a:stretch>
          </p:blipFill>
          <p:spPr>
            <a:xfrm>
              <a:off x="0" y="0"/>
              <a:ext cx="19144911" cy="14144625"/>
            </a:xfrm>
            <a:prstGeom prst="rect">
              <a:avLst/>
            </a:prstGeom>
          </p:spPr>
        </p:pic>
      </p:grpSp>
      <p:grpSp>
        <p:nvGrpSpPr>
          <p:cNvPr id="5" name="Group 5"/>
          <p:cNvGrpSpPr/>
          <p:nvPr/>
        </p:nvGrpSpPr>
        <p:grpSpPr>
          <a:xfrm>
            <a:off x="2525053" y="2143588"/>
            <a:ext cx="13429282" cy="7943415"/>
            <a:chOff x="0" y="0"/>
            <a:chExt cx="17905709" cy="10591221"/>
          </a:xfrm>
        </p:grpSpPr>
        <p:sp>
          <p:nvSpPr>
            <p:cNvPr id="6" name="TextBox 6"/>
            <p:cNvSpPr txBox="1"/>
            <p:nvPr/>
          </p:nvSpPr>
          <p:spPr>
            <a:xfrm>
              <a:off x="0" y="-123825"/>
              <a:ext cx="17905709" cy="994515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135"/>
                </a:lnSpc>
              </a:pPr>
              <a:r>
                <a:rPr lang="en-US" sz="6525">
                  <a:solidFill>
                    <a:srgbClr val="FBFFE7"/>
                  </a:solidFill>
                  <a:latin typeface="Montserrat Light Bold"/>
                </a:rPr>
                <a:t>ПОВЕРНЕННЯ ДО МИРНИХ УМОВ ЖИТТЯ:</a:t>
              </a:r>
            </a:p>
            <a:p>
              <a:pPr algn="ctr">
                <a:lnSpc>
                  <a:spcPts val="1715"/>
                </a:lnSpc>
              </a:pPr>
              <a:endParaRPr/>
            </a:p>
            <a:p>
              <a:pPr algn="ctr">
                <a:lnSpc>
                  <a:spcPts val="8855"/>
                </a:lnSpc>
              </a:pPr>
              <a:r>
                <a:rPr lang="en-US" sz="6325">
                  <a:solidFill>
                    <a:srgbClr val="100F0D"/>
                  </a:solidFill>
                  <a:latin typeface="Montserrat Light Bold"/>
                </a:rPr>
                <a:t>ПСИХОЛОГІЧНА ПІДТРИМКА ВІЙСЬКОВОСЛУЖБОВЦІВ </a:t>
              </a:r>
            </a:p>
            <a:p>
              <a:pPr algn="ctr">
                <a:lnSpc>
                  <a:spcPts val="8855"/>
                </a:lnSpc>
              </a:pPr>
              <a:r>
                <a:rPr lang="en-US" sz="6325">
                  <a:solidFill>
                    <a:srgbClr val="100F0D"/>
                  </a:solidFill>
                  <a:latin typeface="Montserrat Light Bold"/>
                </a:rPr>
                <a:t>ТА ЇХ РОДИН</a:t>
              </a:r>
            </a:p>
            <a:p>
              <a:pPr algn="ctr">
                <a:lnSpc>
                  <a:spcPts val="11514"/>
                </a:lnSpc>
              </a:pPr>
              <a:endParaRPr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50864" y="10141136"/>
              <a:ext cx="17802480" cy="45008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845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 rot="2700000">
            <a:off x="-4932918" y="1962010"/>
            <a:ext cx="9022634" cy="9258300"/>
          </a:xfrm>
          <a:custGeom>
            <a:avLst/>
            <a:gdLst/>
            <a:ahLst/>
            <a:cxnLst/>
            <a:rect l="l" t="t" r="r" b="b"/>
            <a:pathLst>
              <a:path w="9022634" h="9258300">
                <a:moveTo>
                  <a:pt x="0" y="0"/>
                </a:moveTo>
                <a:lnTo>
                  <a:pt x="9022634" y="0"/>
                </a:lnTo>
                <a:lnTo>
                  <a:pt x="9022634" y="9258300"/>
                </a:lnTo>
                <a:lnTo>
                  <a:pt x="0" y="9258300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7659121">
            <a:off x="15298368" y="961430"/>
            <a:ext cx="7629294" cy="7828566"/>
          </a:xfrm>
          <a:custGeom>
            <a:avLst/>
            <a:gdLst/>
            <a:ahLst/>
            <a:cxnLst/>
            <a:rect l="l" t="t" r="r" b="b"/>
            <a:pathLst>
              <a:path w="7629294" h="7828566">
                <a:moveTo>
                  <a:pt x="0" y="0"/>
                </a:moveTo>
                <a:lnTo>
                  <a:pt x="7629294" y="0"/>
                </a:lnTo>
                <a:lnTo>
                  <a:pt x="7629294" y="7828567"/>
                </a:lnTo>
                <a:lnTo>
                  <a:pt x="0" y="7828567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7823967" y="-1816981"/>
            <a:ext cx="33709493" cy="13232202"/>
            <a:chOff x="0" y="0"/>
            <a:chExt cx="44945990" cy="17642935"/>
          </a:xfrm>
        </p:grpSpPr>
        <p:sp>
          <p:nvSpPr>
            <p:cNvPr id="3" name="Freeform 3"/>
            <p:cNvSpPr/>
            <p:nvPr/>
          </p:nvSpPr>
          <p:spPr>
            <a:xfrm rot="-5400000">
              <a:off x="23575419" y="7556257"/>
              <a:ext cx="13716000" cy="3448769"/>
            </a:xfrm>
            <a:custGeom>
              <a:avLst/>
              <a:gdLst/>
              <a:ahLst/>
              <a:cxnLst/>
              <a:rect l="l" t="t" r="r" b="b"/>
              <a:pathLst>
                <a:path w="13716000" h="3448769">
                  <a:moveTo>
                    <a:pt x="0" y="0"/>
                  </a:moveTo>
                  <a:lnTo>
                    <a:pt x="13716000" y="0"/>
                  </a:lnTo>
                  <a:lnTo>
                    <a:pt x="13716000" y="3448769"/>
                  </a:lnTo>
                  <a:lnTo>
                    <a:pt x="0" y="34487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/>
              <a:stretch>
                <a:fillRect l="-140565" t="-220070" r="-166922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6963209">
              <a:off x="29979417" y="2586818"/>
              <a:ext cx="12677844" cy="13008981"/>
            </a:xfrm>
            <a:custGeom>
              <a:avLst/>
              <a:gdLst/>
              <a:ahLst/>
              <a:cxnLst/>
              <a:rect l="l" t="t" r="r" b="b"/>
              <a:pathLst>
                <a:path w="12677844" h="13008981">
                  <a:moveTo>
                    <a:pt x="0" y="0"/>
                  </a:moveTo>
                  <a:lnTo>
                    <a:pt x="12677844" y="0"/>
                  </a:lnTo>
                  <a:lnTo>
                    <a:pt x="12677844" y="13008982"/>
                  </a:lnTo>
                  <a:lnTo>
                    <a:pt x="0" y="130089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 cstate="print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-2400883">
              <a:off x="2560371" y="2422569"/>
              <a:ext cx="12030179" cy="12344400"/>
            </a:xfrm>
            <a:custGeom>
              <a:avLst/>
              <a:gdLst/>
              <a:ahLst/>
              <a:cxnLst/>
              <a:rect l="l" t="t" r="r" b="b"/>
              <a:pathLst>
                <a:path w="12030179" h="12344400">
                  <a:moveTo>
                    <a:pt x="0" y="0"/>
                  </a:moveTo>
                  <a:lnTo>
                    <a:pt x="12030179" y="0"/>
                  </a:lnTo>
                  <a:lnTo>
                    <a:pt x="12030179" y="12344400"/>
                  </a:lnTo>
                  <a:lnTo>
                    <a:pt x="0" y="12344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 cstate="print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rot="5400000">
              <a:off x="7744524" y="7556257"/>
              <a:ext cx="13716000" cy="3448769"/>
            </a:xfrm>
            <a:custGeom>
              <a:avLst/>
              <a:gdLst/>
              <a:ahLst/>
              <a:cxnLst/>
              <a:rect l="l" t="t" r="r" b="b"/>
              <a:pathLst>
                <a:path w="13716000" h="3448769">
                  <a:moveTo>
                    <a:pt x="0" y="0"/>
                  </a:moveTo>
                  <a:lnTo>
                    <a:pt x="13716000" y="0"/>
                  </a:lnTo>
                  <a:lnTo>
                    <a:pt x="13716000" y="3448769"/>
                  </a:lnTo>
                  <a:lnTo>
                    <a:pt x="0" y="34487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/>
              <a:stretch>
                <a:fillRect l="-140565" t="-220070" r="-166922"/>
              </a:stretch>
            </a:blipFill>
          </p:spPr>
        </p:sp>
        <p:pic>
          <p:nvPicPr>
            <p:cNvPr id="7" name="Picture 7">
              <a:hlinkClick r:id="" action="ppaction://media"/>
            </p:cNvPr>
            <p:cNvPicPr>
              <a:picLocks noChangeAspect="1"/>
            </p:cNvPicPr>
            <p:nvPr>
              <a:videoFile r:link="rId2"/>
              <p:extLst>
                <p:ext uri="{DAA4B4D4-6D71-4841-9C94-3DE7FCFB9230}">
                  <p14:media xmlns:p14="http://schemas.microsoft.com/office/powerpoint/2010/main" r:embed="rId1"/>
                </p:ext>
              </p:extLst>
            </p:nvPr>
          </p:nvPicPr>
          <p:blipFill>
            <a:blip r:embed="rId9" cstate="print"/>
            <a:srcRect/>
            <a:stretch>
              <a:fillRect/>
            </a:stretch>
          </p:blipFill>
          <p:spPr>
            <a:xfrm>
              <a:off x="15765956" y="2422642"/>
              <a:ext cx="13716000" cy="1371600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F49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0815014" y="-2729133"/>
            <a:ext cx="40619398" cy="21143949"/>
            <a:chOff x="0" y="0"/>
            <a:chExt cx="54159197" cy="28191932"/>
          </a:xfrm>
        </p:grpSpPr>
        <p:sp>
          <p:nvSpPr>
            <p:cNvPr id="3" name="Freeform 3"/>
            <p:cNvSpPr/>
            <p:nvPr/>
          </p:nvSpPr>
          <p:spPr>
            <a:xfrm>
              <a:off x="0" y="6517755"/>
              <a:ext cx="21122470" cy="21674177"/>
            </a:xfrm>
            <a:custGeom>
              <a:avLst/>
              <a:gdLst/>
              <a:ahLst/>
              <a:cxnLst/>
              <a:rect l="l" t="t" r="r" b="b"/>
              <a:pathLst>
                <a:path w="21122470" h="21674177">
                  <a:moveTo>
                    <a:pt x="0" y="0"/>
                  </a:moveTo>
                  <a:lnTo>
                    <a:pt x="21122470" y="0"/>
                  </a:lnTo>
                  <a:lnTo>
                    <a:pt x="21122470" y="21674177"/>
                  </a:lnTo>
                  <a:lnTo>
                    <a:pt x="0" y="216741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>
              <a:off x="18688982" y="14239488"/>
              <a:ext cx="15881559" cy="755638"/>
            </a:xfrm>
            <a:custGeom>
              <a:avLst/>
              <a:gdLst/>
              <a:ahLst/>
              <a:cxnLst/>
              <a:rect l="l" t="t" r="r" b="b"/>
              <a:pathLst>
                <a:path w="15881559" h="755638">
                  <a:moveTo>
                    <a:pt x="0" y="0"/>
                  </a:moveTo>
                  <a:lnTo>
                    <a:pt x="15881560" y="0"/>
                  </a:lnTo>
                  <a:lnTo>
                    <a:pt x="15881560" y="755638"/>
                  </a:lnTo>
                  <a:lnTo>
                    <a:pt x="0" y="7556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/>
              <a:stretch>
                <a:fillRect t="-338230" r="-6915" b="-5570"/>
              </a:stretch>
            </a:blipFill>
          </p:spPr>
        </p:sp>
        <p:grpSp>
          <p:nvGrpSpPr>
            <p:cNvPr id="5" name="Group 5"/>
            <p:cNvGrpSpPr/>
            <p:nvPr/>
          </p:nvGrpSpPr>
          <p:grpSpPr>
            <a:xfrm>
              <a:off x="18635751" y="6603797"/>
              <a:ext cx="15917047" cy="7786092"/>
              <a:chOff x="0" y="0"/>
              <a:chExt cx="812800" cy="397595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812800" cy="397595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397595">
                    <a:moveTo>
                      <a:pt x="28535" y="0"/>
                    </a:moveTo>
                    <a:lnTo>
                      <a:pt x="784265" y="0"/>
                    </a:lnTo>
                    <a:cubicBezTo>
                      <a:pt x="791833" y="0"/>
                      <a:pt x="799091" y="3006"/>
                      <a:pt x="804442" y="8358"/>
                    </a:cubicBezTo>
                    <a:cubicBezTo>
                      <a:pt x="809794" y="13709"/>
                      <a:pt x="812800" y="20967"/>
                      <a:pt x="812800" y="28535"/>
                    </a:cubicBezTo>
                    <a:lnTo>
                      <a:pt x="812800" y="369060"/>
                    </a:lnTo>
                    <a:cubicBezTo>
                      <a:pt x="812800" y="376628"/>
                      <a:pt x="809794" y="383886"/>
                      <a:pt x="804442" y="389237"/>
                    </a:cubicBezTo>
                    <a:cubicBezTo>
                      <a:pt x="799091" y="394588"/>
                      <a:pt x="791833" y="397595"/>
                      <a:pt x="784265" y="397595"/>
                    </a:cubicBezTo>
                    <a:lnTo>
                      <a:pt x="28535" y="397595"/>
                    </a:lnTo>
                    <a:cubicBezTo>
                      <a:pt x="20967" y="397595"/>
                      <a:pt x="13709" y="394588"/>
                      <a:pt x="8358" y="389237"/>
                    </a:cubicBezTo>
                    <a:cubicBezTo>
                      <a:pt x="3006" y="383886"/>
                      <a:pt x="0" y="376628"/>
                      <a:pt x="0" y="369060"/>
                    </a:cubicBezTo>
                    <a:lnTo>
                      <a:pt x="0" y="28535"/>
                    </a:lnTo>
                    <a:cubicBezTo>
                      <a:pt x="0" y="20967"/>
                      <a:pt x="3006" y="13709"/>
                      <a:pt x="8358" y="8358"/>
                    </a:cubicBezTo>
                    <a:cubicBezTo>
                      <a:pt x="13709" y="3006"/>
                      <a:pt x="20967" y="0"/>
                      <a:pt x="28535" y="0"/>
                    </a:cubicBezTo>
                    <a:close/>
                  </a:path>
                </a:pathLst>
              </a:custGeom>
              <a:solidFill>
                <a:srgbClr val="BDC8A4">
                  <a:alpha val="66667"/>
                </a:srgbClr>
              </a:solidFill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0" y="-19050"/>
                <a:ext cx="812800" cy="41664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8" name="Freeform 8"/>
            <p:cNvSpPr/>
            <p:nvPr/>
          </p:nvSpPr>
          <p:spPr>
            <a:xfrm>
              <a:off x="33036727" y="0"/>
              <a:ext cx="21122470" cy="21674177"/>
            </a:xfrm>
            <a:custGeom>
              <a:avLst/>
              <a:gdLst/>
              <a:ahLst/>
              <a:cxnLst/>
              <a:rect l="l" t="t" r="r" b="b"/>
              <a:pathLst>
                <a:path w="21122470" h="21674177">
                  <a:moveTo>
                    <a:pt x="0" y="0"/>
                  </a:moveTo>
                  <a:lnTo>
                    <a:pt x="21122470" y="0"/>
                  </a:lnTo>
                  <a:lnTo>
                    <a:pt x="21122470" y="21674177"/>
                  </a:lnTo>
                  <a:lnTo>
                    <a:pt x="0" y="216741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 cstate="print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9" name="TextBox 9"/>
            <p:cNvSpPr txBox="1"/>
            <p:nvPr/>
          </p:nvSpPr>
          <p:spPr>
            <a:xfrm>
              <a:off x="19063770" y="7100216"/>
              <a:ext cx="14805825" cy="644471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266"/>
                </a:lnSpc>
              </a:pPr>
              <a:r>
                <a:rPr lang="en-US" sz="4476">
                  <a:solidFill>
                    <a:srgbClr val="EFEFEF"/>
                  </a:solidFill>
                  <a:latin typeface="Montserrat Light Bold"/>
                </a:rPr>
                <a:t>Набутий досвід, напрацьовані війною правила, які дозволяли учаснику бойових дій вижити в бойових умовах, після повернення, певний час продовжуватимуть визначати його поведінку 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6606908" y="-3590828"/>
            <a:ext cx="30949920" cy="21196922"/>
            <a:chOff x="0" y="0"/>
            <a:chExt cx="41266561" cy="28262562"/>
          </a:xfrm>
        </p:grpSpPr>
        <p:grpSp>
          <p:nvGrpSpPr>
            <p:cNvPr id="3" name="Group 3"/>
            <p:cNvGrpSpPr/>
            <p:nvPr/>
          </p:nvGrpSpPr>
          <p:grpSpPr>
            <a:xfrm>
              <a:off x="6346814" y="0"/>
              <a:ext cx="6613187" cy="6613187"/>
              <a:chOff x="0" y="0"/>
              <a:chExt cx="812800" cy="812800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2F2F2"/>
              </a:solidFill>
            </p:spPr>
          </p:sp>
          <p:sp>
            <p:nvSpPr>
              <p:cNvPr id="5" name="TextBox 5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grpSp>
          <p:nvGrpSpPr>
            <p:cNvPr id="6" name="Group 6"/>
            <p:cNvGrpSpPr/>
            <p:nvPr/>
          </p:nvGrpSpPr>
          <p:grpSpPr>
            <a:xfrm>
              <a:off x="23681289" y="9041290"/>
              <a:ext cx="17585272" cy="17585272"/>
              <a:chOff x="0" y="0"/>
              <a:chExt cx="812800" cy="812800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2F4F5"/>
              </a:solidFill>
            </p:spPr>
          </p:sp>
          <p:sp>
            <p:nvSpPr>
              <p:cNvPr id="8" name="TextBox 8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9" name="Freeform 9"/>
            <p:cNvSpPr/>
            <p:nvPr/>
          </p:nvSpPr>
          <p:spPr>
            <a:xfrm rot="-979724">
              <a:off x="1333736" y="4079218"/>
              <a:ext cx="10749176" cy="11029938"/>
            </a:xfrm>
            <a:custGeom>
              <a:avLst/>
              <a:gdLst/>
              <a:ahLst/>
              <a:cxnLst/>
              <a:rect l="l" t="t" r="r" b="b"/>
              <a:pathLst>
                <a:path w="10749176" h="11029938">
                  <a:moveTo>
                    <a:pt x="0" y="0"/>
                  </a:moveTo>
                  <a:lnTo>
                    <a:pt x="10749177" y="0"/>
                  </a:lnTo>
                  <a:lnTo>
                    <a:pt x="10749177" y="11029939"/>
                  </a:lnTo>
                  <a:lnTo>
                    <a:pt x="0" y="11029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0" name="Freeform 10"/>
            <p:cNvSpPr/>
            <p:nvPr/>
          </p:nvSpPr>
          <p:spPr>
            <a:xfrm rot="-5274226">
              <a:off x="16288277" y="13331740"/>
              <a:ext cx="14474979" cy="14853057"/>
            </a:xfrm>
            <a:custGeom>
              <a:avLst/>
              <a:gdLst/>
              <a:ahLst/>
              <a:cxnLst/>
              <a:rect l="l" t="t" r="r" b="b"/>
              <a:pathLst>
                <a:path w="14474979" h="14853057">
                  <a:moveTo>
                    <a:pt x="0" y="0"/>
                  </a:moveTo>
                  <a:lnTo>
                    <a:pt x="14474979" y="0"/>
                  </a:lnTo>
                  <a:lnTo>
                    <a:pt x="14474979" y="14853057"/>
                  </a:lnTo>
                  <a:lnTo>
                    <a:pt x="0" y="148530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1" name="Freeform 11"/>
            <p:cNvSpPr/>
            <p:nvPr/>
          </p:nvSpPr>
          <p:spPr>
            <a:xfrm>
              <a:off x="24181348" y="8652039"/>
              <a:ext cx="10864247" cy="10864247"/>
            </a:xfrm>
            <a:custGeom>
              <a:avLst/>
              <a:gdLst/>
              <a:ahLst/>
              <a:cxnLst/>
              <a:rect l="l" t="t" r="r" b="b"/>
              <a:pathLst>
                <a:path w="10864247" h="10864247">
                  <a:moveTo>
                    <a:pt x="0" y="0"/>
                  </a:moveTo>
                  <a:lnTo>
                    <a:pt x="10864247" y="0"/>
                  </a:lnTo>
                  <a:lnTo>
                    <a:pt x="10864247" y="10864247"/>
                  </a:lnTo>
                  <a:lnTo>
                    <a:pt x="0" y="108642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>
                <a:alphaModFix amt="41000"/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12" name="Group 12"/>
            <p:cNvGrpSpPr>
              <a:grpSpLocks noChangeAspect="1"/>
            </p:cNvGrpSpPr>
            <p:nvPr/>
          </p:nvGrpSpPr>
          <p:grpSpPr>
            <a:xfrm>
              <a:off x="26253423" y="10880219"/>
              <a:ext cx="6433015" cy="6407886"/>
              <a:chOff x="0" y="0"/>
              <a:chExt cx="6502400" cy="6477000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-23042" y="119185"/>
                <a:ext cx="6542159" cy="6244242"/>
              </a:xfrm>
              <a:custGeom>
                <a:avLst/>
                <a:gdLst/>
                <a:ahLst/>
                <a:cxnLst/>
                <a:rect l="l" t="t" r="r" b="b"/>
                <a:pathLst>
                  <a:path w="6542159" h="6244242">
                    <a:moveTo>
                      <a:pt x="3271080" y="4996"/>
                    </a:moveTo>
                    <a:cubicBezTo>
                      <a:pt x="2154117" y="0"/>
                      <a:pt x="1119857" y="593026"/>
                      <a:pt x="559929" y="1559521"/>
                    </a:cubicBezTo>
                    <a:cubicBezTo>
                      <a:pt x="0" y="2526015"/>
                      <a:pt x="0" y="3718228"/>
                      <a:pt x="559929" y="4684723"/>
                    </a:cubicBezTo>
                    <a:cubicBezTo>
                      <a:pt x="1119857" y="5651217"/>
                      <a:pt x="2154117" y="6244243"/>
                      <a:pt x="3271080" y="6239248"/>
                    </a:cubicBezTo>
                    <a:cubicBezTo>
                      <a:pt x="4388043" y="6244243"/>
                      <a:pt x="5422303" y="5651217"/>
                      <a:pt x="5982231" y="4684723"/>
                    </a:cubicBezTo>
                    <a:cubicBezTo>
                      <a:pt x="6542160" y="3718229"/>
                      <a:pt x="6542160" y="2526015"/>
                      <a:pt x="5982231" y="1559521"/>
                    </a:cubicBezTo>
                    <a:cubicBezTo>
                      <a:pt x="5422303" y="593027"/>
                      <a:pt x="4388043" y="1"/>
                      <a:pt x="3271080" y="4996"/>
                    </a:cubicBezTo>
                    <a:close/>
                  </a:path>
                </a:pathLst>
              </a:custGeom>
              <a:blipFill>
                <a:blip r:embed="rId6" cstate="print"/>
                <a:stretch>
                  <a:fillRect l="223" t="-245" r="223" b="-245"/>
                </a:stretch>
              </a:blipFill>
            </p:spPr>
          </p:sp>
          <p:sp>
            <p:nvSpPr>
              <p:cNvPr id="14" name="Freeform 14"/>
              <p:cNvSpPr/>
              <p:nvPr/>
            </p:nvSpPr>
            <p:spPr>
              <a:xfrm>
                <a:off x="73038" y="66269"/>
                <a:ext cx="6350000" cy="6349987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6349987">
                    <a:moveTo>
                      <a:pt x="3175000" y="6349987"/>
                    </a:moveTo>
                    <a:cubicBezTo>
                      <a:pt x="1424279" y="6349987"/>
                      <a:pt x="0" y="4925733"/>
                      <a:pt x="0" y="3175038"/>
                    </a:cubicBezTo>
                    <a:cubicBezTo>
                      <a:pt x="0" y="1424317"/>
                      <a:pt x="1424292" y="0"/>
                      <a:pt x="3175000" y="0"/>
                    </a:cubicBezTo>
                    <a:cubicBezTo>
                      <a:pt x="4925733" y="0"/>
                      <a:pt x="6350000" y="1424330"/>
                      <a:pt x="6350000" y="3175038"/>
                    </a:cubicBezTo>
                    <a:cubicBezTo>
                      <a:pt x="6350000" y="4925720"/>
                      <a:pt x="4925733" y="6349987"/>
                      <a:pt x="3175000" y="6349987"/>
                    </a:cubicBezTo>
                    <a:close/>
                    <a:moveTo>
                      <a:pt x="3175000" y="115760"/>
                    </a:moveTo>
                    <a:cubicBezTo>
                      <a:pt x="1488135" y="115760"/>
                      <a:pt x="115760" y="1488148"/>
                      <a:pt x="115760" y="3175038"/>
                    </a:cubicBezTo>
                    <a:cubicBezTo>
                      <a:pt x="115760" y="4861915"/>
                      <a:pt x="1488135" y="6234265"/>
                      <a:pt x="3175000" y="6234265"/>
                    </a:cubicBezTo>
                    <a:cubicBezTo>
                      <a:pt x="4861852" y="6234265"/>
                      <a:pt x="6234265" y="4861890"/>
                      <a:pt x="6234265" y="3175038"/>
                    </a:cubicBezTo>
                    <a:cubicBezTo>
                      <a:pt x="6234265" y="1488148"/>
                      <a:pt x="4861852" y="115760"/>
                      <a:pt x="3175000" y="115760"/>
                    </a:cubicBezTo>
                    <a:close/>
                  </a:path>
                </a:pathLst>
              </a:custGeom>
              <a:solidFill>
                <a:srgbClr val="100F0D"/>
              </a:solidFill>
            </p:spPr>
          </p:sp>
        </p:grpSp>
        <p:sp>
          <p:nvSpPr>
            <p:cNvPr id="15" name="TextBox 15"/>
            <p:cNvSpPr txBox="1"/>
            <p:nvPr/>
          </p:nvSpPr>
          <p:spPr>
            <a:xfrm>
              <a:off x="12113810" y="9508463"/>
              <a:ext cx="14845179" cy="539061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6453"/>
                </a:lnSpc>
              </a:pPr>
              <a:r>
                <a:rPr lang="en-US" sz="4609">
                  <a:solidFill>
                    <a:srgbClr val="F5FFF5"/>
                  </a:solidFill>
                  <a:latin typeface="Montserrat Light"/>
                </a:rPr>
                <a:t>Які зміни, на вашу думку, відбуваються </a:t>
              </a:r>
            </a:p>
            <a:p>
              <a:pPr>
                <a:lnSpc>
                  <a:spcPts val="6453"/>
                </a:lnSpc>
              </a:pPr>
              <a:r>
                <a:rPr lang="en-US" sz="4609">
                  <a:solidFill>
                    <a:srgbClr val="F5FFF5"/>
                  </a:solidFill>
                  <a:latin typeface="Montserrat Light"/>
                </a:rPr>
                <a:t>з військовослужбовцем</a:t>
              </a:r>
            </a:p>
            <a:p>
              <a:pPr>
                <a:lnSpc>
                  <a:spcPts val="6453"/>
                </a:lnSpc>
              </a:pPr>
              <a:r>
                <a:rPr lang="en-US" sz="4609">
                  <a:solidFill>
                    <a:srgbClr val="F5FFF5"/>
                  </a:solidFill>
                  <a:latin typeface="Montserrat Light"/>
                </a:rPr>
                <a:t> після перебування</a:t>
              </a:r>
            </a:p>
            <a:p>
              <a:pPr>
                <a:lnSpc>
                  <a:spcPts val="6453"/>
                </a:lnSpc>
              </a:pPr>
              <a:r>
                <a:rPr lang="en-US" sz="4609">
                  <a:solidFill>
                    <a:srgbClr val="F5FFF5"/>
                  </a:solidFill>
                  <a:latin typeface="Montserrat Light"/>
                </a:rPr>
                <a:t> в зоні бойових дій? </a:t>
              </a:r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8809211" y="6647405"/>
              <a:ext cx="24384000" cy="170752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0394"/>
                </a:lnSpc>
              </a:pPr>
              <a:r>
                <a:rPr lang="en-US" sz="7424">
                  <a:solidFill>
                    <a:srgbClr val="937E4E"/>
                  </a:solidFill>
                  <a:latin typeface="Montserrat Light Bold"/>
                </a:rPr>
                <a:t> ВІЙСЬКОВОСЛУЖБОВЕЦЬ</a:t>
              </a: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6115813" y="593124"/>
            <a:ext cx="30221541" cy="13542939"/>
            <a:chOff x="0" y="0"/>
            <a:chExt cx="40295387" cy="18057252"/>
          </a:xfrm>
        </p:grpSpPr>
        <p:sp>
          <p:nvSpPr>
            <p:cNvPr id="3" name="Freeform 3"/>
            <p:cNvSpPr/>
            <p:nvPr/>
          </p:nvSpPr>
          <p:spPr>
            <a:xfrm rot="5920844">
              <a:off x="840715" y="596590"/>
              <a:ext cx="10172392" cy="10438088"/>
            </a:xfrm>
            <a:custGeom>
              <a:avLst/>
              <a:gdLst/>
              <a:ahLst/>
              <a:cxnLst/>
              <a:rect l="l" t="t" r="r" b="b"/>
              <a:pathLst>
                <a:path w="10172392" h="10438088">
                  <a:moveTo>
                    <a:pt x="0" y="0"/>
                  </a:moveTo>
                  <a:lnTo>
                    <a:pt x="10172392" y="0"/>
                  </a:lnTo>
                  <a:lnTo>
                    <a:pt x="10172392" y="10438089"/>
                  </a:lnTo>
                  <a:lnTo>
                    <a:pt x="0" y="104380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>
              <a:off x="12114343" y="9847884"/>
              <a:ext cx="2900388" cy="2900388"/>
            </a:xfrm>
            <a:custGeom>
              <a:avLst/>
              <a:gdLst/>
              <a:ahLst/>
              <a:cxnLst/>
              <a:rect l="l" t="t" r="r" b="b"/>
              <a:pathLst>
                <a:path w="2900388" h="2900388">
                  <a:moveTo>
                    <a:pt x="0" y="0"/>
                  </a:moveTo>
                  <a:lnTo>
                    <a:pt x="2900388" y="0"/>
                  </a:lnTo>
                  <a:lnTo>
                    <a:pt x="2900388" y="2900388"/>
                  </a:lnTo>
                  <a:lnTo>
                    <a:pt x="0" y="29003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>
                <a:alphaModFix amt="41000"/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>
              <a:off x="12114343" y="7827572"/>
              <a:ext cx="2900388" cy="2900388"/>
            </a:xfrm>
            <a:custGeom>
              <a:avLst/>
              <a:gdLst/>
              <a:ahLst/>
              <a:cxnLst/>
              <a:rect l="l" t="t" r="r" b="b"/>
              <a:pathLst>
                <a:path w="2900388" h="2900388">
                  <a:moveTo>
                    <a:pt x="0" y="0"/>
                  </a:moveTo>
                  <a:lnTo>
                    <a:pt x="2900388" y="0"/>
                  </a:lnTo>
                  <a:lnTo>
                    <a:pt x="2900388" y="2900388"/>
                  </a:lnTo>
                  <a:lnTo>
                    <a:pt x="0" y="29003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>
                <a:alphaModFix amt="41000"/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6" name="TextBox 6"/>
            <p:cNvSpPr txBox="1"/>
            <p:nvPr/>
          </p:nvSpPr>
          <p:spPr>
            <a:xfrm>
              <a:off x="14767101" y="8866287"/>
              <a:ext cx="14894064" cy="6572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4199"/>
                </a:lnSpc>
              </a:pPr>
              <a:r>
                <a:rPr lang="en-US" sz="2999">
                  <a:solidFill>
                    <a:srgbClr val="231F20"/>
                  </a:solidFill>
                  <a:latin typeface="Montserrat Light Bold"/>
                </a:rPr>
                <a:t>труднощі у вираженні почуттів і саморозкритті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14770120" y="10914969"/>
              <a:ext cx="14894064" cy="6572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4199"/>
                </a:lnSpc>
              </a:pPr>
              <a:r>
                <a:rPr lang="en-US" sz="2999">
                  <a:solidFill>
                    <a:srgbClr val="231F20"/>
                  </a:solidFill>
                  <a:latin typeface="Montserrat Light Bold"/>
                </a:rPr>
                <a:t>схильність до агресивних проявів</a:t>
              </a:r>
            </a:p>
          </p:txBody>
        </p:sp>
        <p:sp>
          <p:nvSpPr>
            <p:cNvPr id="8" name="Freeform 8"/>
            <p:cNvSpPr/>
            <p:nvPr/>
          </p:nvSpPr>
          <p:spPr>
            <a:xfrm>
              <a:off x="12114343" y="5805396"/>
              <a:ext cx="2900388" cy="2900388"/>
            </a:xfrm>
            <a:custGeom>
              <a:avLst/>
              <a:gdLst/>
              <a:ahLst/>
              <a:cxnLst/>
              <a:rect l="l" t="t" r="r" b="b"/>
              <a:pathLst>
                <a:path w="2900388" h="2900388">
                  <a:moveTo>
                    <a:pt x="0" y="0"/>
                  </a:moveTo>
                  <a:lnTo>
                    <a:pt x="2900388" y="0"/>
                  </a:lnTo>
                  <a:lnTo>
                    <a:pt x="2900388" y="2900388"/>
                  </a:lnTo>
                  <a:lnTo>
                    <a:pt x="0" y="29003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>
                <a:alphaModFix amt="41000"/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>
              <a:off x="12114343" y="3784151"/>
              <a:ext cx="2900388" cy="2900388"/>
            </a:xfrm>
            <a:custGeom>
              <a:avLst/>
              <a:gdLst/>
              <a:ahLst/>
              <a:cxnLst/>
              <a:rect l="l" t="t" r="r" b="b"/>
              <a:pathLst>
                <a:path w="2900388" h="2900388">
                  <a:moveTo>
                    <a:pt x="0" y="0"/>
                  </a:moveTo>
                  <a:lnTo>
                    <a:pt x="2900388" y="0"/>
                  </a:lnTo>
                  <a:lnTo>
                    <a:pt x="2900388" y="2900389"/>
                  </a:lnTo>
                  <a:lnTo>
                    <a:pt x="0" y="29003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>
                <a:alphaModFix amt="41000"/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0" name="Freeform 10"/>
            <p:cNvSpPr/>
            <p:nvPr/>
          </p:nvSpPr>
          <p:spPr>
            <a:xfrm>
              <a:off x="12114343" y="1703897"/>
              <a:ext cx="2900388" cy="2900388"/>
            </a:xfrm>
            <a:custGeom>
              <a:avLst/>
              <a:gdLst/>
              <a:ahLst/>
              <a:cxnLst/>
              <a:rect l="l" t="t" r="r" b="b"/>
              <a:pathLst>
                <a:path w="2900388" h="2900388">
                  <a:moveTo>
                    <a:pt x="0" y="0"/>
                  </a:moveTo>
                  <a:lnTo>
                    <a:pt x="2900388" y="0"/>
                  </a:lnTo>
                  <a:lnTo>
                    <a:pt x="2900388" y="2900388"/>
                  </a:lnTo>
                  <a:lnTo>
                    <a:pt x="0" y="29003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>
                <a:alphaModFix amt="41000"/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1" name="TextBox 11"/>
            <p:cNvSpPr txBox="1"/>
            <p:nvPr/>
          </p:nvSpPr>
          <p:spPr>
            <a:xfrm>
              <a:off x="8425550" y="-76200"/>
              <a:ext cx="23841735" cy="18909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561"/>
                </a:lnSpc>
              </a:pPr>
              <a:r>
                <a:rPr lang="en-US" sz="3972">
                  <a:solidFill>
                    <a:srgbClr val="454C35"/>
                  </a:solidFill>
                  <a:latin typeface="Montserrat Light Bold"/>
                </a:rPr>
                <a:t>ТИПОВІ ПРОБЛЕМНІ ПРОЯВИ ВІЙСЬКОВОСЛУЖБОВЦІВ, </a:t>
              </a:r>
            </a:p>
            <a:p>
              <a:pPr algn="ctr">
                <a:lnSpc>
                  <a:spcPts val="5561"/>
                </a:lnSpc>
              </a:pPr>
              <a:r>
                <a:rPr lang="en-US" sz="3972">
                  <a:solidFill>
                    <a:srgbClr val="454C35"/>
                  </a:solidFill>
                  <a:latin typeface="Montserrat Light Bold"/>
                </a:rPr>
                <a:t>ЩО ВПЛИВАЮТЬ НА ЇХНІ СТОСУНКИ</a:t>
              </a:r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14767101" y="2827471"/>
              <a:ext cx="14894064" cy="6572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4199"/>
                </a:lnSpc>
              </a:pPr>
              <a:r>
                <a:rPr lang="en-US" sz="2999">
                  <a:solidFill>
                    <a:srgbClr val="231F20"/>
                  </a:solidFill>
                  <a:latin typeface="Montserrat Light Bold"/>
                </a:rPr>
                <a:t>недовіра до людей і почуття відчуженості від них</a:t>
              </a:r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14767101" y="4556660"/>
              <a:ext cx="14897083" cy="13684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4199"/>
                </a:lnSpc>
              </a:pPr>
              <a:r>
                <a:rPr lang="en-US" sz="2999">
                  <a:solidFill>
                    <a:srgbClr val="231F20"/>
                  </a:solidFill>
                  <a:latin typeface="Montserrat Light Bold"/>
                </a:rPr>
                <a:t>зниження здатності до співпереживання і душевної близькості</a:t>
              </a:r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14767101" y="6914454"/>
              <a:ext cx="14894064" cy="6572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4199"/>
                </a:lnSpc>
              </a:pPr>
              <a:r>
                <a:rPr lang="en-US" sz="2999">
                  <a:solidFill>
                    <a:srgbClr val="231F20"/>
                  </a:solidFill>
                  <a:latin typeface="Montserrat Light Bold"/>
                </a:rPr>
                <a:t>відчуття занедбаності</a:t>
              </a:r>
            </a:p>
          </p:txBody>
        </p:sp>
        <p:grpSp>
          <p:nvGrpSpPr>
            <p:cNvPr id="15" name="Group 15"/>
            <p:cNvGrpSpPr/>
            <p:nvPr/>
          </p:nvGrpSpPr>
          <p:grpSpPr>
            <a:xfrm>
              <a:off x="12731715" y="6422768"/>
              <a:ext cx="1665644" cy="1665644"/>
              <a:chOff x="0" y="0"/>
              <a:chExt cx="812800" cy="812800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454C35"/>
              </a:solidFill>
            </p:spPr>
          </p:sp>
          <p:sp>
            <p:nvSpPr>
              <p:cNvPr id="17" name="TextBox 17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18" name="TextBox 18"/>
            <p:cNvSpPr txBox="1"/>
            <p:nvPr/>
          </p:nvSpPr>
          <p:spPr>
            <a:xfrm>
              <a:off x="12939724" y="6814747"/>
              <a:ext cx="1249625" cy="8731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126"/>
                </a:lnSpc>
              </a:pPr>
              <a:r>
                <a:rPr lang="en-US" sz="4271">
                  <a:solidFill>
                    <a:srgbClr val="EFEFEF"/>
                  </a:solidFill>
                  <a:latin typeface="Oswald Bold Italics"/>
                </a:rPr>
                <a:t>3</a:t>
              </a:r>
            </a:p>
          </p:txBody>
        </p:sp>
        <p:grpSp>
          <p:nvGrpSpPr>
            <p:cNvPr id="19" name="Group 19"/>
            <p:cNvGrpSpPr/>
            <p:nvPr/>
          </p:nvGrpSpPr>
          <p:grpSpPr>
            <a:xfrm>
              <a:off x="12731715" y="2383283"/>
              <a:ext cx="1665644" cy="1665644"/>
              <a:chOff x="0" y="0"/>
              <a:chExt cx="812800" cy="812800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454C35"/>
              </a:solidFill>
            </p:spPr>
          </p:sp>
          <p:sp>
            <p:nvSpPr>
              <p:cNvPr id="21" name="TextBox 21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22" name="TextBox 22"/>
            <p:cNvSpPr txBox="1"/>
            <p:nvPr/>
          </p:nvSpPr>
          <p:spPr>
            <a:xfrm>
              <a:off x="12939724" y="2774780"/>
              <a:ext cx="1249625" cy="8731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126"/>
                </a:lnSpc>
              </a:pPr>
              <a:r>
                <a:rPr lang="en-US" sz="4271">
                  <a:solidFill>
                    <a:srgbClr val="FFFFFF"/>
                  </a:solidFill>
                  <a:latin typeface="Oswald Bold Italics"/>
                </a:rPr>
                <a:t>1</a:t>
              </a:r>
            </a:p>
          </p:txBody>
        </p:sp>
        <p:grpSp>
          <p:nvGrpSpPr>
            <p:cNvPr id="23" name="Group 23"/>
            <p:cNvGrpSpPr/>
            <p:nvPr/>
          </p:nvGrpSpPr>
          <p:grpSpPr>
            <a:xfrm>
              <a:off x="12731715" y="4401523"/>
              <a:ext cx="1665644" cy="1665644"/>
              <a:chOff x="0" y="0"/>
              <a:chExt cx="812800" cy="812800"/>
            </a:xfrm>
          </p:grpSpPr>
          <p:sp>
            <p:nvSpPr>
              <p:cNvPr id="24" name="Freeform 24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454C35"/>
              </a:solidFill>
            </p:spPr>
          </p:sp>
          <p:sp>
            <p:nvSpPr>
              <p:cNvPr id="25" name="TextBox 25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26" name="TextBox 26"/>
            <p:cNvSpPr txBox="1"/>
            <p:nvPr/>
          </p:nvSpPr>
          <p:spPr>
            <a:xfrm>
              <a:off x="12939724" y="4793021"/>
              <a:ext cx="1249625" cy="8731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126"/>
                </a:lnSpc>
              </a:pPr>
              <a:r>
                <a:rPr lang="en-US" sz="4271">
                  <a:solidFill>
                    <a:srgbClr val="F2F2F2"/>
                  </a:solidFill>
                  <a:latin typeface="Oswald Bold Italics"/>
                </a:rPr>
                <a:t>2</a:t>
              </a:r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12731715" y="8444012"/>
              <a:ext cx="1665644" cy="1665644"/>
              <a:chOff x="0" y="0"/>
              <a:chExt cx="812800" cy="812800"/>
            </a:xfrm>
          </p:grpSpPr>
          <p:sp>
            <p:nvSpPr>
              <p:cNvPr id="28" name="Freeform 28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454C35"/>
              </a:solidFill>
            </p:spPr>
          </p:sp>
          <p:sp>
            <p:nvSpPr>
              <p:cNvPr id="29" name="TextBox 29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30" name="TextBox 30"/>
            <p:cNvSpPr txBox="1"/>
            <p:nvPr/>
          </p:nvSpPr>
          <p:spPr>
            <a:xfrm>
              <a:off x="12939724" y="8835509"/>
              <a:ext cx="1249625" cy="8731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126"/>
                </a:lnSpc>
              </a:pPr>
              <a:r>
                <a:rPr lang="en-US" sz="4271">
                  <a:solidFill>
                    <a:srgbClr val="EFEFEF"/>
                  </a:solidFill>
                  <a:latin typeface="Oswald Bold Italics"/>
                </a:rPr>
                <a:t>4</a:t>
              </a:r>
            </a:p>
          </p:txBody>
        </p:sp>
        <p:grpSp>
          <p:nvGrpSpPr>
            <p:cNvPr id="31" name="Group 31"/>
            <p:cNvGrpSpPr/>
            <p:nvPr/>
          </p:nvGrpSpPr>
          <p:grpSpPr>
            <a:xfrm>
              <a:off x="12731715" y="10465256"/>
              <a:ext cx="1665644" cy="1665644"/>
              <a:chOff x="0" y="0"/>
              <a:chExt cx="812800" cy="812800"/>
            </a:xfrm>
          </p:grpSpPr>
          <p:sp>
            <p:nvSpPr>
              <p:cNvPr id="32" name="Freeform 32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454C35"/>
              </a:solidFill>
            </p:spPr>
          </p:sp>
          <p:sp>
            <p:nvSpPr>
              <p:cNvPr id="33" name="TextBox 33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34" name="TextBox 34"/>
            <p:cNvSpPr txBox="1"/>
            <p:nvPr/>
          </p:nvSpPr>
          <p:spPr>
            <a:xfrm>
              <a:off x="12939724" y="10856753"/>
              <a:ext cx="1249625" cy="8731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126"/>
                </a:lnSpc>
              </a:pPr>
              <a:r>
                <a:rPr lang="en-US" sz="4271">
                  <a:solidFill>
                    <a:srgbClr val="EFEFEF"/>
                  </a:solidFill>
                  <a:latin typeface="Oswald Bold Italics"/>
                </a:rPr>
                <a:t>5</a:t>
              </a:r>
            </a:p>
          </p:txBody>
        </p:sp>
        <p:sp>
          <p:nvSpPr>
            <p:cNvPr id="35" name="Freeform 35"/>
            <p:cNvSpPr/>
            <p:nvPr/>
          </p:nvSpPr>
          <p:spPr>
            <a:xfrm rot="1443691">
              <a:off x="28456847" y="6019057"/>
              <a:ext cx="10155409" cy="10420662"/>
            </a:xfrm>
            <a:custGeom>
              <a:avLst/>
              <a:gdLst/>
              <a:ahLst/>
              <a:cxnLst/>
              <a:rect l="l" t="t" r="r" b="b"/>
              <a:pathLst>
                <a:path w="10155409" h="10420662">
                  <a:moveTo>
                    <a:pt x="0" y="0"/>
                  </a:moveTo>
                  <a:lnTo>
                    <a:pt x="10155409" y="0"/>
                  </a:lnTo>
                  <a:lnTo>
                    <a:pt x="10155409" y="10420662"/>
                  </a:lnTo>
                  <a:lnTo>
                    <a:pt x="0" y="1042066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 cstate="print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 cstate="print"/>
            <a:stretch>
              <a:fillRect t="-38888" b="-3888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4425942" y="-1582730"/>
            <a:ext cx="29972614" cy="12771961"/>
            <a:chOff x="0" y="0"/>
            <a:chExt cx="39963485" cy="17029281"/>
          </a:xfrm>
        </p:grpSpPr>
        <p:grpSp>
          <p:nvGrpSpPr>
            <p:cNvPr id="4" name="Group 4"/>
            <p:cNvGrpSpPr/>
            <p:nvPr/>
          </p:nvGrpSpPr>
          <p:grpSpPr>
            <a:xfrm>
              <a:off x="3487691" y="2110307"/>
              <a:ext cx="5728732" cy="13716000"/>
              <a:chOff x="0" y="0"/>
              <a:chExt cx="1131601" cy="2709333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0" y="0"/>
                <a:ext cx="1131601" cy="2709333"/>
              </a:xfrm>
              <a:custGeom>
                <a:avLst/>
                <a:gdLst/>
                <a:ahLst/>
                <a:cxnLst/>
                <a:rect l="l" t="t" r="r" b="b"/>
                <a:pathLst>
                  <a:path w="1131601" h="2709333">
                    <a:moveTo>
                      <a:pt x="0" y="0"/>
                    </a:moveTo>
                    <a:lnTo>
                      <a:pt x="1131601" y="0"/>
                    </a:lnTo>
                    <a:lnTo>
                      <a:pt x="1131601" y="2709333"/>
                    </a:lnTo>
                    <a:lnTo>
                      <a:pt x="0" y="2709333"/>
                    </a:lnTo>
                    <a:close/>
                  </a:path>
                </a:pathLst>
              </a:custGeom>
              <a:solidFill>
                <a:srgbClr val="576044">
                  <a:alpha val="61961"/>
                </a:srgbClr>
              </a:solidFill>
            </p:spPr>
          </p:sp>
          <p:sp>
            <p:nvSpPr>
              <p:cNvPr id="6" name="TextBox 6"/>
              <p:cNvSpPr txBox="1"/>
              <p:nvPr/>
            </p:nvSpPr>
            <p:spPr>
              <a:xfrm>
                <a:off x="0" y="-19050"/>
                <a:ext cx="1131601" cy="2728383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7" name="Freeform 7"/>
            <p:cNvSpPr/>
            <p:nvPr/>
          </p:nvSpPr>
          <p:spPr>
            <a:xfrm>
              <a:off x="11614609" y="6364393"/>
              <a:ext cx="14993713" cy="7545120"/>
            </a:xfrm>
            <a:custGeom>
              <a:avLst/>
              <a:gdLst/>
              <a:ahLst/>
              <a:cxnLst/>
              <a:rect l="l" t="t" r="r" b="b"/>
              <a:pathLst>
                <a:path w="14993713" h="7545120">
                  <a:moveTo>
                    <a:pt x="0" y="0"/>
                  </a:moveTo>
                  <a:lnTo>
                    <a:pt x="14993713" y="0"/>
                  </a:lnTo>
                  <a:lnTo>
                    <a:pt x="14993713" y="7545120"/>
                  </a:lnTo>
                  <a:lnTo>
                    <a:pt x="0" y="754512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 cstate="print"/>
              <a:stretch>
                <a:fillRect b="-6618"/>
              </a:stretch>
            </a:blipFill>
          </p:spPr>
        </p:sp>
        <p:sp>
          <p:nvSpPr>
            <p:cNvPr id="8" name="TextBox 8"/>
            <p:cNvSpPr txBox="1"/>
            <p:nvPr/>
          </p:nvSpPr>
          <p:spPr>
            <a:xfrm>
              <a:off x="8380536" y="2842034"/>
              <a:ext cx="21081940" cy="261150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675"/>
                </a:lnSpc>
              </a:pPr>
              <a:r>
                <a:rPr lang="en-US" sz="5482">
                  <a:solidFill>
                    <a:srgbClr val="052E0B"/>
                  </a:solidFill>
                  <a:latin typeface="Montserrat Light Bold"/>
                </a:rPr>
                <a:t>ЧОМУ НАШІ ЗАХИСНИКИ </a:t>
              </a:r>
            </a:p>
            <a:p>
              <a:pPr algn="ctr">
                <a:lnSpc>
                  <a:spcPts val="7675"/>
                </a:lnSpc>
              </a:pPr>
              <a:r>
                <a:rPr lang="en-US" sz="5482">
                  <a:solidFill>
                    <a:srgbClr val="052E0B"/>
                  </a:solidFill>
                  <a:latin typeface="Montserrat Light Bold"/>
                </a:rPr>
                <a:t>ТАК ПОЧУВАЮТЬСЯ ТА РЕАГУЮТЬ</a:t>
              </a:r>
            </a:p>
          </p:txBody>
        </p:sp>
        <p:sp>
          <p:nvSpPr>
            <p:cNvPr id="9" name="Freeform 9"/>
            <p:cNvSpPr/>
            <p:nvPr/>
          </p:nvSpPr>
          <p:spPr>
            <a:xfrm rot="-6455084">
              <a:off x="1423210" y="5404396"/>
              <a:ext cx="10155409" cy="10420662"/>
            </a:xfrm>
            <a:custGeom>
              <a:avLst/>
              <a:gdLst/>
              <a:ahLst/>
              <a:cxnLst/>
              <a:rect l="l" t="t" r="r" b="b"/>
              <a:pathLst>
                <a:path w="10155409" h="10420662">
                  <a:moveTo>
                    <a:pt x="0" y="0"/>
                  </a:moveTo>
                  <a:lnTo>
                    <a:pt x="10155409" y="0"/>
                  </a:lnTo>
                  <a:lnTo>
                    <a:pt x="10155409" y="10420662"/>
                  </a:lnTo>
                  <a:lnTo>
                    <a:pt x="0" y="1042066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0" name="Freeform 10"/>
            <p:cNvSpPr/>
            <p:nvPr/>
          </p:nvSpPr>
          <p:spPr>
            <a:xfrm rot="-7749240">
              <a:off x="27639323" y="2017023"/>
              <a:ext cx="10155409" cy="10420662"/>
            </a:xfrm>
            <a:custGeom>
              <a:avLst/>
              <a:gdLst/>
              <a:ahLst/>
              <a:cxnLst/>
              <a:rect l="l" t="t" r="r" b="b"/>
              <a:pathLst>
                <a:path w="10155409" h="10420662">
                  <a:moveTo>
                    <a:pt x="0" y="0"/>
                  </a:moveTo>
                  <a:lnTo>
                    <a:pt x="10155409" y="0"/>
                  </a:lnTo>
                  <a:lnTo>
                    <a:pt x="10155409" y="10420662"/>
                  </a:lnTo>
                  <a:lnTo>
                    <a:pt x="0" y="1042066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 cstate="print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1" name="Freeform 11"/>
            <p:cNvSpPr/>
            <p:nvPr/>
          </p:nvSpPr>
          <p:spPr>
            <a:xfrm>
              <a:off x="11614609" y="13909513"/>
              <a:ext cx="14993713" cy="1270678"/>
            </a:xfrm>
            <a:custGeom>
              <a:avLst/>
              <a:gdLst/>
              <a:ahLst/>
              <a:cxnLst/>
              <a:rect l="l" t="t" r="r" b="b"/>
              <a:pathLst>
                <a:path w="14993713" h="1270678">
                  <a:moveTo>
                    <a:pt x="0" y="0"/>
                  </a:moveTo>
                  <a:lnTo>
                    <a:pt x="14993713" y="0"/>
                  </a:lnTo>
                  <a:lnTo>
                    <a:pt x="14993713" y="1270678"/>
                  </a:lnTo>
                  <a:lnTo>
                    <a:pt x="0" y="127067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 cstate="print"/>
              <a:stretch>
                <a:fillRect l="-2993" t="-141428" r="-1920" b="-3068"/>
              </a:stretch>
            </a:blipFill>
          </p:spPr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 cstate="print"/>
            <a:stretch>
              <a:fillRect t="-38888" b="-38888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855108" y="1923310"/>
            <a:ext cx="9163371" cy="9163371"/>
          </a:xfrm>
          <a:custGeom>
            <a:avLst/>
            <a:gdLst/>
            <a:ahLst/>
            <a:cxnLst/>
            <a:rect l="l" t="t" r="r" b="b"/>
            <a:pathLst>
              <a:path w="9163371" h="9163371">
                <a:moveTo>
                  <a:pt x="0" y="0"/>
                </a:moveTo>
                <a:lnTo>
                  <a:pt x="9163370" y="0"/>
                </a:lnTo>
                <a:lnTo>
                  <a:pt x="9163370" y="9163371"/>
                </a:lnTo>
                <a:lnTo>
                  <a:pt x="0" y="9163371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>
              <a:alphaModFix amt="41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0" y="2394618"/>
            <a:ext cx="18288000" cy="1391105"/>
          </a:xfrm>
          <a:custGeom>
            <a:avLst/>
            <a:gdLst/>
            <a:ahLst/>
            <a:cxnLst/>
            <a:rect l="l" t="t" r="r" b="b"/>
            <a:pathLst>
              <a:path w="18288000" h="1391105">
                <a:moveTo>
                  <a:pt x="0" y="0"/>
                </a:moveTo>
                <a:lnTo>
                  <a:pt x="18288000" y="0"/>
                </a:lnTo>
                <a:lnTo>
                  <a:pt x="18288000" y="1391105"/>
                </a:lnTo>
                <a:lnTo>
                  <a:pt x="0" y="1391105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/>
            <a:stretch>
              <a:fillRect l="-1116" t="-165440" r="-1116"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0" y="0"/>
            <a:ext cx="18288000" cy="3090171"/>
            <a:chOff x="0" y="0"/>
            <a:chExt cx="4816593" cy="813872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816592" cy="813872"/>
            </a:xfrm>
            <a:custGeom>
              <a:avLst/>
              <a:gdLst/>
              <a:ahLst/>
              <a:cxnLst/>
              <a:rect l="l" t="t" r="r" b="b"/>
              <a:pathLst>
                <a:path w="4816592" h="813872">
                  <a:moveTo>
                    <a:pt x="0" y="0"/>
                  </a:moveTo>
                  <a:lnTo>
                    <a:pt x="4816592" y="0"/>
                  </a:lnTo>
                  <a:lnTo>
                    <a:pt x="4816592" y="813872"/>
                  </a:lnTo>
                  <a:lnTo>
                    <a:pt x="0" y="813872"/>
                  </a:lnTo>
                  <a:close/>
                </a:path>
              </a:pathLst>
            </a:custGeom>
            <a:solidFill>
              <a:srgbClr val="1A1A1A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19050"/>
              <a:ext cx="4816593" cy="83292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7708548" y="5878685"/>
            <a:ext cx="9550752" cy="454421"/>
          </a:xfrm>
          <a:custGeom>
            <a:avLst/>
            <a:gdLst/>
            <a:ahLst/>
            <a:cxnLst/>
            <a:rect l="l" t="t" r="r" b="b"/>
            <a:pathLst>
              <a:path w="9550752" h="454421">
                <a:moveTo>
                  <a:pt x="0" y="0"/>
                </a:moveTo>
                <a:lnTo>
                  <a:pt x="9550752" y="0"/>
                </a:lnTo>
                <a:lnTo>
                  <a:pt x="9550752" y="454421"/>
                </a:lnTo>
                <a:lnTo>
                  <a:pt x="0" y="454421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/>
            <a:stretch>
              <a:fillRect t="-338230" r="-6915" b="-5570"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7596882" y="4095398"/>
            <a:ext cx="9662418" cy="1783288"/>
            <a:chOff x="0" y="0"/>
            <a:chExt cx="3543995" cy="654077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543995" cy="654077"/>
            </a:xfrm>
            <a:custGeom>
              <a:avLst/>
              <a:gdLst/>
              <a:ahLst/>
              <a:cxnLst/>
              <a:rect l="l" t="t" r="r" b="b"/>
              <a:pathLst>
                <a:path w="3543995" h="654077">
                  <a:moveTo>
                    <a:pt x="24838" y="0"/>
                  </a:moveTo>
                  <a:lnTo>
                    <a:pt x="3519157" y="0"/>
                  </a:lnTo>
                  <a:cubicBezTo>
                    <a:pt x="3525744" y="0"/>
                    <a:pt x="3532062" y="2617"/>
                    <a:pt x="3536720" y="7275"/>
                  </a:cubicBezTo>
                  <a:cubicBezTo>
                    <a:pt x="3541378" y="11933"/>
                    <a:pt x="3543995" y="18251"/>
                    <a:pt x="3543995" y="24838"/>
                  </a:cubicBezTo>
                  <a:lnTo>
                    <a:pt x="3543995" y="629238"/>
                  </a:lnTo>
                  <a:cubicBezTo>
                    <a:pt x="3543995" y="635826"/>
                    <a:pt x="3541378" y="642144"/>
                    <a:pt x="3536720" y="646802"/>
                  </a:cubicBezTo>
                  <a:cubicBezTo>
                    <a:pt x="3532062" y="651460"/>
                    <a:pt x="3525744" y="654077"/>
                    <a:pt x="3519157" y="654077"/>
                  </a:cubicBezTo>
                  <a:lnTo>
                    <a:pt x="24838" y="654077"/>
                  </a:lnTo>
                  <a:cubicBezTo>
                    <a:pt x="18251" y="654077"/>
                    <a:pt x="11933" y="651460"/>
                    <a:pt x="7275" y="646802"/>
                  </a:cubicBezTo>
                  <a:cubicBezTo>
                    <a:pt x="2617" y="642144"/>
                    <a:pt x="0" y="635826"/>
                    <a:pt x="0" y="629238"/>
                  </a:cubicBezTo>
                  <a:lnTo>
                    <a:pt x="0" y="24838"/>
                  </a:lnTo>
                  <a:cubicBezTo>
                    <a:pt x="0" y="18251"/>
                    <a:pt x="2617" y="11933"/>
                    <a:pt x="7275" y="7275"/>
                  </a:cubicBezTo>
                  <a:cubicBezTo>
                    <a:pt x="11933" y="2617"/>
                    <a:pt x="18251" y="0"/>
                    <a:pt x="24838" y="0"/>
                  </a:cubicBezTo>
                  <a:close/>
                </a:path>
              </a:pathLst>
            </a:custGeom>
            <a:solidFill>
              <a:srgbClr val="B6B291">
                <a:alpha val="54902"/>
              </a:srgbClr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19050"/>
              <a:ext cx="3543995" cy="6731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7596882" y="6354935"/>
            <a:ext cx="9662418" cy="2992748"/>
            <a:chOff x="0" y="0"/>
            <a:chExt cx="3543995" cy="1097684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3543995" cy="1097684"/>
            </a:xfrm>
            <a:custGeom>
              <a:avLst/>
              <a:gdLst/>
              <a:ahLst/>
              <a:cxnLst/>
              <a:rect l="l" t="t" r="r" b="b"/>
              <a:pathLst>
                <a:path w="3543995" h="1097684">
                  <a:moveTo>
                    <a:pt x="24838" y="0"/>
                  </a:moveTo>
                  <a:lnTo>
                    <a:pt x="3519157" y="0"/>
                  </a:lnTo>
                  <a:cubicBezTo>
                    <a:pt x="3525744" y="0"/>
                    <a:pt x="3532062" y="2617"/>
                    <a:pt x="3536720" y="7275"/>
                  </a:cubicBezTo>
                  <a:cubicBezTo>
                    <a:pt x="3541378" y="11933"/>
                    <a:pt x="3543995" y="18251"/>
                    <a:pt x="3543995" y="24838"/>
                  </a:cubicBezTo>
                  <a:lnTo>
                    <a:pt x="3543995" y="1072846"/>
                  </a:lnTo>
                  <a:cubicBezTo>
                    <a:pt x="3543995" y="1079433"/>
                    <a:pt x="3541378" y="1085751"/>
                    <a:pt x="3536720" y="1090409"/>
                  </a:cubicBezTo>
                  <a:cubicBezTo>
                    <a:pt x="3532062" y="1095067"/>
                    <a:pt x="3525744" y="1097684"/>
                    <a:pt x="3519157" y="1097684"/>
                  </a:cubicBezTo>
                  <a:lnTo>
                    <a:pt x="24838" y="1097684"/>
                  </a:lnTo>
                  <a:cubicBezTo>
                    <a:pt x="18251" y="1097684"/>
                    <a:pt x="11933" y="1095067"/>
                    <a:pt x="7275" y="1090409"/>
                  </a:cubicBezTo>
                  <a:cubicBezTo>
                    <a:pt x="2617" y="1085751"/>
                    <a:pt x="0" y="1079433"/>
                    <a:pt x="0" y="1072846"/>
                  </a:cubicBezTo>
                  <a:lnTo>
                    <a:pt x="0" y="24838"/>
                  </a:lnTo>
                  <a:cubicBezTo>
                    <a:pt x="0" y="18251"/>
                    <a:pt x="2617" y="11933"/>
                    <a:pt x="7275" y="7275"/>
                  </a:cubicBezTo>
                  <a:cubicBezTo>
                    <a:pt x="11933" y="2617"/>
                    <a:pt x="18251" y="0"/>
                    <a:pt x="24838" y="0"/>
                  </a:cubicBezTo>
                  <a:close/>
                </a:path>
              </a:pathLst>
            </a:custGeom>
            <a:solidFill>
              <a:srgbClr val="B6B291">
                <a:alpha val="54902"/>
              </a:srgbClr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19050"/>
              <a:ext cx="3543995" cy="11167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7708548" y="9347683"/>
            <a:ext cx="9550752" cy="454421"/>
          </a:xfrm>
          <a:custGeom>
            <a:avLst/>
            <a:gdLst/>
            <a:ahLst/>
            <a:cxnLst/>
            <a:rect l="l" t="t" r="r" b="b"/>
            <a:pathLst>
              <a:path w="9550752" h="454421">
                <a:moveTo>
                  <a:pt x="0" y="0"/>
                </a:moveTo>
                <a:lnTo>
                  <a:pt x="9550752" y="0"/>
                </a:lnTo>
                <a:lnTo>
                  <a:pt x="9550752" y="454421"/>
                </a:lnTo>
                <a:lnTo>
                  <a:pt x="0" y="454421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/>
            <a:stretch>
              <a:fillRect t="-338230" r="-6915" b="-5570"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1830113" y="325407"/>
            <a:ext cx="14627774" cy="25262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858"/>
              </a:lnSpc>
            </a:pPr>
            <a:r>
              <a:rPr lang="en-US" sz="7041">
                <a:solidFill>
                  <a:srgbClr val="AD9663"/>
                </a:solidFill>
                <a:latin typeface="Montserrat Light Bold"/>
              </a:rPr>
              <a:t>АДРЕНАЛІНОВА ЗАЛЕЖНІСТЬ</a:t>
            </a:r>
          </a:p>
        </p:txBody>
      </p:sp>
      <p:sp>
        <p:nvSpPr>
          <p:cNvPr id="17" name="Freeform 17"/>
          <p:cNvSpPr/>
          <p:nvPr/>
        </p:nvSpPr>
        <p:spPr>
          <a:xfrm rot="730777">
            <a:off x="13608138" y="-4459519"/>
            <a:ext cx="8692009" cy="8919039"/>
          </a:xfrm>
          <a:custGeom>
            <a:avLst/>
            <a:gdLst/>
            <a:ahLst/>
            <a:cxnLst/>
            <a:rect l="l" t="t" r="r" b="b"/>
            <a:pathLst>
              <a:path w="8692009" h="8919039">
                <a:moveTo>
                  <a:pt x="0" y="0"/>
                </a:moveTo>
                <a:lnTo>
                  <a:pt x="8692008" y="0"/>
                </a:lnTo>
                <a:lnTo>
                  <a:pt x="8692008" y="8919038"/>
                </a:lnTo>
                <a:lnTo>
                  <a:pt x="0" y="8919038"/>
                </a:lnTo>
                <a:lnTo>
                  <a:pt x="0" y="0"/>
                </a:lnTo>
                <a:close/>
              </a:path>
            </a:pathLst>
          </a:custGeom>
          <a:blipFill>
            <a:blip r:embed="rId7" cstate="print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grpSp>
        <p:nvGrpSpPr>
          <p:cNvPr id="18" name="Group 18"/>
          <p:cNvGrpSpPr/>
          <p:nvPr/>
        </p:nvGrpSpPr>
        <p:grpSpPr>
          <a:xfrm>
            <a:off x="1103392" y="3929264"/>
            <a:ext cx="5246370" cy="5246370"/>
            <a:chOff x="0" y="0"/>
            <a:chExt cx="812800" cy="8128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9" cstate="print"/>
              <a:stretch>
                <a:fillRect l="-7927" r="-2366"/>
              </a:stretch>
            </a:blipFill>
            <a:ln cap="sq">
              <a:noFill/>
              <a:prstDash val="solid"/>
              <a:miter/>
            </a:ln>
          </p:spPr>
        </p:sp>
      </p:grpSp>
      <p:sp>
        <p:nvSpPr>
          <p:cNvPr id="20" name="Freeform 20"/>
          <p:cNvSpPr/>
          <p:nvPr/>
        </p:nvSpPr>
        <p:spPr>
          <a:xfrm>
            <a:off x="-5731881" y="-261150"/>
            <a:ext cx="8873971" cy="9105754"/>
          </a:xfrm>
          <a:custGeom>
            <a:avLst/>
            <a:gdLst/>
            <a:ahLst/>
            <a:cxnLst/>
            <a:rect l="l" t="t" r="r" b="b"/>
            <a:pathLst>
              <a:path w="8873971" h="9105754">
                <a:moveTo>
                  <a:pt x="0" y="0"/>
                </a:moveTo>
                <a:lnTo>
                  <a:pt x="8873971" y="0"/>
                </a:lnTo>
                <a:lnTo>
                  <a:pt x="8873971" y="9105754"/>
                </a:lnTo>
                <a:lnTo>
                  <a:pt x="0" y="9105754"/>
                </a:lnTo>
                <a:lnTo>
                  <a:pt x="0" y="0"/>
                </a:lnTo>
                <a:close/>
              </a:path>
            </a:pathLst>
          </a:custGeom>
          <a:blipFill>
            <a:blip r:embed="rId10" cstate="print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7941755" y="4221652"/>
            <a:ext cx="8972673" cy="13258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569"/>
              </a:lnSpc>
            </a:pPr>
            <a:r>
              <a:rPr lang="en-US" sz="2550">
                <a:solidFill>
                  <a:srgbClr val="040506"/>
                </a:solidFill>
                <a:latin typeface="Montserrat Light"/>
              </a:rPr>
              <a:t>Це відчуття сильної потреби в ризикованих або екстремальних ситуаціях, що викликають виділення адреналіну та інших стресових гормонів в організмі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7596882" y="6457371"/>
            <a:ext cx="9448926" cy="27402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50547" lvl="1" indent="-275274" algn="just">
              <a:lnSpc>
                <a:spcPts val="3570"/>
              </a:lnSpc>
              <a:buFont typeface="Arial"/>
              <a:buChar char="•"/>
            </a:pPr>
            <a:r>
              <a:rPr lang="en-US" sz="2550">
                <a:solidFill>
                  <a:srgbClr val="040506"/>
                </a:solidFill>
                <a:latin typeface="DM Sans"/>
              </a:rPr>
              <a:t>Постійне підвищення рівня адреналіну та стресових гормонів може впливати на фізичне й психічне здоров'я</a:t>
            </a:r>
          </a:p>
          <a:p>
            <a:pPr algn="just">
              <a:lnSpc>
                <a:spcPts val="350"/>
              </a:lnSpc>
            </a:pPr>
            <a:endParaRPr/>
          </a:p>
          <a:p>
            <a:pPr marL="550547" lvl="1" indent="-275274" algn="just">
              <a:lnSpc>
                <a:spcPts val="3570"/>
              </a:lnSpc>
              <a:buFont typeface="Arial"/>
              <a:buChar char="•"/>
            </a:pPr>
            <a:r>
              <a:rPr lang="en-US" sz="2550">
                <a:solidFill>
                  <a:srgbClr val="040506"/>
                </a:solidFill>
                <a:latin typeface="DM Sans"/>
              </a:rPr>
              <a:t>Довготривалі стресові навантаження, як правило, призводять до депресії, тривожності та інших психічних розладів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F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6325603" y="-1779163"/>
            <a:ext cx="30240441" cy="13200411"/>
            <a:chOff x="0" y="0"/>
            <a:chExt cx="40320588" cy="17600549"/>
          </a:xfrm>
        </p:grpSpPr>
        <p:sp>
          <p:nvSpPr>
            <p:cNvPr id="3" name="TextBox 3"/>
            <p:cNvSpPr txBox="1"/>
            <p:nvPr/>
          </p:nvSpPr>
          <p:spPr>
            <a:xfrm>
              <a:off x="9805738" y="3028648"/>
              <a:ext cx="22184974" cy="210659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366"/>
                </a:lnSpc>
              </a:pPr>
              <a:r>
                <a:rPr lang="en-US" sz="4547" dirty="0">
                  <a:solidFill>
                    <a:srgbClr val="052E0B"/>
                  </a:solidFill>
                  <a:latin typeface="Montserrat Light Bold"/>
                </a:rPr>
                <a:t>ФАЗИ ПОВЕРНЕННЯ І РЕАДАПТАЦІЇ ВІЙСЬКОВОСЛУЖБОВЦІВ ДО МИРНОГО ЖИТТЯ</a:t>
              </a: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15847030" y="12972719"/>
              <a:ext cx="14284712" cy="239183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539749" lvl="1" indent="-269875">
                <a:lnSpc>
                  <a:spcPts val="3499"/>
                </a:lnSpc>
                <a:buFont typeface="Arial"/>
                <a:buChar char="•"/>
              </a:pPr>
              <a:r>
                <a:rPr lang="en-US" sz="2499">
                  <a:solidFill>
                    <a:srgbClr val="231F20"/>
                  </a:solidFill>
                  <a:latin typeface="Montserrat Light Bold"/>
                </a:rPr>
                <a:t>проблеми соціальної адаптації зберігаються,</a:t>
              </a:r>
            </a:p>
            <a:p>
              <a:pPr marL="539749" lvl="1" indent="-269875">
                <a:lnSpc>
                  <a:spcPts val="3499"/>
                </a:lnSpc>
                <a:buFont typeface="Arial"/>
                <a:buChar char="•"/>
              </a:pPr>
              <a:r>
                <a:rPr lang="en-US" sz="2499">
                  <a:solidFill>
                    <a:srgbClr val="231F20"/>
                  </a:solidFill>
                  <a:latin typeface="Montserrat Light Bold"/>
                </a:rPr>
                <a:t>психофізичне здоров’я погіршується,</a:t>
              </a:r>
            </a:p>
            <a:p>
              <a:pPr marL="539749" lvl="1" indent="-269875">
                <a:lnSpc>
                  <a:spcPts val="3499"/>
                </a:lnSpc>
                <a:buFont typeface="Arial"/>
                <a:buChar char="•"/>
              </a:pPr>
              <a:r>
                <a:rPr lang="en-US" sz="2499">
                  <a:solidFill>
                    <a:srgbClr val="231F20"/>
                  </a:solidFill>
                  <a:latin typeface="Montserrat Light Bold"/>
                </a:rPr>
                <a:t>формуються хибні суб’єктивні оцінки свого соціального статусу</a:t>
              </a:r>
            </a:p>
          </p:txBody>
        </p:sp>
        <p:sp>
          <p:nvSpPr>
            <p:cNvPr id="5" name="Freeform 5"/>
            <p:cNvSpPr/>
            <p:nvPr/>
          </p:nvSpPr>
          <p:spPr>
            <a:xfrm>
              <a:off x="9725619" y="8367053"/>
              <a:ext cx="5207069" cy="423338"/>
            </a:xfrm>
            <a:custGeom>
              <a:avLst/>
              <a:gdLst/>
              <a:ahLst/>
              <a:cxnLst/>
              <a:rect l="l" t="t" r="r" b="b"/>
              <a:pathLst>
                <a:path w="5207069" h="423338">
                  <a:moveTo>
                    <a:pt x="0" y="0"/>
                  </a:moveTo>
                  <a:lnTo>
                    <a:pt x="5207069" y="0"/>
                  </a:lnTo>
                  <a:lnTo>
                    <a:pt x="5207069" y="423338"/>
                  </a:lnTo>
                  <a:lnTo>
                    <a:pt x="0" y="4233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/>
              <a:stretch>
                <a:fillRect t="-156465" r="-6915" b="-3259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>
              <a:off x="0" y="0"/>
              <a:ext cx="10155409" cy="10420662"/>
            </a:xfrm>
            <a:custGeom>
              <a:avLst/>
              <a:gdLst/>
              <a:ahLst/>
              <a:cxnLst/>
              <a:rect l="l" t="t" r="r" b="b"/>
              <a:pathLst>
                <a:path w="10155409" h="10420662">
                  <a:moveTo>
                    <a:pt x="0" y="0"/>
                  </a:moveTo>
                  <a:lnTo>
                    <a:pt x="10155409" y="0"/>
                  </a:lnTo>
                  <a:lnTo>
                    <a:pt x="10155409" y="10420662"/>
                  </a:lnTo>
                  <a:lnTo>
                    <a:pt x="0" y="1042066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 cstate="print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" name="Freeform 7"/>
            <p:cNvSpPr/>
            <p:nvPr/>
          </p:nvSpPr>
          <p:spPr>
            <a:xfrm rot="11330275">
              <a:off x="29539938" y="6538315"/>
              <a:ext cx="10780650" cy="11062234"/>
            </a:xfrm>
            <a:custGeom>
              <a:avLst/>
              <a:gdLst/>
              <a:ahLst/>
              <a:cxnLst/>
              <a:rect l="l" t="t" r="r" b="b"/>
              <a:pathLst>
                <a:path w="10780650" h="11062234">
                  <a:moveTo>
                    <a:pt x="0" y="0"/>
                  </a:moveTo>
                  <a:lnTo>
                    <a:pt x="10780650" y="0"/>
                  </a:lnTo>
                  <a:lnTo>
                    <a:pt x="10780650" y="11062234"/>
                  </a:lnTo>
                  <a:lnTo>
                    <a:pt x="0" y="1106223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 cstate="print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8" name="TextBox 8"/>
            <p:cNvSpPr txBox="1"/>
            <p:nvPr/>
          </p:nvSpPr>
          <p:spPr>
            <a:xfrm>
              <a:off x="15847030" y="5503545"/>
              <a:ext cx="15031832" cy="361103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539749" lvl="1" indent="-269875" algn="just">
                <a:lnSpc>
                  <a:spcPts val="3499"/>
                </a:lnSpc>
                <a:buFont typeface="Arial"/>
                <a:buChar char="•"/>
              </a:pPr>
              <a:r>
                <a:rPr lang="en-US" sz="2499" dirty="0" err="1">
                  <a:solidFill>
                    <a:srgbClr val="231F20"/>
                  </a:solidFill>
                  <a:latin typeface="Montserrat Light Bold"/>
                </a:rPr>
                <a:t>висока</a:t>
              </a:r>
              <a:r>
                <a:rPr lang="en-US" sz="2499" dirty="0">
                  <a:solidFill>
                    <a:srgbClr val="231F20"/>
                  </a:solidFill>
                  <a:latin typeface="Montserrat Light Bold"/>
                </a:rPr>
                <a:t> </a:t>
              </a:r>
              <a:r>
                <a:rPr lang="en-US" sz="2499" dirty="0" err="1">
                  <a:solidFill>
                    <a:srgbClr val="231F20"/>
                  </a:solidFill>
                  <a:latin typeface="Montserrat Light Bold"/>
                </a:rPr>
                <a:t>самооцінка</a:t>
              </a:r>
              <a:r>
                <a:rPr lang="en-US" sz="2499" dirty="0">
                  <a:solidFill>
                    <a:srgbClr val="231F20"/>
                  </a:solidFill>
                  <a:latin typeface="Montserrat Light Bold"/>
                </a:rPr>
                <a:t>,</a:t>
              </a:r>
            </a:p>
            <a:p>
              <a:pPr marL="539749" lvl="1" indent="-269875" algn="just">
                <a:lnSpc>
                  <a:spcPts val="3499"/>
                </a:lnSpc>
                <a:buFont typeface="Arial"/>
                <a:buChar char="•"/>
              </a:pPr>
              <a:r>
                <a:rPr lang="en-US" sz="2499" dirty="0" err="1">
                  <a:solidFill>
                    <a:srgbClr val="231F20"/>
                  </a:solidFill>
                  <a:latin typeface="Montserrat Light Bold"/>
                </a:rPr>
                <a:t>критичність</a:t>
              </a:r>
              <a:r>
                <a:rPr lang="en-US" sz="2499" dirty="0">
                  <a:solidFill>
                    <a:srgbClr val="231F20"/>
                  </a:solidFill>
                  <a:latin typeface="Montserrat Light Bold"/>
                </a:rPr>
                <a:t> </a:t>
              </a:r>
              <a:r>
                <a:rPr lang="en-US" sz="2499" dirty="0" err="1">
                  <a:solidFill>
                    <a:srgbClr val="231F20"/>
                  </a:solidFill>
                  <a:latin typeface="Montserrat Light Bold"/>
                </a:rPr>
                <a:t>знижена</a:t>
              </a:r>
              <a:r>
                <a:rPr lang="en-US" sz="2499" dirty="0">
                  <a:solidFill>
                    <a:srgbClr val="231F20"/>
                  </a:solidFill>
                  <a:latin typeface="Montserrat Light Bold"/>
                </a:rPr>
                <a:t>, </a:t>
              </a:r>
              <a:r>
                <a:rPr lang="en-US" sz="2499" dirty="0" err="1">
                  <a:solidFill>
                    <a:srgbClr val="231F20"/>
                  </a:solidFill>
                  <a:latin typeface="Montserrat Light Bold"/>
                </a:rPr>
                <a:t>почуття</a:t>
              </a:r>
              <a:r>
                <a:rPr lang="en-US" sz="2499" dirty="0">
                  <a:solidFill>
                    <a:srgbClr val="231F20"/>
                  </a:solidFill>
                  <a:latin typeface="Montserrat Light Bold"/>
                </a:rPr>
                <a:t> </a:t>
              </a:r>
              <a:r>
                <a:rPr lang="en-US" sz="2499" dirty="0" err="1">
                  <a:solidFill>
                    <a:srgbClr val="231F20"/>
                  </a:solidFill>
                  <a:latin typeface="Montserrat Light Bold"/>
                </a:rPr>
                <a:t>гордості</a:t>
              </a:r>
              <a:r>
                <a:rPr lang="en-US" sz="2499" dirty="0">
                  <a:solidFill>
                    <a:srgbClr val="231F20"/>
                  </a:solidFill>
                  <a:latin typeface="Montserrat Light Bold"/>
                </a:rPr>
                <a:t> і </a:t>
              </a:r>
              <a:r>
                <a:rPr lang="en-US" sz="2499" dirty="0" err="1">
                  <a:solidFill>
                    <a:srgbClr val="231F20"/>
                  </a:solidFill>
                  <a:latin typeface="Montserrat Light Bold"/>
                </a:rPr>
                <a:t>впевненості</a:t>
              </a:r>
              <a:r>
                <a:rPr lang="en-US" sz="2499" dirty="0">
                  <a:solidFill>
                    <a:srgbClr val="231F20"/>
                  </a:solidFill>
                  <a:latin typeface="Montserrat Light Bold"/>
                </a:rPr>
                <a:t> в </a:t>
              </a:r>
              <a:r>
                <a:rPr lang="en-US" sz="2499" dirty="0" err="1">
                  <a:solidFill>
                    <a:srgbClr val="231F20"/>
                  </a:solidFill>
                  <a:latin typeface="Montserrat Light Bold"/>
                </a:rPr>
                <a:t>собі</a:t>
              </a:r>
              <a:r>
                <a:rPr lang="en-US" sz="2499" dirty="0">
                  <a:solidFill>
                    <a:srgbClr val="231F20"/>
                  </a:solidFill>
                  <a:latin typeface="Montserrat Light Bold"/>
                </a:rPr>
                <a:t>,</a:t>
              </a:r>
            </a:p>
            <a:p>
              <a:pPr marL="539749" lvl="1" indent="-269875" algn="just">
                <a:lnSpc>
                  <a:spcPts val="3499"/>
                </a:lnSpc>
                <a:buFont typeface="Arial"/>
                <a:buChar char="•"/>
              </a:pPr>
              <a:r>
                <a:rPr lang="en-US" sz="2499" dirty="0" err="1">
                  <a:solidFill>
                    <a:srgbClr val="231F20"/>
                  </a:solidFill>
                  <a:latin typeface="Montserrat Light Bold"/>
                </a:rPr>
                <a:t>очікування</a:t>
              </a:r>
              <a:r>
                <a:rPr lang="en-US" sz="2499" dirty="0">
                  <a:solidFill>
                    <a:srgbClr val="231F20"/>
                  </a:solidFill>
                  <a:latin typeface="Montserrat Light Bold"/>
                </a:rPr>
                <a:t> </a:t>
              </a:r>
              <a:r>
                <a:rPr lang="en-US" sz="2499" dirty="0" err="1">
                  <a:solidFill>
                    <a:srgbClr val="231F20"/>
                  </a:solidFill>
                  <a:latin typeface="Montserrat Light Bold"/>
                </a:rPr>
                <a:t>схвальних</a:t>
              </a:r>
              <a:r>
                <a:rPr lang="en-US" sz="2499" dirty="0">
                  <a:solidFill>
                    <a:srgbClr val="231F20"/>
                  </a:solidFill>
                  <a:latin typeface="Montserrat Light Bold"/>
                </a:rPr>
                <a:t> </a:t>
              </a:r>
              <a:r>
                <a:rPr lang="en-US" sz="2499" dirty="0" err="1">
                  <a:solidFill>
                    <a:srgbClr val="231F20"/>
                  </a:solidFill>
                  <a:latin typeface="Montserrat Light Bold"/>
                </a:rPr>
                <a:t>соціальних</a:t>
              </a:r>
              <a:r>
                <a:rPr lang="en-US" sz="2499" dirty="0">
                  <a:solidFill>
                    <a:srgbClr val="231F20"/>
                  </a:solidFill>
                  <a:latin typeface="Montserrat Light Bold"/>
                </a:rPr>
                <a:t> </a:t>
              </a:r>
              <a:r>
                <a:rPr lang="en-US" sz="2499" dirty="0" err="1">
                  <a:solidFill>
                    <a:srgbClr val="231F20"/>
                  </a:solidFill>
                  <a:latin typeface="Montserrat Light Bold"/>
                </a:rPr>
                <a:t>реакцій</a:t>
              </a:r>
              <a:r>
                <a:rPr lang="en-US" sz="2499" dirty="0">
                  <a:solidFill>
                    <a:srgbClr val="231F20"/>
                  </a:solidFill>
                  <a:latin typeface="Montserrat Light Bold"/>
                </a:rPr>
                <a:t>,</a:t>
              </a:r>
            </a:p>
            <a:p>
              <a:pPr marL="539749" lvl="1" indent="-269875" algn="just">
                <a:lnSpc>
                  <a:spcPts val="3499"/>
                </a:lnSpc>
                <a:buFont typeface="Arial"/>
                <a:buChar char="•"/>
              </a:pPr>
              <a:r>
                <a:rPr lang="en-US" sz="2499" dirty="0" err="1">
                  <a:solidFill>
                    <a:srgbClr val="231F20"/>
                  </a:solidFill>
                  <a:latin typeface="Montserrat Light Bold"/>
                </a:rPr>
                <a:t>життєві</a:t>
              </a:r>
              <a:r>
                <a:rPr lang="en-US" sz="2499" dirty="0">
                  <a:solidFill>
                    <a:srgbClr val="231F20"/>
                  </a:solidFill>
                  <a:latin typeface="Montserrat Light Bold"/>
                </a:rPr>
                <a:t> </a:t>
              </a:r>
              <a:r>
                <a:rPr lang="en-US" sz="2499" dirty="0" err="1">
                  <a:solidFill>
                    <a:srgbClr val="231F20"/>
                  </a:solidFill>
                  <a:latin typeface="Montserrat Light Bold"/>
                </a:rPr>
                <a:t>проблеми</a:t>
              </a:r>
              <a:r>
                <a:rPr lang="en-US" sz="2499" dirty="0">
                  <a:solidFill>
                    <a:srgbClr val="231F20"/>
                  </a:solidFill>
                  <a:latin typeface="Montserrat Light Bold"/>
                </a:rPr>
                <a:t> </a:t>
              </a:r>
              <a:r>
                <a:rPr lang="en-US" sz="2499" dirty="0" err="1">
                  <a:solidFill>
                    <a:srgbClr val="231F20"/>
                  </a:solidFill>
                  <a:latin typeface="Montserrat Light Bold"/>
                </a:rPr>
                <a:t>недооцінюються</a:t>
              </a:r>
              <a:r>
                <a:rPr lang="en-US" sz="2499" dirty="0">
                  <a:solidFill>
                    <a:srgbClr val="231F20"/>
                  </a:solidFill>
                  <a:latin typeface="Montserrat Light Bold"/>
                </a:rPr>
                <a:t>,</a:t>
              </a:r>
            </a:p>
            <a:p>
              <a:pPr marL="539749" lvl="1" indent="-269875" algn="just">
                <a:lnSpc>
                  <a:spcPts val="3499"/>
                </a:lnSpc>
                <a:buFont typeface="Arial"/>
                <a:buChar char="•"/>
              </a:pPr>
              <a:r>
                <a:rPr lang="en-US" sz="2499" dirty="0" err="1">
                  <a:solidFill>
                    <a:srgbClr val="231F20"/>
                  </a:solidFill>
                  <a:latin typeface="Montserrat Light Bold"/>
                </a:rPr>
                <a:t>перспективи</a:t>
              </a:r>
              <a:r>
                <a:rPr lang="en-US" sz="2499" dirty="0">
                  <a:solidFill>
                    <a:srgbClr val="231F20"/>
                  </a:solidFill>
                  <a:latin typeface="Montserrat Light Bold"/>
                </a:rPr>
                <a:t> </a:t>
              </a:r>
              <a:r>
                <a:rPr lang="en-US" sz="2499" dirty="0" err="1">
                  <a:solidFill>
                    <a:srgbClr val="231F20"/>
                  </a:solidFill>
                  <a:latin typeface="Montserrat Light Bold"/>
                </a:rPr>
                <a:t>майбутнього</a:t>
              </a:r>
              <a:r>
                <a:rPr lang="en-US" sz="2499" dirty="0">
                  <a:solidFill>
                    <a:srgbClr val="231F20"/>
                  </a:solidFill>
                  <a:latin typeface="Montserrat Light Bold"/>
                </a:rPr>
                <a:t> </a:t>
              </a:r>
              <a:r>
                <a:rPr lang="en-US" sz="2499" dirty="0" err="1">
                  <a:solidFill>
                    <a:srgbClr val="231F20"/>
                  </a:solidFill>
                  <a:latin typeface="Montserrat Light Bold"/>
                </a:rPr>
                <a:t>оптимістичні</a:t>
              </a:r>
              <a:r>
                <a:rPr lang="en-US" sz="2499" dirty="0">
                  <a:solidFill>
                    <a:srgbClr val="231F20"/>
                  </a:solidFill>
                  <a:latin typeface="Montserrat Light Bold"/>
                </a:rPr>
                <a:t>,</a:t>
              </a:r>
            </a:p>
            <a:p>
              <a:pPr marL="539749" lvl="1" indent="-269875" algn="just">
                <a:lnSpc>
                  <a:spcPts val="3499"/>
                </a:lnSpc>
                <a:buFont typeface="Arial"/>
                <a:buChar char="•"/>
              </a:pPr>
              <a:r>
                <a:rPr lang="en-US" sz="2499" dirty="0">
                  <a:solidFill>
                    <a:srgbClr val="231F20"/>
                  </a:solidFill>
                  <a:latin typeface="Montserrat Light Bold"/>
                </a:rPr>
                <a:t> </a:t>
              </a:r>
              <a:r>
                <a:rPr lang="en-US" sz="2499" dirty="0" err="1">
                  <a:solidFill>
                    <a:srgbClr val="231F20"/>
                  </a:solidFill>
                  <a:latin typeface="Montserrat Light Bold"/>
                </a:rPr>
                <a:t>внутрішня</a:t>
              </a:r>
              <a:r>
                <a:rPr lang="en-US" sz="2499" dirty="0">
                  <a:solidFill>
                    <a:srgbClr val="231F20"/>
                  </a:solidFill>
                  <a:latin typeface="Montserrat Light Bold"/>
                </a:rPr>
                <a:t> </a:t>
              </a:r>
              <a:r>
                <a:rPr lang="en-US" sz="2499" dirty="0" err="1">
                  <a:solidFill>
                    <a:srgbClr val="231F20"/>
                  </a:solidFill>
                  <a:latin typeface="Montserrat Light Bold"/>
                </a:rPr>
                <a:t>настанова</a:t>
              </a:r>
              <a:r>
                <a:rPr lang="en-US" sz="2499" dirty="0">
                  <a:solidFill>
                    <a:srgbClr val="231F20"/>
                  </a:solidFill>
                  <a:latin typeface="Montserrat Light Bold"/>
                </a:rPr>
                <a:t> </a:t>
              </a:r>
              <a:r>
                <a:rPr lang="en-US" sz="2499" dirty="0" err="1">
                  <a:solidFill>
                    <a:srgbClr val="231F20"/>
                  </a:solidFill>
                  <a:latin typeface="Montserrat Light Bold"/>
                </a:rPr>
                <a:t>на</a:t>
              </a:r>
              <a:r>
                <a:rPr lang="en-US" sz="2499" dirty="0">
                  <a:solidFill>
                    <a:srgbClr val="231F20"/>
                  </a:solidFill>
                  <a:latin typeface="Montserrat Light Bold"/>
                </a:rPr>
                <a:t> </a:t>
              </a:r>
              <a:r>
                <a:rPr lang="en-US" sz="2499" dirty="0" err="1">
                  <a:solidFill>
                    <a:srgbClr val="231F20"/>
                  </a:solidFill>
                  <a:latin typeface="Montserrat Light Bold"/>
                </a:rPr>
                <a:t>активну</a:t>
              </a:r>
              <a:r>
                <a:rPr lang="en-US" sz="2499" dirty="0">
                  <a:solidFill>
                    <a:srgbClr val="231F20"/>
                  </a:solidFill>
                  <a:latin typeface="Montserrat Light Bold"/>
                </a:rPr>
                <a:t> </a:t>
              </a:r>
              <a:r>
                <a:rPr lang="en-US" sz="2499" dirty="0" err="1">
                  <a:solidFill>
                    <a:srgbClr val="231F20"/>
                  </a:solidFill>
                  <a:latin typeface="Montserrat Light Bold"/>
                </a:rPr>
                <a:t>життєву</a:t>
              </a:r>
              <a:r>
                <a:rPr lang="en-US" sz="2499" dirty="0">
                  <a:solidFill>
                    <a:srgbClr val="231F20"/>
                  </a:solidFill>
                  <a:latin typeface="Montserrat Light Bold"/>
                </a:rPr>
                <a:t> </a:t>
              </a:r>
              <a:r>
                <a:rPr lang="en-US" sz="2499" dirty="0" err="1">
                  <a:solidFill>
                    <a:srgbClr val="231F20"/>
                  </a:solidFill>
                  <a:latin typeface="Montserrat Light Bold"/>
                </a:rPr>
                <a:t>позицію</a:t>
              </a:r>
              <a:endParaRPr lang="en-US" sz="2499" dirty="0">
                <a:solidFill>
                  <a:srgbClr val="231F20"/>
                </a:solidFill>
                <a:latin typeface="Montserrat Light Bold"/>
              </a:endParaRPr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15847030" y="9686055"/>
              <a:ext cx="14284712" cy="239183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539749" lvl="1" indent="-269875">
                <a:lnSpc>
                  <a:spcPts val="3499"/>
                </a:lnSpc>
                <a:buFont typeface="Arial"/>
                <a:buChar char="•"/>
              </a:pPr>
              <a:r>
                <a:rPr lang="en-US" sz="2499">
                  <a:solidFill>
                    <a:srgbClr val="231F20"/>
                  </a:solidFill>
                  <a:latin typeface="Montserrat Light Bold"/>
                </a:rPr>
                <a:t>переосмиcлення своєї ролі у війні,</a:t>
              </a:r>
            </a:p>
            <a:p>
              <a:pPr marL="539749" lvl="1" indent="-269875">
                <a:lnSpc>
                  <a:spcPts val="3499"/>
                </a:lnSpc>
                <a:buFont typeface="Arial"/>
                <a:buChar char="•"/>
              </a:pPr>
              <a:r>
                <a:rPr lang="en-US" sz="2499">
                  <a:solidFill>
                    <a:srgbClr val="231F20"/>
                  </a:solidFill>
                  <a:latin typeface="Montserrat Light Bold"/>
                </a:rPr>
                <a:t>відчуття глибокого контрасту із мирним життям,</a:t>
              </a:r>
            </a:p>
            <a:p>
              <a:pPr marL="539749" lvl="1" indent="-269875">
                <a:lnSpc>
                  <a:spcPts val="3499"/>
                </a:lnSpc>
                <a:buFont typeface="Arial"/>
                <a:buChar char="•"/>
              </a:pPr>
              <a:r>
                <a:rPr lang="en-US" sz="2499">
                  <a:solidFill>
                    <a:srgbClr val="231F20"/>
                  </a:solidFill>
                  <a:latin typeface="Montserrat Light Bold"/>
                </a:rPr>
                <a:t>образ «Я – герой» поволі нівелюється посттраматичними переживаннями</a:t>
              </a:r>
              <a:r>
                <a:rPr lang="en-US" sz="2499">
                  <a:solidFill>
                    <a:srgbClr val="231F20"/>
                  </a:solidFill>
                  <a:latin typeface="Montserrat Light"/>
                </a:rPr>
                <a:t> </a:t>
              </a:r>
            </a:p>
          </p:txBody>
        </p:sp>
        <p:sp>
          <p:nvSpPr>
            <p:cNvPr id="10" name="Freeform 10"/>
            <p:cNvSpPr/>
            <p:nvPr/>
          </p:nvSpPr>
          <p:spPr>
            <a:xfrm rot="-5854823" flipH="1" flipV="1">
              <a:off x="7847089" y="8440740"/>
              <a:ext cx="2475406" cy="699302"/>
            </a:xfrm>
            <a:custGeom>
              <a:avLst/>
              <a:gdLst/>
              <a:ahLst/>
              <a:cxnLst/>
              <a:rect l="l" t="t" r="r" b="b"/>
              <a:pathLst>
                <a:path w="2475406" h="699302">
                  <a:moveTo>
                    <a:pt x="2475406" y="699303"/>
                  </a:moveTo>
                  <a:lnTo>
                    <a:pt x="0" y="699303"/>
                  </a:lnTo>
                  <a:lnTo>
                    <a:pt x="0" y="0"/>
                  </a:lnTo>
                  <a:lnTo>
                    <a:pt x="2475406" y="0"/>
                  </a:lnTo>
                  <a:lnTo>
                    <a:pt x="2475406" y="699303"/>
                  </a:lnTo>
                  <a:close/>
                </a:path>
              </a:pathLst>
            </a:custGeom>
            <a:blipFill>
              <a:blip r:embed="rId5" cstate="print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11" name="Group 11"/>
            <p:cNvGrpSpPr/>
            <p:nvPr/>
          </p:nvGrpSpPr>
          <p:grpSpPr>
            <a:xfrm>
              <a:off x="9550475" y="6099024"/>
              <a:ext cx="5557358" cy="2309162"/>
              <a:chOff x="0" y="0"/>
              <a:chExt cx="1528752" cy="635218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1528752" cy="635218"/>
              </a:xfrm>
              <a:custGeom>
                <a:avLst/>
                <a:gdLst/>
                <a:ahLst/>
                <a:cxnLst/>
                <a:rect l="l" t="t" r="r" b="b"/>
                <a:pathLst>
                  <a:path w="1528752" h="635218">
                    <a:moveTo>
                      <a:pt x="57581" y="0"/>
                    </a:moveTo>
                    <a:lnTo>
                      <a:pt x="1471170" y="0"/>
                    </a:lnTo>
                    <a:cubicBezTo>
                      <a:pt x="1486442" y="0"/>
                      <a:pt x="1501088" y="6067"/>
                      <a:pt x="1511886" y="16865"/>
                    </a:cubicBezTo>
                    <a:cubicBezTo>
                      <a:pt x="1522685" y="27664"/>
                      <a:pt x="1528752" y="42310"/>
                      <a:pt x="1528752" y="57581"/>
                    </a:cubicBezTo>
                    <a:lnTo>
                      <a:pt x="1528752" y="577637"/>
                    </a:lnTo>
                    <a:cubicBezTo>
                      <a:pt x="1528752" y="592909"/>
                      <a:pt x="1522685" y="607555"/>
                      <a:pt x="1511886" y="618353"/>
                    </a:cubicBezTo>
                    <a:cubicBezTo>
                      <a:pt x="1501088" y="629152"/>
                      <a:pt x="1486442" y="635218"/>
                      <a:pt x="1471170" y="635218"/>
                    </a:cubicBezTo>
                    <a:lnTo>
                      <a:pt x="57581" y="635218"/>
                    </a:lnTo>
                    <a:cubicBezTo>
                      <a:pt x="42310" y="635218"/>
                      <a:pt x="27664" y="629152"/>
                      <a:pt x="16865" y="618353"/>
                    </a:cubicBezTo>
                    <a:cubicBezTo>
                      <a:pt x="6067" y="607555"/>
                      <a:pt x="0" y="592909"/>
                      <a:pt x="0" y="577637"/>
                    </a:cubicBezTo>
                    <a:lnTo>
                      <a:pt x="0" y="57581"/>
                    </a:lnTo>
                    <a:cubicBezTo>
                      <a:pt x="0" y="42310"/>
                      <a:pt x="6067" y="27664"/>
                      <a:pt x="16865" y="16865"/>
                    </a:cubicBezTo>
                    <a:cubicBezTo>
                      <a:pt x="27664" y="6067"/>
                      <a:pt x="42310" y="0"/>
                      <a:pt x="57581" y="0"/>
                    </a:cubicBezTo>
                    <a:close/>
                  </a:path>
                </a:pathLst>
              </a:custGeom>
              <a:solidFill>
                <a:srgbClr val="576044"/>
              </a:solidFill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0" y="-19050"/>
                <a:ext cx="1528752" cy="654268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14" name="TextBox 14"/>
            <p:cNvSpPr txBox="1"/>
            <p:nvPr/>
          </p:nvSpPr>
          <p:spPr>
            <a:xfrm>
              <a:off x="9594662" y="6318461"/>
              <a:ext cx="5498779" cy="1851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639"/>
                </a:lnSpc>
                <a:spcBef>
                  <a:spcPct val="0"/>
                </a:spcBef>
              </a:pPr>
              <a:r>
                <a:rPr lang="en-US" sz="2799">
                  <a:solidFill>
                    <a:srgbClr val="F2F2F2"/>
                  </a:solidFill>
                  <a:latin typeface="Montserrat Light Bold"/>
                </a:rPr>
                <a:t>фаза </a:t>
              </a:r>
            </a:p>
            <a:p>
              <a:pPr algn="ctr">
                <a:lnSpc>
                  <a:spcPts val="3639"/>
                </a:lnSpc>
                <a:spcBef>
                  <a:spcPct val="0"/>
                </a:spcBef>
              </a:pPr>
              <a:r>
                <a:rPr lang="en-US" sz="2799">
                  <a:solidFill>
                    <a:srgbClr val="F2F2F2"/>
                  </a:solidFill>
                  <a:latin typeface="Montserrat Light Bold"/>
                </a:rPr>
                <a:t>«медового місяця» </a:t>
              </a:r>
            </a:p>
            <a:p>
              <a:pPr algn="ctr">
                <a:lnSpc>
                  <a:spcPts val="3639"/>
                </a:lnSpc>
                <a:spcBef>
                  <a:spcPct val="0"/>
                </a:spcBef>
              </a:pPr>
              <a:r>
                <a:rPr lang="en-US" sz="2799">
                  <a:solidFill>
                    <a:srgbClr val="F2F2F2"/>
                  </a:solidFill>
                  <a:latin typeface="Montserrat Light"/>
                </a:rPr>
                <a:t>(2-3 місяці)</a:t>
              </a:r>
            </a:p>
          </p:txBody>
        </p:sp>
        <p:grpSp>
          <p:nvGrpSpPr>
            <p:cNvPr id="15" name="Group 15"/>
            <p:cNvGrpSpPr/>
            <p:nvPr/>
          </p:nvGrpSpPr>
          <p:grpSpPr>
            <a:xfrm>
              <a:off x="9572568" y="9522074"/>
              <a:ext cx="5557358" cy="2309162"/>
              <a:chOff x="0" y="0"/>
              <a:chExt cx="1528752" cy="635218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0" y="0"/>
                <a:ext cx="1528752" cy="635218"/>
              </a:xfrm>
              <a:custGeom>
                <a:avLst/>
                <a:gdLst/>
                <a:ahLst/>
                <a:cxnLst/>
                <a:rect l="l" t="t" r="r" b="b"/>
                <a:pathLst>
                  <a:path w="1528752" h="635218">
                    <a:moveTo>
                      <a:pt x="57581" y="0"/>
                    </a:moveTo>
                    <a:lnTo>
                      <a:pt x="1471170" y="0"/>
                    </a:lnTo>
                    <a:cubicBezTo>
                      <a:pt x="1486442" y="0"/>
                      <a:pt x="1501088" y="6067"/>
                      <a:pt x="1511886" y="16865"/>
                    </a:cubicBezTo>
                    <a:cubicBezTo>
                      <a:pt x="1522685" y="27664"/>
                      <a:pt x="1528752" y="42310"/>
                      <a:pt x="1528752" y="57581"/>
                    </a:cubicBezTo>
                    <a:lnTo>
                      <a:pt x="1528752" y="577637"/>
                    </a:lnTo>
                    <a:cubicBezTo>
                      <a:pt x="1528752" y="592909"/>
                      <a:pt x="1522685" y="607555"/>
                      <a:pt x="1511886" y="618353"/>
                    </a:cubicBezTo>
                    <a:cubicBezTo>
                      <a:pt x="1501088" y="629152"/>
                      <a:pt x="1486442" y="635218"/>
                      <a:pt x="1471170" y="635218"/>
                    </a:cubicBezTo>
                    <a:lnTo>
                      <a:pt x="57581" y="635218"/>
                    </a:lnTo>
                    <a:cubicBezTo>
                      <a:pt x="42310" y="635218"/>
                      <a:pt x="27664" y="629152"/>
                      <a:pt x="16865" y="618353"/>
                    </a:cubicBezTo>
                    <a:cubicBezTo>
                      <a:pt x="6067" y="607555"/>
                      <a:pt x="0" y="592909"/>
                      <a:pt x="0" y="577637"/>
                    </a:cubicBezTo>
                    <a:lnTo>
                      <a:pt x="0" y="57581"/>
                    </a:lnTo>
                    <a:cubicBezTo>
                      <a:pt x="0" y="42310"/>
                      <a:pt x="6067" y="27664"/>
                      <a:pt x="16865" y="16865"/>
                    </a:cubicBezTo>
                    <a:cubicBezTo>
                      <a:pt x="27664" y="6067"/>
                      <a:pt x="42310" y="0"/>
                      <a:pt x="57581" y="0"/>
                    </a:cubicBezTo>
                    <a:close/>
                  </a:path>
                </a:pathLst>
              </a:custGeom>
              <a:solidFill>
                <a:srgbClr val="576044"/>
              </a:solidFill>
            </p:spPr>
          </p:sp>
          <p:sp>
            <p:nvSpPr>
              <p:cNvPr id="17" name="TextBox 17"/>
              <p:cNvSpPr txBox="1"/>
              <p:nvPr/>
            </p:nvSpPr>
            <p:spPr>
              <a:xfrm>
                <a:off x="0" y="-19050"/>
                <a:ext cx="1528752" cy="654268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18" name="TextBox 18"/>
            <p:cNvSpPr txBox="1"/>
            <p:nvPr/>
          </p:nvSpPr>
          <p:spPr>
            <a:xfrm>
              <a:off x="9572568" y="9661078"/>
              <a:ext cx="5513170" cy="1851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639"/>
                </a:lnSpc>
                <a:spcBef>
                  <a:spcPct val="0"/>
                </a:spcBef>
              </a:pPr>
              <a:r>
                <a:rPr lang="en-US" sz="2799">
                  <a:solidFill>
                    <a:srgbClr val="F2F2F2"/>
                  </a:solidFill>
                  <a:latin typeface="Montserrat Light Bold"/>
                </a:rPr>
                <a:t>фаза</a:t>
              </a:r>
            </a:p>
            <a:p>
              <a:pPr algn="ctr">
                <a:lnSpc>
                  <a:spcPts val="3639"/>
                </a:lnSpc>
                <a:spcBef>
                  <a:spcPct val="0"/>
                </a:spcBef>
              </a:pPr>
              <a:r>
                <a:rPr lang="en-US" sz="2799">
                  <a:solidFill>
                    <a:srgbClr val="F2F2F2"/>
                  </a:solidFill>
                  <a:latin typeface="Montserrat Light Bold"/>
                </a:rPr>
                <a:t> «розчарування» </a:t>
              </a:r>
            </a:p>
            <a:p>
              <a:pPr algn="ctr">
                <a:lnSpc>
                  <a:spcPts val="3639"/>
                </a:lnSpc>
                <a:spcBef>
                  <a:spcPct val="0"/>
                </a:spcBef>
              </a:pPr>
              <a:r>
                <a:rPr lang="en-US" sz="2799">
                  <a:solidFill>
                    <a:srgbClr val="F2F2F2"/>
                  </a:solidFill>
                  <a:latin typeface="Montserrat Light"/>
                </a:rPr>
                <a:t>(3-10 місяців) </a:t>
              </a:r>
            </a:p>
          </p:txBody>
        </p:sp>
        <p:grpSp>
          <p:nvGrpSpPr>
            <p:cNvPr id="19" name="Group 19"/>
            <p:cNvGrpSpPr/>
            <p:nvPr/>
          </p:nvGrpSpPr>
          <p:grpSpPr>
            <a:xfrm>
              <a:off x="9594662" y="12828918"/>
              <a:ext cx="5557358" cy="2309162"/>
              <a:chOff x="0" y="0"/>
              <a:chExt cx="1528752" cy="635218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1528752" cy="635218"/>
              </a:xfrm>
              <a:custGeom>
                <a:avLst/>
                <a:gdLst/>
                <a:ahLst/>
                <a:cxnLst/>
                <a:rect l="l" t="t" r="r" b="b"/>
                <a:pathLst>
                  <a:path w="1528752" h="635218">
                    <a:moveTo>
                      <a:pt x="57581" y="0"/>
                    </a:moveTo>
                    <a:lnTo>
                      <a:pt x="1471170" y="0"/>
                    </a:lnTo>
                    <a:cubicBezTo>
                      <a:pt x="1486442" y="0"/>
                      <a:pt x="1501088" y="6067"/>
                      <a:pt x="1511886" y="16865"/>
                    </a:cubicBezTo>
                    <a:cubicBezTo>
                      <a:pt x="1522685" y="27664"/>
                      <a:pt x="1528752" y="42310"/>
                      <a:pt x="1528752" y="57581"/>
                    </a:cubicBezTo>
                    <a:lnTo>
                      <a:pt x="1528752" y="577637"/>
                    </a:lnTo>
                    <a:cubicBezTo>
                      <a:pt x="1528752" y="592909"/>
                      <a:pt x="1522685" y="607555"/>
                      <a:pt x="1511886" y="618353"/>
                    </a:cubicBezTo>
                    <a:cubicBezTo>
                      <a:pt x="1501088" y="629152"/>
                      <a:pt x="1486442" y="635218"/>
                      <a:pt x="1471170" y="635218"/>
                    </a:cubicBezTo>
                    <a:lnTo>
                      <a:pt x="57581" y="635218"/>
                    </a:lnTo>
                    <a:cubicBezTo>
                      <a:pt x="42310" y="635218"/>
                      <a:pt x="27664" y="629152"/>
                      <a:pt x="16865" y="618353"/>
                    </a:cubicBezTo>
                    <a:cubicBezTo>
                      <a:pt x="6067" y="607555"/>
                      <a:pt x="0" y="592909"/>
                      <a:pt x="0" y="577637"/>
                    </a:cubicBezTo>
                    <a:lnTo>
                      <a:pt x="0" y="57581"/>
                    </a:lnTo>
                    <a:cubicBezTo>
                      <a:pt x="0" y="42310"/>
                      <a:pt x="6067" y="27664"/>
                      <a:pt x="16865" y="16865"/>
                    </a:cubicBezTo>
                    <a:cubicBezTo>
                      <a:pt x="27664" y="6067"/>
                      <a:pt x="42310" y="0"/>
                      <a:pt x="57581" y="0"/>
                    </a:cubicBezTo>
                    <a:close/>
                  </a:path>
                </a:pathLst>
              </a:custGeom>
              <a:solidFill>
                <a:srgbClr val="576044"/>
              </a:solidFill>
            </p:spPr>
          </p:sp>
          <p:sp>
            <p:nvSpPr>
              <p:cNvPr id="21" name="TextBox 21"/>
              <p:cNvSpPr txBox="1"/>
              <p:nvPr/>
            </p:nvSpPr>
            <p:spPr>
              <a:xfrm>
                <a:off x="0" y="-19050"/>
                <a:ext cx="1528752" cy="654268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22" name="TextBox 22"/>
            <p:cNvSpPr txBox="1"/>
            <p:nvPr/>
          </p:nvSpPr>
          <p:spPr>
            <a:xfrm>
              <a:off x="9572568" y="13046898"/>
              <a:ext cx="5557358" cy="1851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639"/>
                </a:lnSpc>
                <a:spcBef>
                  <a:spcPct val="0"/>
                </a:spcBef>
              </a:pPr>
              <a:r>
                <a:rPr lang="en-US" sz="2799">
                  <a:solidFill>
                    <a:srgbClr val="EFEFEF"/>
                  </a:solidFill>
                  <a:latin typeface="Montserrat Light Bold"/>
                </a:rPr>
                <a:t>фаза </a:t>
              </a:r>
            </a:p>
            <a:p>
              <a:pPr algn="ctr">
                <a:lnSpc>
                  <a:spcPts val="3639"/>
                </a:lnSpc>
                <a:spcBef>
                  <a:spcPct val="0"/>
                </a:spcBef>
              </a:pPr>
              <a:r>
                <a:rPr lang="en-US" sz="2799">
                  <a:solidFill>
                    <a:srgbClr val="EFEFEF"/>
                  </a:solidFill>
                  <a:latin typeface="Montserrat Light Bold"/>
                </a:rPr>
                <a:t>«відновлення»</a:t>
              </a:r>
            </a:p>
            <a:p>
              <a:pPr algn="ctr">
                <a:lnSpc>
                  <a:spcPts val="3639"/>
                </a:lnSpc>
                <a:spcBef>
                  <a:spcPct val="0"/>
                </a:spcBef>
              </a:pPr>
              <a:r>
                <a:rPr lang="en-US" sz="2799">
                  <a:solidFill>
                    <a:srgbClr val="EFEFEF"/>
                  </a:solidFill>
                  <a:latin typeface="Montserrat Light"/>
                </a:rPr>
                <a:t>(10-18 місяців) </a:t>
              </a:r>
            </a:p>
          </p:txBody>
        </p:sp>
        <p:sp>
          <p:nvSpPr>
            <p:cNvPr id="23" name="Freeform 23"/>
            <p:cNvSpPr/>
            <p:nvPr/>
          </p:nvSpPr>
          <p:spPr>
            <a:xfrm rot="-5324367" flipH="1">
              <a:off x="14232532" y="12288140"/>
              <a:ext cx="2475406" cy="699302"/>
            </a:xfrm>
            <a:custGeom>
              <a:avLst/>
              <a:gdLst/>
              <a:ahLst/>
              <a:cxnLst/>
              <a:rect l="l" t="t" r="r" b="b"/>
              <a:pathLst>
                <a:path w="2475406" h="699302">
                  <a:moveTo>
                    <a:pt x="2475406" y="0"/>
                  </a:moveTo>
                  <a:lnTo>
                    <a:pt x="0" y="0"/>
                  </a:lnTo>
                  <a:lnTo>
                    <a:pt x="0" y="699302"/>
                  </a:lnTo>
                  <a:lnTo>
                    <a:pt x="2475406" y="699302"/>
                  </a:lnTo>
                  <a:lnTo>
                    <a:pt x="2475406" y="0"/>
                  </a:lnTo>
                  <a:close/>
                </a:path>
              </a:pathLst>
            </a:custGeom>
            <a:blipFill>
              <a:blip r:embed="rId5" cstate="print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4" name="Freeform 24"/>
            <p:cNvSpPr/>
            <p:nvPr/>
          </p:nvSpPr>
          <p:spPr>
            <a:xfrm>
              <a:off x="9725619" y="11831236"/>
              <a:ext cx="5207069" cy="423338"/>
            </a:xfrm>
            <a:custGeom>
              <a:avLst/>
              <a:gdLst/>
              <a:ahLst/>
              <a:cxnLst/>
              <a:rect l="l" t="t" r="r" b="b"/>
              <a:pathLst>
                <a:path w="5207069" h="423338">
                  <a:moveTo>
                    <a:pt x="0" y="0"/>
                  </a:moveTo>
                  <a:lnTo>
                    <a:pt x="5207069" y="0"/>
                  </a:lnTo>
                  <a:lnTo>
                    <a:pt x="5207069" y="423338"/>
                  </a:lnTo>
                  <a:lnTo>
                    <a:pt x="0" y="4233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/>
              <a:stretch>
                <a:fillRect t="-156465" r="-6915" b="-3259"/>
              </a:stretch>
            </a:blipFill>
          </p:spPr>
        </p:sp>
        <p:sp>
          <p:nvSpPr>
            <p:cNvPr id="25" name="Freeform 25"/>
            <p:cNvSpPr/>
            <p:nvPr/>
          </p:nvSpPr>
          <p:spPr>
            <a:xfrm>
              <a:off x="9769806" y="15138080"/>
              <a:ext cx="5207069" cy="423338"/>
            </a:xfrm>
            <a:custGeom>
              <a:avLst/>
              <a:gdLst/>
              <a:ahLst/>
              <a:cxnLst/>
              <a:rect l="l" t="t" r="r" b="b"/>
              <a:pathLst>
                <a:path w="5207069" h="423338">
                  <a:moveTo>
                    <a:pt x="0" y="0"/>
                  </a:moveTo>
                  <a:lnTo>
                    <a:pt x="5207069" y="0"/>
                  </a:lnTo>
                  <a:lnTo>
                    <a:pt x="5207069" y="423338"/>
                  </a:lnTo>
                  <a:lnTo>
                    <a:pt x="0" y="4233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/>
              <a:stretch>
                <a:fillRect t="-156465" r="-6915" b="-3259"/>
              </a:stretch>
            </a:blipFill>
          </p:spPr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5064694" y="-5883551"/>
            <a:ext cx="25195680" cy="21957715"/>
            <a:chOff x="0" y="0"/>
            <a:chExt cx="33594240" cy="29276954"/>
          </a:xfrm>
        </p:grpSpPr>
        <p:grpSp>
          <p:nvGrpSpPr>
            <p:cNvPr id="3" name="Group 3"/>
            <p:cNvGrpSpPr/>
            <p:nvPr/>
          </p:nvGrpSpPr>
          <p:grpSpPr>
            <a:xfrm>
              <a:off x="24408938" y="7844735"/>
              <a:ext cx="6896196" cy="13716000"/>
              <a:chOff x="0" y="0"/>
              <a:chExt cx="1362211" cy="2709333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1362211" cy="2709333"/>
              </a:xfrm>
              <a:custGeom>
                <a:avLst/>
                <a:gdLst/>
                <a:ahLst/>
                <a:cxnLst/>
                <a:rect l="l" t="t" r="r" b="b"/>
                <a:pathLst>
                  <a:path w="1362211" h="2709333">
                    <a:moveTo>
                      <a:pt x="0" y="0"/>
                    </a:moveTo>
                    <a:lnTo>
                      <a:pt x="1362211" y="0"/>
                    </a:lnTo>
                    <a:lnTo>
                      <a:pt x="1362211" y="2709333"/>
                    </a:lnTo>
                    <a:lnTo>
                      <a:pt x="0" y="2709333"/>
                    </a:lnTo>
                    <a:close/>
                  </a:path>
                </a:pathLst>
              </a:custGeom>
              <a:solidFill>
                <a:srgbClr val="B3B5A9"/>
              </a:solidFill>
            </p:spPr>
          </p:sp>
          <p:sp>
            <p:nvSpPr>
              <p:cNvPr id="5" name="TextBox 5"/>
              <p:cNvSpPr txBox="1"/>
              <p:nvPr/>
            </p:nvSpPr>
            <p:spPr>
              <a:xfrm>
                <a:off x="0" y="-19050"/>
                <a:ext cx="1362211" cy="2728383"/>
              </a:xfrm>
              <a:prstGeom prst="rect">
                <a:avLst/>
              </a:prstGeom>
            </p:spPr>
            <p:txBody>
              <a:bodyPr lIns="55114" tIns="55114" rIns="55114" bIns="55114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6" name="Freeform 6"/>
            <p:cNvSpPr/>
            <p:nvPr/>
          </p:nvSpPr>
          <p:spPr>
            <a:xfrm rot="-9372812">
              <a:off x="21768679" y="17250898"/>
              <a:ext cx="10155409" cy="10420662"/>
            </a:xfrm>
            <a:custGeom>
              <a:avLst/>
              <a:gdLst/>
              <a:ahLst/>
              <a:cxnLst/>
              <a:rect l="l" t="t" r="r" b="b"/>
              <a:pathLst>
                <a:path w="10155409" h="10420662">
                  <a:moveTo>
                    <a:pt x="0" y="0"/>
                  </a:moveTo>
                  <a:lnTo>
                    <a:pt x="10155409" y="0"/>
                  </a:lnTo>
                  <a:lnTo>
                    <a:pt x="10155409" y="10420662"/>
                  </a:lnTo>
                  <a:lnTo>
                    <a:pt x="0" y="1042066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7" name="Group 7"/>
            <p:cNvGrpSpPr/>
            <p:nvPr/>
          </p:nvGrpSpPr>
          <p:grpSpPr>
            <a:xfrm>
              <a:off x="15077465" y="11575389"/>
              <a:ext cx="4586867" cy="4586867"/>
              <a:chOff x="0" y="0"/>
              <a:chExt cx="812800" cy="812800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A9D126">
                  <a:alpha val="65882"/>
                </a:srgbClr>
              </a:solidFill>
            </p:spPr>
          </p:sp>
          <p:sp>
            <p:nvSpPr>
              <p:cNvPr id="9" name="TextBox 9"/>
              <p:cNvSpPr txBox="1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60"/>
                  </a:lnSpc>
                </a:pPr>
                <a:endParaRPr/>
              </a:p>
            </p:txBody>
          </p:sp>
        </p:grpSp>
        <p:grpSp>
          <p:nvGrpSpPr>
            <p:cNvPr id="10" name="Group 10"/>
            <p:cNvGrpSpPr/>
            <p:nvPr/>
          </p:nvGrpSpPr>
          <p:grpSpPr>
            <a:xfrm>
              <a:off x="13314853" y="10607640"/>
              <a:ext cx="4441093" cy="4441093"/>
              <a:chOff x="0" y="0"/>
              <a:chExt cx="812800" cy="812800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4BF2E">
                  <a:alpha val="65882"/>
                </a:srgbClr>
              </a:solidFill>
            </p:spPr>
          </p:sp>
          <p:sp>
            <p:nvSpPr>
              <p:cNvPr id="12" name="TextBox 12"/>
              <p:cNvSpPr txBox="1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60"/>
                  </a:lnSpc>
                </a:pPr>
                <a:endParaRPr/>
              </a:p>
            </p:txBody>
          </p:sp>
        </p:grpSp>
        <p:grpSp>
          <p:nvGrpSpPr>
            <p:cNvPr id="13" name="Group 13"/>
            <p:cNvGrpSpPr/>
            <p:nvPr/>
          </p:nvGrpSpPr>
          <p:grpSpPr>
            <a:xfrm>
              <a:off x="14491106" y="13713687"/>
              <a:ext cx="4586867" cy="4586867"/>
              <a:chOff x="0" y="0"/>
              <a:chExt cx="812800" cy="812800"/>
            </a:xfrm>
          </p:grpSpPr>
          <p:sp>
            <p:nvSpPr>
              <p:cNvPr id="14" name="Freeform 14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9B270">
                  <a:alpha val="60784"/>
                </a:srgbClr>
              </a:solidFill>
            </p:spPr>
          </p:sp>
          <p:sp>
            <p:nvSpPr>
              <p:cNvPr id="15" name="TextBox 15"/>
              <p:cNvSpPr txBox="1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60"/>
                  </a:lnSpc>
                </a:pPr>
                <a:endParaRPr/>
              </a:p>
            </p:txBody>
          </p:sp>
        </p:grpSp>
        <p:grpSp>
          <p:nvGrpSpPr>
            <p:cNvPr id="16" name="Group 16"/>
            <p:cNvGrpSpPr/>
            <p:nvPr/>
          </p:nvGrpSpPr>
          <p:grpSpPr>
            <a:xfrm>
              <a:off x="11786344" y="13713687"/>
              <a:ext cx="4586867" cy="4586867"/>
              <a:chOff x="0" y="0"/>
              <a:chExt cx="812800" cy="812800"/>
            </a:xfrm>
          </p:grpSpPr>
          <p:sp>
            <p:nvSpPr>
              <p:cNvPr id="17" name="Freeform 1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3DC9E1">
                  <a:alpha val="60784"/>
                </a:srgbClr>
              </a:solidFill>
            </p:spPr>
          </p:sp>
          <p:sp>
            <p:nvSpPr>
              <p:cNvPr id="18" name="TextBox 18"/>
              <p:cNvSpPr txBox="1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60"/>
                  </a:lnSpc>
                </a:pPr>
                <a:endParaRPr/>
              </a:p>
            </p:txBody>
          </p:sp>
        </p:grpSp>
        <p:grpSp>
          <p:nvGrpSpPr>
            <p:cNvPr id="19" name="Group 19"/>
            <p:cNvGrpSpPr/>
            <p:nvPr/>
          </p:nvGrpSpPr>
          <p:grpSpPr>
            <a:xfrm>
              <a:off x="11262801" y="11575389"/>
              <a:ext cx="4586867" cy="4586867"/>
              <a:chOff x="0" y="0"/>
              <a:chExt cx="812800" cy="812800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3493CB">
                  <a:alpha val="60784"/>
                </a:srgbClr>
              </a:solidFill>
            </p:spPr>
          </p:sp>
          <p:sp>
            <p:nvSpPr>
              <p:cNvPr id="21" name="TextBox 21"/>
              <p:cNvSpPr txBox="1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60"/>
                  </a:lnSpc>
                </a:pPr>
                <a:endParaRPr/>
              </a:p>
            </p:txBody>
          </p:sp>
        </p:grpSp>
        <p:sp>
          <p:nvSpPr>
            <p:cNvPr id="22" name="TextBox 22"/>
            <p:cNvSpPr txBox="1"/>
            <p:nvPr/>
          </p:nvSpPr>
          <p:spPr>
            <a:xfrm>
              <a:off x="24682385" y="11381496"/>
              <a:ext cx="6349302" cy="607852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053"/>
                </a:lnSpc>
              </a:pPr>
              <a:r>
                <a:rPr lang="en-US" sz="3609">
                  <a:solidFill>
                    <a:srgbClr val="FFFFFF"/>
                  </a:solidFill>
                  <a:latin typeface="Montserrat Light Bold"/>
                </a:rPr>
                <a:t>ОСНОВНІ СПОСОБИ САМОСТІЙНОГО ПОДОЛАННЯ НАСЛІДКІВ ВОЄННОЇ ТРАВМАТИЗАЦІЇ</a:t>
              </a:r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13259532" y="9005592"/>
              <a:ext cx="4799792" cy="13243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919"/>
                </a:lnSpc>
              </a:pPr>
              <a:r>
                <a:rPr lang="en-US" sz="2799">
                  <a:solidFill>
                    <a:srgbClr val="052E0B"/>
                  </a:solidFill>
                  <a:latin typeface="Montserrat Light Bold"/>
                </a:rPr>
                <a:t>Позитивні стосунки</a:t>
              </a:r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19140128" y="11284142"/>
              <a:ext cx="4554086" cy="20101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919"/>
                </a:lnSpc>
              </a:pPr>
              <a:r>
                <a:rPr lang="en-US" sz="2799">
                  <a:solidFill>
                    <a:srgbClr val="052E0B"/>
                  </a:solidFill>
                  <a:latin typeface="Montserrat Light Bold"/>
                </a:rPr>
                <a:t>Внесок до благополуччя інших</a:t>
              </a:r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7515622" y="11400546"/>
              <a:ext cx="4882536" cy="13243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919"/>
                </a:lnSpc>
              </a:pPr>
              <a:r>
                <a:rPr lang="en-US" sz="2799">
                  <a:solidFill>
                    <a:srgbClr val="052E0B"/>
                  </a:solidFill>
                  <a:latin typeface="Montserrat Light Bold"/>
                </a:rPr>
                <a:t>Самоповага та оптимізм</a:t>
              </a:r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18340900" y="16263109"/>
              <a:ext cx="6152543" cy="33817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919"/>
                </a:lnSpc>
              </a:pPr>
              <a:r>
                <a:rPr lang="en-US" sz="2799">
                  <a:solidFill>
                    <a:srgbClr val="052E0B"/>
                  </a:solidFill>
                  <a:latin typeface="Montserrat Light Bold"/>
                </a:rPr>
                <a:t>Відчуття компетентності та спроможності здійснювати осмислену активність</a:t>
              </a:r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7661163" y="17271642"/>
              <a:ext cx="4882536" cy="20101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919"/>
                </a:lnSpc>
              </a:pPr>
              <a:r>
                <a:rPr lang="en-US" sz="2799">
                  <a:solidFill>
                    <a:srgbClr val="052E0B"/>
                  </a:solidFill>
                  <a:latin typeface="Montserrat Light Bold"/>
                </a:rPr>
                <a:t>Наявність персональних цілей</a:t>
              </a:r>
            </a:p>
          </p:txBody>
        </p:sp>
        <p:sp>
          <p:nvSpPr>
            <p:cNvPr id="28" name="Freeform 28"/>
            <p:cNvSpPr/>
            <p:nvPr/>
          </p:nvSpPr>
          <p:spPr>
            <a:xfrm rot="7747985">
              <a:off x="2168516" y="2016717"/>
              <a:ext cx="10155409" cy="10420662"/>
            </a:xfrm>
            <a:custGeom>
              <a:avLst/>
              <a:gdLst/>
              <a:ahLst/>
              <a:cxnLst/>
              <a:rect l="l" t="t" r="r" b="b"/>
              <a:pathLst>
                <a:path w="10155409" h="10420662">
                  <a:moveTo>
                    <a:pt x="0" y="0"/>
                  </a:moveTo>
                  <a:lnTo>
                    <a:pt x="10155409" y="0"/>
                  </a:lnTo>
                  <a:lnTo>
                    <a:pt x="10155409" y="10420663"/>
                  </a:lnTo>
                  <a:lnTo>
                    <a:pt x="0" y="104206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690772" y="5340634"/>
            <a:ext cx="16568528" cy="0"/>
          </a:xfrm>
          <a:prstGeom prst="line">
            <a:avLst/>
          </a:prstGeom>
          <a:ln w="38100" cap="flat">
            <a:solidFill>
              <a:srgbClr val="B6B291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3" name="Group 3"/>
          <p:cNvGrpSpPr/>
          <p:nvPr/>
        </p:nvGrpSpPr>
        <p:grpSpPr>
          <a:xfrm>
            <a:off x="9014498" y="5092355"/>
            <a:ext cx="501082" cy="501082"/>
            <a:chOff x="0" y="0"/>
            <a:chExt cx="812800" cy="8128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6B291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76200" y="57150"/>
              <a:ext cx="660400" cy="679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4777632" y="3042422"/>
            <a:ext cx="1264314" cy="1920918"/>
          </a:xfrm>
          <a:custGeom>
            <a:avLst/>
            <a:gdLst/>
            <a:ahLst/>
            <a:cxnLst/>
            <a:rect l="l" t="t" r="r" b="b"/>
            <a:pathLst>
              <a:path w="1264314" h="1920918">
                <a:moveTo>
                  <a:pt x="0" y="0"/>
                </a:moveTo>
                <a:lnTo>
                  <a:pt x="1264314" y="0"/>
                </a:lnTo>
                <a:lnTo>
                  <a:pt x="1264314" y="1920918"/>
                </a:lnTo>
                <a:lnTo>
                  <a:pt x="0" y="1920918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4396016" y="3122558"/>
            <a:ext cx="2027545" cy="11217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41"/>
              </a:lnSpc>
            </a:pPr>
            <a:r>
              <a:rPr lang="en-US" sz="6624" spc="649">
                <a:solidFill>
                  <a:srgbClr val="FFFBFB"/>
                </a:solidFill>
                <a:latin typeface="DM Sans Bold"/>
              </a:rPr>
              <a:t>3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016836" y="5907761"/>
            <a:ext cx="3204526" cy="33794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700">
                <a:solidFill>
                  <a:srgbClr val="052E0B"/>
                </a:solidFill>
                <a:latin typeface="Montserrat Light Bold"/>
              </a:rPr>
              <a:t>Внесок у благополуччя інших. </a:t>
            </a:r>
          </a:p>
          <a:p>
            <a:pPr algn="ctr">
              <a:lnSpc>
                <a:spcPts val="3779"/>
              </a:lnSpc>
            </a:pPr>
            <a:r>
              <a:rPr lang="en-US" sz="2700">
                <a:solidFill>
                  <a:srgbClr val="052E0B"/>
                </a:solidFill>
                <a:latin typeface="Montserrat Light Bold"/>
              </a:rPr>
              <a:t>Здатність приймати і надавати допомогу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345187" y="5878830"/>
            <a:ext cx="3812158" cy="33794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700">
                <a:solidFill>
                  <a:srgbClr val="052E0B"/>
                </a:solidFill>
                <a:latin typeface="Montserrat Light Bold"/>
              </a:rPr>
              <a:t>Відчуття компетентності </a:t>
            </a:r>
          </a:p>
          <a:p>
            <a:pPr algn="ctr">
              <a:lnSpc>
                <a:spcPts val="3779"/>
              </a:lnSpc>
            </a:pPr>
            <a:r>
              <a:rPr lang="en-US" sz="2700">
                <a:solidFill>
                  <a:srgbClr val="052E0B"/>
                </a:solidFill>
                <a:latin typeface="Montserrat Light Bold"/>
              </a:rPr>
              <a:t>та </a:t>
            </a:r>
          </a:p>
          <a:p>
            <a:pPr algn="ctr">
              <a:lnSpc>
                <a:spcPts val="3779"/>
              </a:lnSpc>
            </a:pPr>
            <a:r>
              <a:rPr lang="en-US" sz="2700">
                <a:solidFill>
                  <a:srgbClr val="052E0B"/>
                </a:solidFill>
                <a:latin typeface="Montserrat Light Bold"/>
              </a:rPr>
              <a:t>спроможності здійснювати осмислену активність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906000" y="5905500"/>
            <a:ext cx="3204526" cy="14363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700" dirty="0" err="1">
                <a:solidFill>
                  <a:srgbClr val="052E0B"/>
                </a:solidFill>
                <a:latin typeface="Montserrat Light Bold"/>
              </a:rPr>
              <a:t>Наявність</a:t>
            </a:r>
            <a:r>
              <a:rPr lang="en-US" sz="2700" dirty="0">
                <a:solidFill>
                  <a:srgbClr val="052E0B"/>
                </a:solidFill>
                <a:latin typeface="Montserrat Light Bold"/>
              </a:rPr>
              <a:t> </a:t>
            </a:r>
            <a:r>
              <a:rPr lang="en-US" sz="2700" dirty="0" err="1">
                <a:solidFill>
                  <a:srgbClr val="052E0B"/>
                </a:solidFill>
                <a:latin typeface="Montserrat Light Bold"/>
              </a:rPr>
              <a:t>персональних</a:t>
            </a:r>
            <a:r>
              <a:rPr lang="en-US" sz="2700" dirty="0">
                <a:solidFill>
                  <a:srgbClr val="052E0B"/>
                </a:solidFill>
                <a:latin typeface="Montserrat Light Bold"/>
              </a:rPr>
              <a:t> </a:t>
            </a:r>
            <a:r>
              <a:rPr lang="en-US" sz="2700" dirty="0" err="1">
                <a:solidFill>
                  <a:srgbClr val="052E0B"/>
                </a:solidFill>
                <a:latin typeface="Montserrat Light Bold"/>
              </a:rPr>
              <a:t>цілей</a:t>
            </a:r>
            <a:endParaRPr lang="en-US" sz="2700" dirty="0">
              <a:solidFill>
                <a:srgbClr val="052E0B"/>
              </a:solidFill>
              <a:latin typeface="Montserrat Light Bol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516086" y="537081"/>
            <a:ext cx="17255828" cy="1877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90"/>
              </a:lnSpc>
            </a:pPr>
            <a:r>
              <a:rPr lang="en-US" sz="5207">
                <a:solidFill>
                  <a:srgbClr val="454C35"/>
                </a:solidFill>
                <a:latin typeface="Montserrat Light Bold"/>
              </a:rPr>
              <a:t>Основні способи самостійного подолання </a:t>
            </a:r>
          </a:p>
          <a:p>
            <a:pPr algn="ctr">
              <a:lnSpc>
                <a:spcPts val="7290"/>
              </a:lnSpc>
            </a:pPr>
            <a:r>
              <a:rPr lang="en-US" sz="5207">
                <a:solidFill>
                  <a:srgbClr val="454C35"/>
                </a:solidFill>
                <a:latin typeface="Montserrat Light Bold"/>
              </a:rPr>
              <a:t>наслідків воєнної травматизації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3983712" y="5907761"/>
            <a:ext cx="2852155" cy="9505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700">
                <a:solidFill>
                  <a:srgbClr val="052E0B"/>
                </a:solidFill>
                <a:latin typeface="Montserrat Light Bold"/>
              </a:rPr>
              <a:t>Самоповага </a:t>
            </a:r>
          </a:p>
          <a:p>
            <a:pPr algn="ctr">
              <a:lnSpc>
                <a:spcPts val="3779"/>
              </a:lnSpc>
            </a:pPr>
            <a:r>
              <a:rPr lang="en-US" sz="2700">
                <a:solidFill>
                  <a:srgbClr val="052E0B"/>
                </a:solidFill>
                <a:latin typeface="Montserrat Light Bold"/>
              </a:rPr>
              <a:t>та оптимізм</a:t>
            </a:r>
          </a:p>
        </p:txBody>
      </p:sp>
      <p:sp>
        <p:nvSpPr>
          <p:cNvPr id="13" name="Freeform 13"/>
          <p:cNvSpPr/>
          <p:nvPr/>
        </p:nvSpPr>
        <p:spPr>
          <a:xfrm rot="-9335025">
            <a:off x="10982002" y="6891294"/>
            <a:ext cx="8085488" cy="8296676"/>
          </a:xfrm>
          <a:custGeom>
            <a:avLst/>
            <a:gdLst/>
            <a:ahLst/>
            <a:cxnLst/>
            <a:rect l="l" t="t" r="r" b="b"/>
            <a:pathLst>
              <a:path w="8085488" h="8296676">
                <a:moveTo>
                  <a:pt x="0" y="0"/>
                </a:moveTo>
                <a:lnTo>
                  <a:pt x="8085488" y="0"/>
                </a:lnTo>
                <a:lnTo>
                  <a:pt x="8085488" y="8296675"/>
                </a:lnTo>
                <a:lnTo>
                  <a:pt x="0" y="8296675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8632882" y="3042422"/>
            <a:ext cx="1264314" cy="1920918"/>
          </a:xfrm>
          <a:custGeom>
            <a:avLst/>
            <a:gdLst/>
            <a:ahLst/>
            <a:cxnLst/>
            <a:rect l="l" t="t" r="r" b="b"/>
            <a:pathLst>
              <a:path w="1264314" h="1920918">
                <a:moveTo>
                  <a:pt x="0" y="0"/>
                </a:moveTo>
                <a:lnTo>
                  <a:pt x="1264314" y="0"/>
                </a:lnTo>
                <a:lnTo>
                  <a:pt x="1264314" y="1920918"/>
                </a:lnTo>
                <a:lnTo>
                  <a:pt x="0" y="1920918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8251266" y="3122558"/>
            <a:ext cx="2027545" cy="11217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41"/>
              </a:lnSpc>
            </a:pPr>
            <a:r>
              <a:rPr lang="en-US" sz="6624" spc="649">
                <a:solidFill>
                  <a:srgbClr val="FFFBFB"/>
                </a:solidFill>
                <a:latin typeface="DM Sans Bold"/>
              </a:rPr>
              <a:t>2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242460" y="5859507"/>
            <a:ext cx="3204526" cy="14363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700">
                <a:solidFill>
                  <a:srgbClr val="052E0B"/>
                </a:solidFill>
                <a:latin typeface="Montserrat Light Bold"/>
              </a:rPr>
              <a:t>Позитивні стосунки </a:t>
            </a:r>
          </a:p>
          <a:p>
            <a:pPr algn="ctr">
              <a:lnSpc>
                <a:spcPts val="3779"/>
              </a:lnSpc>
            </a:pPr>
            <a:r>
              <a:rPr lang="en-US" sz="2700">
                <a:solidFill>
                  <a:srgbClr val="052E0B"/>
                </a:solidFill>
                <a:latin typeface="Montserrat Light Bold"/>
              </a:rPr>
              <a:t>з іншими</a:t>
            </a:r>
          </a:p>
        </p:txBody>
      </p:sp>
      <p:grpSp>
        <p:nvGrpSpPr>
          <p:cNvPr id="17" name="Group 17"/>
          <p:cNvGrpSpPr/>
          <p:nvPr/>
        </p:nvGrpSpPr>
        <p:grpSpPr>
          <a:xfrm>
            <a:off x="15159248" y="5066541"/>
            <a:ext cx="501082" cy="501082"/>
            <a:chOff x="0" y="0"/>
            <a:chExt cx="812800" cy="8128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6B291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76200" y="57150"/>
              <a:ext cx="660400" cy="679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sp>
        <p:nvSpPr>
          <p:cNvPr id="20" name="Freeform 20"/>
          <p:cNvSpPr/>
          <p:nvPr/>
        </p:nvSpPr>
        <p:spPr>
          <a:xfrm>
            <a:off x="2226339" y="3042422"/>
            <a:ext cx="1264314" cy="1920918"/>
          </a:xfrm>
          <a:custGeom>
            <a:avLst/>
            <a:gdLst/>
            <a:ahLst/>
            <a:cxnLst/>
            <a:rect l="l" t="t" r="r" b="b"/>
            <a:pathLst>
              <a:path w="1264314" h="1920918">
                <a:moveTo>
                  <a:pt x="0" y="0"/>
                </a:moveTo>
                <a:lnTo>
                  <a:pt x="1264313" y="0"/>
                </a:lnTo>
                <a:lnTo>
                  <a:pt x="1264313" y="1920918"/>
                </a:lnTo>
                <a:lnTo>
                  <a:pt x="0" y="1920918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1844723" y="3122558"/>
            <a:ext cx="2027545" cy="11217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41"/>
              </a:lnSpc>
            </a:pPr>
            <a:r>
              <a:rPr lang="en-US" sz="6624" spc="649">
                <a:solidFill>
                  <a:srgbClr val="FFFBFB"/>
                </a:solidFill>
                <a:latin typeface="DM Sans Bold"/>
              </a:rPr>
              <a:t>1</a:t>
            </a:r>
          </a:p>
        </p:txBody>
      </p:sp>
      <p:grpSp>
        <p:nvGrpSpPr>
          <p:cNvPr id="22" name="Group 22"/>
          <p:cNvGrpSpPr/>
          <p:nvPr/>
        </p:nvGrpSpPr>
        <p:grpSpPr>
          <a:xfrm>
            <a:off x="2607955" y="5066541"/>
            <a:ext cx="501082" cy="501082"/>
            <a:chOff x="0" y="0"/>
            <a:chExt cx="812800" cy="8128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6B291"/>
            </a:solidFill>
          </p:spPr>
        </p:sp>
        <p:sp>
          <p:nvSpPr>
            <p:cNvPr id="24" name="TextBox 24"/>
            <p:cNvSpPr txBox="1"/>
            <p:nvPr/>
          </p:nvSpPr>
          <p:spPr>
            <a:xfrm>
              <a:off x="76200" y="57150"/>
              <a:ext cx="660400" cy="679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8273590" y="-5269810"/>
            <a:ext cx="26739507" cy="26488924"/>
            <a:chOff x="0" y="0"/>
            <a:chExt cx="35652676" cy="35318566"/>
          </a:xfrm>
        </p:grpSpPr>
        <p:sp>
          <p:nvSpPr>
            <p:cNvPr id="3" name="Freeform 3"/>
            <p:cNvSpPr/>
            <p:nvPr/>
          </p:nvSpPr>
          <p:spPr>
            <a:xfrm>
              <a:off x="25360316" y="6091419"/>
              <a:ext cx="10292360" cy="10292360"/>
            </a:xfrm>
            <a:custGeom>
              <a:avLst/>
              <a:gdLst/>
              <a:ahLst/>
              <a:cxnLst/>
              <a:rect l="l" t="t" r="r" b="b"/>
              <a:pathLst>
                <a:path w="10292360" h="10292360">
                  <a:moveTo>
                    <a:pt x="0" y="0"/>
                  </a:moveTo>
                  <a:lnTo>
                    <a:pt x="10292360" y="0"/>
                  </a:lnTo>
                  <a:lnTo>
                    <a:pt x="10292360" y="10292360"/>
                  </a:lnTo>
                  <a:lnTo>
                    <a:pt x="0" y="102923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41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4" name="Group 4"/>
            <p:cNvGrpSpPr>
              <a:grpSpLocks noChangeAspect="1"/>
            </p:cNvGrpSpPr>
            <p:nvPr/>
          </p:nvGrpSpPr>
          <p:grpSpPr>
            <a:xfrm>
              <a:off x="27163619" y="7907780"/>
              <a:ext cx="6685755" cy="6659639"/>
              <a:chOff x="0" y="0"/>
              <a:chExt cx="6502400" cy="6477000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-23042" y="119185"/>
                <a:ext cx="6542159" cy="6244242"/>
              </a:xfrm>
              <a:custGeom>
                <a:avLst/>
                <a:gdLst/>
                <a:ahLst/>
                <a:cxnLst/>
                <a:rect l="l" t="t" r="r" b="b"/>
                <a:pathLst>
                  <a:path w="6542159" h="6244242">
                    <a:moveTo>
                      <a:pt x="3271080" y="4996"/>
                    </a:moveTo>
                    <a:cubicBezTo>
                      <a:pt x="2154117" y="0"/>
                      <a:pt x="1119857" y="593026"/>
                      <a:pt x="559929" y="1559521"/>
                    </a:cubicBezTo>
                    <a:cubicBezTo>
                      <a:pt x="0" y="2526015"/>
                      <a:pt x="0" y="3718228"/>
                      <a:pt x="559929" y="4684723"/>
                    </a:cubicBezTo>
                    <a:cubicBezTo>
                      <a:pt x="1119857" y="5651217"/>
                      <a:pt x="2154117" y="6244243"/>
                      <a:pt x="3271080" y="6239248"/>
                    </a:cubicBezTo>
                    <a:cubicBezTo>
                      <a:pt x="4388043" y="6244243"/>
                      <a:pt x="5422303" y="5651217"/>
                      <a:pt x="5982231" y="4684723"/>
                    </a:cubicBezTo>
                    <a:cubicBezTo>
                      <a:pt x="6542160" y="3718229"/>
                      <a:pt x="6542160" y="2526015"/>
                      <a:pt x="5982231" y="1559521"/>
                    </a:cubicBezTo>
                    <a:cubicBezTo>
                      <a:pt x="5422303" y="593027"/>
                      <a:pt x="4388043" y="1"/>
                      <a:pt x="3271080" y="4996"/>
                    </a:cubicBezTo>
                    <a:close/>
                  </a:path>
                </a:pathLst>
              </a:custGeom>
              <a:blipFill>
                <a:blip r:embed="rId4" cstate="print"/>
                <a:stretch>
                  <a:fillRect l="-12750" r="-12750"/>
                </a:stretch>
              </a:blipFill>
            </p:spPr>
          </p:sp>
          <p:sp>
            <p:nvSpPr>
              <p:cNvPr id="6" name="Freeform 6"/>
              <p:cNvSpPr/>
              <p:nvPr/>
            </p:nvSpPr>
            <p:spPr>
              <a:xfrm>
                <a:off x="73038" y="66269"/>
                <a:ext cx="6350000" cy="6349987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6349987">
                    <a:moveTo>
                      <a:pt x="3175000" y="6349987"/>
                    </a:moveTo>
                    <a:cubicBezTo>
                      <a:pt x="1424279" y="6349987"/>
                      <a:pt x="0" y="4925733"/>
                      <a:pt x="0" y="3175038"/>
                    </a:cubicBezTo>
                    <a:cubicBezTo>
                      <a:pt x="0" y="1424317"/>
                      <a:pt x="1424292" y="0"/>
                      <a:pt x="3175000" y="0"/>
                    </a:cubicBezTo>
                    <a:cubicBezTo>
                      <a:pt x="4925733" y="0"/>
                      <a:pt x="6350000" y="1424330"/>
                      <a:pt x="6350000" y="3175038"/>
                    </a:cubicBezTo>
                    <a:cubicBezTo>
                      <a:pt x="6350000" y="4925720"/>
                      <a:pt x="4925733" y="6349987"/>
                      <a:pt x="3175000" y="6349987"/>
                    </a:cubicBezTo>
                    <a:close/>
                    <a:moveTo>
                      <a:pt x="3175000" y="115760"/>
                    </a:moveTo>
                    <a:cubicBezTo>
                      <a:pt x="1488135" y="115760"/>
                      <a:pt x="115760" y="1488148"/>
                      <a:pt x="115760" y="3175038"/>
                    </a:cubicBezTo>
                    <a:cubicBezTo>
                      <a:pt x="115760" y="4861915"/>
                      <a:pt x="1488135" y="6234265"/>
                      <a:pt x="3175000" y="6234265"/>
                    </a:cubicBezTo>
                    <a:cubicBezTo>
                      <a:pt x="4861852" y="6234265"/>
                      <a:pt x="6234265" y="4861890"/>
                      <a:pt x="6234265" y="3175038"/>
                    </a:cubicBezTo>
                    <a:cubicBezTo>
                      <a:pt x="6234265" y="1488148"/>
                      <a:pt x="4861852" y="115760"/>
                      <a:pt x="3175000" y="115760"/>
                    </a:cubicBezTo>
                    <a:close/>
                  </a:path>
                </a:pathLst>
              </a:custGeom>
              <a:solidFill>
                <a:srgbClr val="1A1A1A"/>
              </a:solidFill>
            </p:spPr>
          </p:sp>
        </p:grpSp>
        <p:grpSp>
          <p:nvGrpSpPr>
            <p:cNvPr id="7" name="Group 7"/>
            <p:cNvGrpSpPr/>
            <p:nvPr/>
          </p:nvGrpSpPr>
          <p:grpSpPr>
            <a:xfrm>
              <a:off x="13095844" y="10398372"/>
              <a:ext cx="12064508" cy="3939972"/>
              <a:chOff x="0" y="0"/>
              <a:chExt cx="855086" cy="279250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0" y="0"/>
                <a:ext cx="855086" cy="279250"/>
              </a:xfrm>
              <a:custGeom>
                <a:avLst/>
                <a:gdLst/>
                <a:ahLst/>
                <a:cxnLst/>
                <a:rect l="l" t="t" r="r" b="b"/>
                <a:pathLst>
                  <a:path w="855086" h="279250">
                    <a:moveTo>
                      <a:pt x="26524" y="0"/>
                    </a:moveTo>
                    <a:lnTo>
                      <a:pt x="828562" y="0"/>
                    </a:lnTo>
                    <a:cubicBezTo>
                      <a:pt x="843211" y="0"/>
                      <a:pt x="855086" y="11875"/>
                      <a:pt x="855086" y="26524"/>
                    </a:cubicBezTo>
                    <a:lnTo>
                      <a:pt x="855086" y="252726"/>
                    </a:lnTo>
                    <a:cubicBezTo>
                      <a:pt x="855086" y="267375"/>
                      <a:pt x="843211" y="279250"/>
                      <a:pt x="828562" y="279250"/>
                    </a:cubicBezTo>
                    <a:lnTo>
                      <a:pt x="26524" y="279250"/>
                    </a:lnTo>
                    <a:cubicBezTo>
                      <a:pt x="11875" y="279250"/>
                      <a:pt x="0" y="267375"/>
                      <a:pt x="0" y="252726"/>
                    </a:cubicBezTo>
                    <a:lnTo>
                      <a:pt x="0" y="26524"/>
                    </a:lnTo>
                    <a:cubicBezTo>
                      <a:pt x="0" y="11875"/>
                      <a:pt x="11875" y="0"/>
                      <a:pt x="26524" y="0"/>
                    </a:cubicBezTo>
                    <a:close/>
                  </a:path>
                </a:pathLst>
              </a:custGeom>
              <a:solidFill>
                <a:srgbClr val="B6B291">
                  <a:alpha val="54902"/>
                </a:srgbClr>
              </a:solidFill>
            </p:spPr>
          </p:sp>
          <p:sp>
            <p:nvSpPr>
              <p:cNvPr id="9" name="TextBox 9"/>
              <p:cNvSpPr txBox="1"/>
              <p:nvPr/>
            </p:nvSpPr>
            <p:spPr>
              <a:xfrm>
                <a:off x="0" y="-19050"/>
                <a:ext cx="855086" cy="2983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10" name="Freeform 10"/>
            <p:cNvSpPr/>
            <p:nvPr/>
          </p:nvSpPr>
          <p:spPr>
            <a:xfrm rot="433741" flipH="1">
              <a:off x="1129115" y="15098936"/>
              <a:ext cx="18636307" cy="19123076"/>
            </a:xfrm>
            <a:custGeom>
              <a:avLst/>
              <a:gdLst/>
              <a:ahLst/>
              <a:cxnLst/>
              <a:rect l="l" t="t" r="r" b="b"/>
              <a:pathLst>
                <a:path w="18636307" h="19123076">
                  <a:moveTo>
                    <a:pt x="18636307" y="0"/>
                  </a:moveTo>
                  <a:lnTo>
                    <a:pt x="0" y="0"/>
                  </a:lnTo>
                  <a:lnTo>
                    <a:pt x="0" y="19123076"/>
                  </a:lnTo>
                  <a:lnTo>
                    <a:pt x="18636307" y="19123076"/>
                  </a:lnTo>
                  <a:lnTo>
                    <a:pt x="18636307" y="0"/>
                  </a:lnTo>
                  <a:close/>
                </a:path>
              </a:pathLst>
            </a:custGeom>
            <a:blipFill>
              <a:blip r:embed="rId5" cstate="print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1" name="Freeform 11"/>
            <p:cNvSpPr/>
            <p:nvPr/>
          </p:nvSpPr>
          <p:spPr>
            <a:xfrm rot="887923">
              <a:off x="7714667" y="1037947"/>
              <a:ext cx="9376774" cy="9621690"/>
            </a:xfrm>
            <a:custGeom>
              <a:avLst/>
              <a:gdLst/>
              <a:ahLst/>
              <a:cxnLst/>
              <a:rect l="l" t="t" r="r" b="b"/>
              <a:pathLst>
                <a:path w="9376774" h="9621690">
                  <a:moveTo>
                    <a:pt x="0" y="0"/>
                  </a:moveTo>
                  <a:lnTo>
                    <a:pt x="9376774" y="0"/>
                  </a:lnTo>
                  <a:lnTo>
                    <a:pt x="9376774" y="9621690"/>
                  </a:lnTo>
                  <a:lnTo>
                    <a:pt x="0" y="9621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 cstate="print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2" name="TextBox 12"/>
            <p:cNvSpPr txBox="1"/>
            <p:nvPr/>
          </p:nvSpPr>
          <p:spPr>
            <a:xfrm>
              <a:off x="11622779" y="7545735"/>
              <a:ext cx="15875960" cy="26113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682"/>
                </a:lnSpc>
              </a:pPr>
              <a:r>
                <a:rPr lang="en-US" sz="5487">
                  <a:solidFill>
                    <a:srgbClr val="052E0B"/>
                  </a:solidFill>
                  <a:latin typeface="Montserrat Light Bold"/>
                </a:rPr>
                <a:t>ВПРАВА </a:t>
              </a:r>
            </a:p>
            <a:p>
              <a:pPr marL="0" lvl="0" indent="0" algn="ctr">
                <a:lnSpc>
                  <a:spcPts val="7682"/>
                </a:lnSpc>
              </a:pPr>
              <a:r>
                <a:rPr lang="en-US" sz="5487">
                  <a:solidFill>
                    <a:srgbClr val="052E0B"/>
                  </a:solidFill>
                  <a:latin typeface="Montserrat Light Bold"/>
                </a:rPr>
                <a:t>«ПОРИ РОКУ МОЄЇ ДУШІ»</a:t>
              </a:r>
              <a:r>
                <a:rPr lang="en-US" sz="5487">
                  <a:solidFill>
                    <a:srgbClr val="231F20"/>
                  </a:solidFill>
                  <a:latin typeface="Montserrat Light Bold"/>
                </a:rPr>
                <a:t> </a:t>
              </a:r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13306307" y="10893084"/>
              <a:ext cx="11467891" cy="26520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4028"/>
                </a:lnSpc>
              </a:pPr>
              <a:r>
                <a:rPr lang="en-US" sz="2877">
                  <a:solidFill>
                    <a:srgbClr val="000000"/>
                  </a:solidFill>
                  <a:latin typeface="Montserrat Light"/>
                </a:rPr>
                <a:t>Скласти список - перелік того, що у житті   втрачає свою значимість, відступає на другий план. Важливо зосередитися на тому, що змінюється, але при цьому не зникає зовсім</a:t>
              </a:r>
            </a:p>
          </p:txBody>
        </p:sp>
        <p:grpSp>
          <p:nvGrpSpPr>
            <p:cNvPr id="14" name="Group 14"/>
            <p:cNvGrpSpPr/>
            <p:nvPr/>
          </p:nvGrpSpPr>
          <p:grpSpPr>
            <a:xfrm>
              <a:off x="21764794" y="15125281"/>
              <a:ext cx="11467891" cy="3939972"/>
              <a:chOff x="0" y="0"/>
              <a:chExt cx="812800" cy="279250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812800" cy="27925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279250">
                    <a:moveTo>
                      <a:pt x="27904" y="0"/>
                    </a:moveTo>
                    <a:lnTo>
                      <a:pt x="784896" y="0"/>
                    </a:lnTo>
                    <a:cubicBezTo>
                      <a:pt x="792297" y="0"/>
                      <a:pt x="799394" y="2940"/>
                      <a:pt x="804627" y="8173"/>
                    </a:cubicBezTo>
                    <a:cubicBezTo>
                      <a:pt x="809860" y="13406"/>
                      <a:pt x="812800" y="20503"/>
                      <a:pt x="812800" y="27904"/>
                    </a:cubicBezTo>
                    <a:lnTo>
                      <a:pt x="812800" y="251346"/>
                    </a:lnTo>
                    <a:cubicBezTo>
                      <a:pt x="812800" y="266757"/>
                      <a:pt x="800307" y="279250"/>
                      <a:pt x="784896" y="279250"/>
                    </a:cubicBezTo>
                    <a:lnTo>
                      <a:pt x="27904" y="279250"/>
                    </a:lnTo>
                    <a:cubicBezTo>
                      <a:pt x="20503" y="279250"/>
                      <a:pt x="13406" y="276310"/>
                      <a:pt x="8173" y="271077"/>
                    </a:cubicBezTo>
                    <a:cubicBezTo>
                      <a:pt x="2940" y="265844"/>
                      <a:pt x="0" y="258747"/>
                      <a:pt x="0" y="251346"/>
                    </a:cubicBezTo>
                    <a:lnTo>
                      <a:pt x="0" y="27904"/>
                    </a:lnTo>
                    <a:cubicBezTo>
                      <a:pt x="0" y="20503"/>
                      <a:pt x="2940" y="13406"/>
                      <a:pt x="8173" y="8173"/>
                    </a:cubicBezTo>
                    <a:cubicBezTo>
                      <a:pt x="13406" y="2940"/>
                      <a:pt x="20503" y="0"/>
                      <a:pt x="27904" y="0"/>
                    </a:cubicBezTo>
                    <a:close/>
                  </a:path>
                </a:pathLst>
              </a:custGeom>
              <a:solidFill>
                <a:srgbClr val="B6B291">
                  <a:alpha val="54902"/>
                </a:srgbClr>
              </a:solidFill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0" y="-19050"/>
                <a:ext cx="812800" cy="2983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17" name="TextBox 17"/>
            <p:cNvSpPr txBox="1"/>
            <p:nvPr/>
          </p:nvSpPr>
          <p:spPr>
            <a:xfrm>
              <a:off x="22363277" y="15548323"/>
              <a:ext cx="10270923" cy="327778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4028"/>
                </a:lnSpc>
              </a:pPr>
              <a:r>
                <a:rPr lang="en-US" sz="2877">
                  <a:solidFill>
                    <a:srgbClr val="000000"/>
                  </a:solidFill>
                  <a:latin typeface="Montserrat Light"/>
                </a:rPr>
                <a:t>Скласти список - перелік того, що знаходиться в самому початку, в стадії становлення, але поки ще не стало повноцінною частиною життя</a:t>
              </a:r>
            </a:p>
            <a:p>
              <a:pPr algn="just">
                <a:lnSpc>
                  <a:spcPts val="3748"/>
                </a:lnSpc>
              </a:pPr>
              <a:endParaRPr/>
            </a:p>
          </p:txBody>
        </p:sp>
        <p:sp>
          <p:nvSpPr>
            <p:cNvPr id="18" name="Freeform 18"/>
            <p:cNvSpPr/>
            <p:nvPr/>
          </p:nvSpPr>
          <p:spPr>
            <a:xfrm rot="-8175508" flipH="1">
              <a:off x="24308802" y="14033155"/>
              <a:ext cx="2475406" cy="699302"/>
            </a:xfrm>
            <a:custGeom>
              <a:avLst/>
              <a:gdLst/>
              <a:ahLst/>
              <a:cxnLst/>
              <a:rect l="l" t="t" r="r" b="b"/>
              <a:pathLst>
                <a:path w="2475406" h="699302">
                  <a:moveTo>
                    <a:pt x="2475406" y="0"/>
                  </a:moveTo>
                  <a:lnTo>
                    <a:pt x="0" y="0"/>
                  </a:lnTo>
                  <a:lnTo>
                    <a:pt x="0" y="699303"/>
                  </a:lnTo>
                  <a:lnTo>
                    <a:pt x="2475406" y="699303"/>
                  </a:lnTo>
                  <a:lnTo>
                    <a:pt x="2475406" y="0"/>
                  </a:lnTo>
                  <a:close/>
                </a:path>
              </a:pathLst>
            </a:custGeom>
            <a:blipFill>
              <a:blip r:embed="rId9" cstate="print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9" name="Freeform 19"/>
            <p:cNvSpPr/>
            <p:nvPr/>
          </p:nvSpPr>
          <p:spPr>
            <a:xfrm>
              <a:off x="13306307" y="14332582"/>
              <a:ext cx="11467891" cy="545637"/>
            </a:xfrm>
            <a:custGeom>
              <a:avLst/>
              <a:gdLst/>
              <a:ahLst/>
              <a:cxnLst/>
              <a:rect l="l" t="t" r="r" b="b"/>
              <a:pathLst>
                <a:path w="11467891" h="545637">
                  <a:moveTo>
                    <a:pt x="0" y="0"/>
                  </a:moveTo>
                  <a:lnTo>
                    <a:pt x="11467891" y="0"/>
                  </a:lnTo>
                  <a:lnTo>
                    <a:pt x="11467891" y="545637"/>
                  </a:lnTo>
                  <a:lnTo>
                    <a:pt x="0" y="5456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 cstate="print"/>
              <a:stretch>
                <a:fillRect t="-338230" r="-6915" b="-5570"/>
              </a:stretch>
            </a:blipFill>
          </p:spPr>
        </p:sp>
        <p:sp>
          <p:nvSpPr>
            <p:cNvPr id="20" name="Freeform 20"/>
            <p:cNvSpPr/>
            <p:nvPr/>
          </p:nvSpPr>
          <p:spPr>
            <a:xfrm>
              <a:off x="21764794" y="19065253"/>
              <a:ext cx="11467891" cy="545637"/>
            </a:xfrm>
            <a:custGeom>
              <a:avLst/>
              <a:gdLst/>
              <a:ahLst/>
              <a:cxnLst/>
              <a:rect l="l" t="t" r="r" b="b"/>
              <a:pathLst>
                <a:path w="11467891" h="545637">
                  <a:moveTo>
                    <a:pt x="0" y="0"/>
                  </a:moveTo>
                  <a:lnTo>
                    <a:pt x="11467891" y="0"/>
                  </a:lnTo>
                  <a:lnTo>
                    <a:pt x="11467891" y="545637"/>
                  </a:lnTo>
                  <a:lnTo>
                    <a:pt x="0" y="5456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 cstate="print"/>
              <a:stretch>
                <a:fillRect t="-338230" r="-6915" b="-5570"/>
              </a:stretch>
            </a:blipFill>
          </p:spPr>
        </p:sp>
        <p:sp>
          <p:nvSpPr>
            <p:cNvPr id="21" name="Freeform 21"/>
            <p:cNvSpPr/>
            <p:nvPr/>
          </p:nvSpPr>
          <p:spPr>
            <a:xfrm rot="-2700000" flipH="1" flipV="1">
              <a:off x="21278116" y="19035256"/>
              <a:ext cx="2475406" cy="699302"/>
            </a:xfrm>
            <a:custGeom>
              <a:avLst/>
              <a:gdLst/>
              <a:ahLst/>
              <a:cxnLst/>
              <a:rect l="l" t="t" r="r" b="b"/>
              <a:pathLst>
                <a:path w="2475406" h="699302">
                  <a:moveTo>
                    <a:pt x="2475406" y="699302"/>
                  </a:moveTo>
                  <a:lnTo>
                    <a:pt x="0" y="699302"/>
                  </a:lnTo>
                  <a:lnTo>
                    <a:pt x="0" y="0"/>
                  </a:lnTo>
                  <a:lnTo>
                    <a:pt x="2475406" y="0"/>
                  </a:lnTo>
                  <a:lnTo>
                    <a:pt x="2475406" y="699302"/>
                  </a:lnTo>
                  <a:close/>
                </a:path>
              </a:pathLst>
            </a:custGeom>
            <a:blipFill>
              <a:blip r:embed="rId9" cstate="print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8439" y="-5361034"/>
            <a:ext cx="33391132" cy="23163388"/>
            <a:chOff x="0" y="0"/>
            <a:chExt cx="44521509" cy="30884517"/>
          </a:xfrm>
        </p:grpSpPr>
        <p:sp>
          <p:nvSpPr>
            <p:cNvPr id="3" name="Freeform 3"/>
            <p:cNvSpPr/>
            <p:nvPr/>
          </p:nvSpPr>
          <p:spPr>
            <a:xfrm rot="9688803">
              <a:off x="17311276" y="3164697"/>
              <a:ext cx="23930084" cy="24555124"/>
            </a:xfrm>
            <a:custGeom>
              <a:avLst/>
              <a:gdLst/>
              <a:ahLst/>
              <a:cxnLst/>
              <a:rect l="l" t="t" r="r" b="b"/>
              <a:pathLst>
                <a:path w="23930084" h="24555124">
                  <a:moveTo>
                    <a:pt x="0" y="0"/>
                  </a:moveTo>
                  <a:lnTo>
                    <a:pt x="23930084" y="0"/>
                  </a:lnTo>
                  <a:lnTo>
                    <a:pt x="23930084" y="24555124"/>
                  </a:lnTo>
                  <a:lnTo>
                    <a:pt x="0" y="245551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4"/>
            <p:cNvSpPr txBox="1"/>
            <p:nvPr/>
          </p:nvSpPr>
          <p:spPr>
            <a:xfrm>
              <a:off x="2382795" y="12821232"/>
              <a:ext cx="17745639" cy="517537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799364" lvl="1" indent="-399682" algn="just">
                <a:lnSpc>
                  <a:spcPts val="5183"/>
                </a:lnSpc>
                <a:buFont typeface="Arial"/>
                <a:buChar char="•"/>
              </a:pPr>
              <a:r>
                <a:rPr lang="en-US" sz="3702">
                  <a:solidFill>
                    <a:srgbClr val="231F20"/>
                  </a:solidFill>
                  <a:latin typeface="Montserrat Light"/>
                </a:rPr>
                <a:t>Яка його передісторія, що саме зароджується?</a:t>
              </a:r>
            </a:p>
            <a:p>
              <a:pPr marL="799364" lvl="1" indent="-399682" algn="just">
                <a:lnSpc>
                  <a:spcPts val="5183"/>
                </a:lnSpc>
                <a:buFont typeface="Arial"/>
                <a:buChar char="•"/>
              </a:pPr>
              <a:r>
                <a:rPr lang="en-US" sz="3702">
                  <a:solidFill>
                    <a:srgbClr val="231F20"/>
                  </a:solidFill>
                  <a:latin typeface="Montserrat Light"/>
                </a:rPr>
                <a:t>Що допомагає і що заважає його появі? </a:t>
              </a:r>
            </a:p>
            <a:p>
              <a:pPr marL="799364" lvl="1" indent="-399682" algn="just">
                <a:lnSpc>
                  <a:spcPts val="5183"/>
                </a:lnSpc>
                <a:buFont typeface="Arial"/>
                <a:buChar char="•"/>
              </a:pPr>
              <a:r>
                <a:rPr lang="en-US" sz="3702">
                  <a:solidFill>
                    <a:srgbClr val="231F20"/>
                  </a:solidFill>
                  <a:latin typeface="Montserrat Light"/>
                </a:rPr>
                <a:t>Чи може це стати для вас важливою життєвою метою? </a:t>
              </a:r>
            </a:p>
            <a:p>
              <a:pPr marL="799364" lvl="1" indent="-399682" algn="just">
                <a:lnSpc>
                  <a:spcPts val="5183"/>
                </a:lnSpc>
                <a:buFont typeface="Arial"/>
                <a:buChar char="•"/>
              </a:pPr>
              <a:r>
                <a:rPr lang="en-US" sz="3702">
                  <a:solidFill>
                    <a:srgbClr val="231F20"/>
                  </a:solidFill>
                  <a:latin typeface="Montserrat Light"/>
                </a:rPr>
                <a:t>Як ви можете на це налаштуватися? </a:t>
              </a:r>
            </a:p>
            <a:p>
              <a:pPr algn="just">
                <a:lnSpc>
                  <a:spcPts val="5043"/>
                </a:lnSpc>
                <a:spcBef>
                  <a:spcPct val="0"/>
                </a:spcBef>
              </a:pPr>
              <a:endParaRPr/>
            </a:p>
          </p:txBody>
        </p:sp>
        <p:grpSp>
          <p:nvGrpSpPr>
            <p:cNvPr id="5" name="Group 5"/>
            <p:cNvGrpSpPr/>
            <p:nvPr/>
          </p:nvGrpSpPr>
          <p:grpSpPr>
            <a:xfrm>
              <a:off x="2481801" y="9304691"/>
              <a:ext cx="19157894" cy="2218883"/>
              <a:chOff x="0" y="0"/>
              <a:chExt cx="1357838" cy="157266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1357838" cy="157266"/>
              </a:xfrm>
              <a:custGeom>
                <a:avLst/>
                <a:gdLst/>
                <a:ahLst/>
                <a:cxnLst/>
                <a:rect l="l" t="t" r="r" b="b"/>
                <a:pathLst>
                  <a:path w="1357838" h="157266">
                    <a:moveTo>
                      <a:pt x="16703" y="0"/>
                    </a:moveTo>
                    <a:lnTo>
                      <a:pt x="1341135" y="0"/>
                    </a:lnTo>
                    <a:cubicBezTo>
                      <a:pt x="1345565" y="0"/>
                      <a:pt x="1349813" y="1760"/>
                      <a:pt x="1352946" y="4892"/>
                    </a:cubicBezTo>
                    <a:cubicBezTo>
                      <a:pt x="1356078" y="8025"/>
                      <a:pt x="1357838" y="12273"/>
                      <a:pt x="1357838" y="16703"/>
                    </a:cubicBezTo>
                    <a:lnTo>
                      <a:pt x="1357838" y="140563"/>
                    </a:lnTo>
                    <a:cubicBezTo>
                      <a:pt x="1357838" y="149788"/>
                      <a:pt x="1350360" y="157266"/>
                      <a:pt x="1341135" y="157266"/>
                    </a:cubicBezTo>
                    <a:lnTo>
                      <a:pt x="16703" y="157266"/>
                    </a:lnTo>
                    <a:cubicBezTo>
                      <a:pt x="12273" y="157266"/>
                      <a:pt x="8025" y="155506"/>
                      <a:pt x="4892" y="152374"/>
                    </a:cubicBezTo>
                    <a:cubicBezTo>
                      <a:pt x="1760" y="149241"/>
                      <a:pt x="0" y="144993"/>
                      <a:pt x="0" y="140563"/>
                    </a:cubicBezTo>
                    <a:lnTo>
                      <a:pt x="0" y="16703"/>
                    </a:lnTo>
                    <a:cubicBezTo>
                      <a:pt x="0" y="7478"/>
                      <a:pt x="7478" y="0"/>
                      <a:pt x="16703" y="0"/>
                    </a:cubicBezTo>
                    <a:close/>
                  </a:path>
                </a:pathLst>
              </a:custGeom>
              <a:solidFill>
                <a:srgbClr val="B6B291">
                  <a:alpha val="54902"/>
                </a:srgbClr>
              </a:solidFill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0" y="-19050"/>
                <a:ext cx="1357838" cy="176316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8" name="TextBox 8"/>
            <p:cNvSpPr txBox="1"/>
            <p:nvPr/>
          </p:nvSpPr>
          <p:spPr>
            <a:xfrm>
              <a:off x="0" y="9554043"/>
              <a:ext cx="24384000" cy="164397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916"/>
                </a:lnSpc>
              </a:pPr>
              <a:r>
                <a:rPr lang="en-US" sz="3512">
                  <a:solidFill>
                    <a:srgbClr val="363636"/>
                  </a:solidFill>
                  <a:latin typeface="Montserrat Light"/>
                </a:rPr>
                <a:t>Вибрати з другого списку той пункт, який є особливо цікавим. </a:t>
              </a:r>
            </a:p>
            <a:p>
              <a:pPr algn="ctr">
                <a:lnSpc>
                  <a:spcPts val="144"/>
                </a:lnSpc>
              </a:pPr>
              <a:endParaRPr/>
            </a:p>
            <a:p>
              <a:pPr marL="0" lvl="0" indent="0" algn="ctr">
                <a:lnSpc>
                  <a:spcPts val="4916"/>
                </a:lnSpc>
              </a:pPr>
              <a:r>
                <a:rPr lang="en-US" sz="3512">
                  <a:solidFill>
                    <a:srgbClr val="363636"/>
                  </a:solidFill>
                  <a:latin typeface="Montserrat Light"/>
                </a:rPr>
                <a:t>Написати до нього невелике пояснення</a:t>
              </a:r>
            </a:p>
          </p:txBody>
        </p:sp>
        <p:sp>
          <p:nvSpPr>
            <p:cNvPr id="9" name="Freeform 9"/>
            <p:cNvSpPr/>
            <p:nvPr/>
          </p:nvSpPr>
          <p:spPr>
            <a:xfrm>
              <a:off x="2673188" y="11523574"/>
              <a:ext cx="19292807" cy="917943"/>
            </a:xfrm>
            <a:custGeom>
              <a:avLst/>
              <a:gdLst/>
              <a:ahLst/>
              <a:cxnLst/>
              <a:rect l="l" t="t" r="r" b="b"/>
              <a:pathLst>
                <a:path w="19292807" h="917943">
                  <a:moveTo>
                    <a:pt x="0" y="0"/>
                  </a:moveTo>
                  <a:lnTo>
                    <a:pt x="19292807" y="0"/>
                  </a:lnTo>
                  <a:lnTo>
                    <a:pt x="19292807" y="917944"/>
                  </a:lnTo>
                  <a:lnTo>
                    <a:pt x="0" y="91794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/>
              <a:stretch>
                <a:fillRect t="-338230" r="-6915" b="-5570"/>
              </a:stretch>
            </a:blipFill>
          </p:spPr>
        </p:sp>
        <p:sp>
          <p:nvSpPr>
            <p:cNvPr id="10" name="Freeform 10"/>
            <p:cNvSpPr/>
            <p:nvPr/>
          </p:nvSpPr>
          <p:spPr>
            <a:xfrm rot="-6225905" flipH="1" flipV="1">
              <a:off x="1244098" y="8460150"/>
              <a:ext cx="2475406" cy="699302"/>
            </a:xfrm>
            <a:custGeom>
              <a:avLst/>
              <a:gdLst/>
              <a:ahLst/>
              <a:cxnLst/>
              <a:rect l="l" t="t" r="r" b="b"/>
              <a:pathLst>
                <a:path w="2475406" h="699302">
                  <a:moveTo>
                    <a:pt x="2475406" y="699302"/>
                  </a:moveTo>
                  <a:lnTo>
                    <a:pt x="0" y="699302"/>
                  </a:lnTo>
                  <a:lnTo>
                    <a:pt x="0" y="0"/>
                  </a:lnTo>
                  <a:lnTo>
                    <a:pt x="2475406" y="0"/>
                  </a:lnTo>
                  <a:lnTo>
                    <a:pt x="2475406" y="699302"/>
                  </a:lnTo>
                  <a:close/>
                </a:path>
              </a:pathLst>
            </a:custGeom>
            <a:blipFill>
              <a:blip r:embed="rId5" cstate="print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920926" y="-10806803"/>
            <a:ext cx="15841853" cy="16255633"/>
          </a:xfrm>
          <a:custGeom>
            <a:avLst/>
            <a:gdLst/>
            <a:ahLst/>
            <a:cxnLst/>
            <a:rect l="l" t="t" r="r" b="b"/>
            <a:pathLst>
              <a:path w="15841853" h="16255633">
                <a:moveTo>
                  <a:pt x="0" y="0"/>
                </a:moveTo>
                <a:lnTo>
                  <a:pt x="15841852" y="0"/>
                </a:lnTo>
                <a:lnTo>
                  <a:pt x="15841852" y="16255633"/>
                </a:lnTo>
                <a:lnTo>
                  <a:pt x="0" y="16255633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3646380">
            <a:off x="9007714" y="5421494"/>
            <a:ext cx="15841853" cy="16255633"/>
          </a:xfrm>
          <a:custGeom>
            <a:avLst/>
            <a:gdLst/>
            <a:ahLst/>
            <a:cxnLst/>
            <a:rect l="l" t="t" r="r" b="b"/>
            <a:pathLst>
              <a:path w="15841853" h="16255633">
                <a:moveTo>
                  <a:pt x="0" y="0"/>
                </a:moveTo>
                <a:lnTo>
                  <a:pt x="15841853" y="0"/>
                </a:lnTo>
                <a:lnTo>
                  <a:pt x="15841853" y="16255632"/>
                </a:lnTo>
                <a:lnTo>
                  <a:pt x="0" y="16255632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9003570" y="2696633"/>
            <a:ext cx="7466976" cy="39491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182"/>
              </a:lnSpc>
            </a:pPr>
            <a:r>
              <a:rPr lang="en-US" sz="7272">
                <a:solidFill>
                  <a:srgbClr val="DBD7BB"/>
                </a:solidFill>
                <a:latin typeface="Montserrat Light Bold"/>
              </a:rPr>
              <a:t>Вправа-енергизатор «Болото»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1985199" y="1781302"/>
            <a:ext cx="6724396" cy="6724396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 cstate="print"/>
              <a:stretch>
                <a:fillRect l="-33333" r="-33333"/>
              </a:stretch>
            </a:blipFill>
            <a:ln w="57150" cap="sq">
              <a:solidFill>
                <a:srgbClr val="000000"/>
              </a:solidFill>
              <a:prstDash val="solid"/>
              <a:miter/>
            </a:ln>
          </p:spPr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717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9450335" y="-3368517"/>
            <a:ext cx="33553800" cy="20217408"/>
            <a:chOff x="884796" y="0"/>
            <a:chExt cx="44738401" cy="26956544"/>
          </a:xfrm>
        </p:grpSpPr>
        <p:grpSp>
          <p:nvGrpSpPr>
            <p:cNvPr id="3" name="Group 3"/>
            <p:cNvGrpSpPr/>
            <p:nvPr/>
          </p:nvGrpSpPr>
          <p:grpSpPr>
            <a:xfrm>
              <a:off x="9790968" y="0"/>
              <a:ext cx="6613187" cy="6613187"/>
              <a:chOff x="0" y="0"/>
              <a:chExt cx="812800" cy="812800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2F4F5"/>
              </a:solidFill>
            </p:spPr>
          </p:sp>
          <p:sp>
            <p:nvSpPr>
              <p:cNvPr id="5" name="TextBox 5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grpSp>
          <p:nvGrpSpPr>
            <p:cNvPr id="6" name="Group 6"/>
            <p:cNvGrpSpPr/>
            <p:nvPr/>
          </p:nvGrpSpPr>
          <p:grpSpPr>
            <a:xfrm>
              <a:off x="28037925" y="9144075"/>
              <a:ext cx="17585272" cy="17585272"/>
              <a:chOff x="0" y="0"/>
              <a:chExt cx="812800" cy="812800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2F4F5"/>
              </a:solidFill>
            </p:spPr>
          </p:sp>
          <p:sp>
            <p:nvSpPr>
              <p:cNvPr id="8" name="TextBox 8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9" name="Freeform 9"/>
            <p:cNvSpPr/>
            <p:nvPr/>
          </p:nvSpPr>
          <p:spPr>
            <a:xfrm rot="-389467">
              <a:off x="884796" y="989248"/>
              <a:ext cx="16147185" cy="16568940"/>
            </a:xfrm>
            <a:custGeom>
              <a:avLst/>
              <a:gdLst/>
              <a:ahLst/>
              <a:cxnLst/>
              <a:rect l="l" t="t" r="r" b="b"/>
              <a:pathLst>
                <a:path w="16147185" h="16568940">
                  <a:moveTo>
                    <a:pt x="0" y="0"/>
                  </a:moveTo>
                  <a:lnTo>
                    <a:pt x="16147186" y="0"/>
                  </a:lnTo>
                  <a:lnTo>
                    <a:pt x="16147186" y="16568940"/>
                  </a:lnTo>
                  <a:lnTo>
                    <a:pt x="0" y="165689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0" name="Freeform 10"/>
            <p:cNvSpPr/>
            <p:nvPr/>
          </p:nvSpPr>
          <p:spPr>
            <a:xfrm rot="-2147231">
              <a:off x="19016511" y="13419977"/>
              <a:ext cx="13192000" cy="13536567"/>
            </a:xfrm>
            <a:custGeom>
              <a:avLst/>
              <a:gdLst/>
              <a:ahLst/>
              <a:cxnLst/>
              <a:rect l="l" t="t" r="r" b="b"/>
              <a:pathLst>
                <a:path w="13192000" h="13536567">
                  <a:moveTo>
                    <a:pt x="0" y="0"/>
                  </a:moveTo>
                  <a:lnTo>
                    <a:pt x="13192000" y="0"/>
                  </a:lnTo>
                  <a:lnTo>
                    <a:pt x="13192000" y="13536568"/>
                  </a:lnTo>
                  <a:lnTo>
                    <a:pt x="0" y="135365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1" name="Freeform 11"/>
            <p:cNvSpPr/>
            <p:nvPr/>
          </p:nvSpPr>
          <p:spPr>
            <a:xfrm>
              <a:off x="28037925" y="8315049"/>
              <a:ext cx="11873212" cy="11873212"/>
            </a:xfrm>
            <a:custGeom>
              <a:avLst/>
              <a:gdLst/>
              <a:ahLst/>
              <a:cxnLst/>
              <a:rect l="l" t="t" r="r" b="b"/>
              <a:pathLst>
                <a:path w="11873212" h="11873212">
                  <a:moveTo>
                    <a:pt x="0" y="0"/>
                  </a:moveTo>
                  <a:lnTo>
                    <a:pt x="11873212" y="0"/>
                  </a:lnTo>
                  <a:lnTo>
                    <a:pt x="11873212" y="11873212"/>
                  </a:lnTo>
                  <a:lnTo>
                    <a:pt x="0" y="118732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 cstate="print">
                <a:alphaModFix amt="41000"/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12" name="Group 12"/>
            <p:cNvGrpSpPr>
              <a:grpSpLocks noChangeAspect="1"/>
            </p:cNvGrpSpPr>
            <p:nvPr/>
          </p:nvGrpSpPr>
          <p:grpSpPr>
            <a:xfrm>
              <a:off x="30437915" y="10679787"/>
              <a:ext cx="7042603" cy="7015093"/>
              <a:chOff x="0" y="0"/>
              <a:chExt cx="6502400" cy="6477000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-23042" y="119185"/>
                <a:ext cx="6542159" cy="6244242"/>
              </a:xfrm>
              <a:custGeom>
                <a:avLst/>
                <a:gdLst/>
                <a:ahLst/>
                <a:cxnLst/>
                <a:rect l="l" t="t" r="r" b="b"/>
                <a:pathLst>
                  <a:path w="6542159" h="6244242">
                    <a:moveTo>
                      <a:pt x="3271080" y="4996"/>
                    </a:moveTo>
                    <a:cubicBezTo>
                      <a:pt x="2154117" y="0"/>
                      <a:pt x="1119857" y="593026"/>
                      <a:pt x="559929" y="1559521"/>
                    </a:cubicBezTo>
                    <a:cubicBezTo>
                      <a:pt x="0" y="2526015"/>
                      <a:pt x="0" y="3718228"/>
                      <a:pt x="559929" y="4684723"/>
                    </a:cubicBezTo>
                    <a:cubicBezTo>
                      <a:pt x="1119857" y="5651217"/>
                      <a:pt x="2154117" y="6244243"/>
                      <a:pt x="3271080" y="6239248"/>
                    </a:cubicBezTo>
                    <a:cubicBezTo>
                      <a:pt x="4388043" y="6244243"/>
                      <a:pt x="5422303" y="5651217"/>
                      <a:pt x="5982231" y="4684723"/>
                    </a:cubicBezTo>
                    <a:cubicBezTo>
                      <a:pt x="6542160" y="3718229"/>
                      <a:pt x="6542160" y="2526015"/>
                      <a:pt x="5982231" y="1559521"/>
                    </a:cubicBezTo>
                    <a:cubicBezTo>
                      <a:pt x="5422303" y="593027"/>
                      <a:pt x="4388043" y="1"/>
                      <a:pt x="3271080" y="4996"/>
                    </a:cubicBezTo>
                    <a:close/>
                  </a:path>
                </a:pathLst>
              </a:custGeom>
              <a:blipFill>
                <a:blip r:embed="rId8" cstate="print"/>
                <a:stretch>
                  <a:fillRect l="-25871" t="-56461" r="-23807" b="-169167"/>
                </a:stretch>
              </a:blipFill>
            </p:spPr>
          </p:sp>
          <p:sp>
            <p:nvSpPr>
              <p:cNvPr id="14" name="Freeform 14"/>
              <p:cNvSpPr/>
              <p:nvPr/>
            </p:nvSpPr>
            <p:spPr>
              <a:xfrm>
                <a:off x="73038" y="66269"/>
                <a:ext cx="6350000" cy="6349987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6349987">
                    <a:moveTo>
                      <a:pt x="3175000" y="6349987"/>
                    </a:moveTo>
                    <a:cubicBezTo>
                      <a:pt x="1424279" y="6349987"/>
                      <a:pt x="0" y="4925733"/>
                      <a:pt x="0" y="3175038"/>
                    </a:cubicBezTo>
                    <a:cubicBezTo>
                      <a:pt x="0" y="1424317"/>
                      <a:pt x="1424292" y="0"/>
                      <a:pt x="3175000" y="0"/>
                    </a:cubicBezTo>
                    <a:cubicBezTo>
                      <a:pt x="4925733" y="0"/>
                      <a:pt x="6350000" y="1424330"/>
                      <a:pt x="6350000" y="3175038"/>
                    </a:cubicBezTo>
                    <a:cubicBezTo>
                      <a:pt x="6350000" y="4925720"/>
                      <a:pt x="4925733" y="6349987"/>
                      <a:pt x="3175000" y="6349987"/>
                    </a:cubicBezTo>
                    <a:close/>
                    <a:moveTo>
                      <a:pt x="3175000" y="115760"/>
                    </a:moveTo>
                    <a:cubicBezTo>
                      <a:pt x="1488135" y="115760"/>
                      <a:pt x="115760" y="1488148"/>
                      <a:pt x="115760" y="3175038"/>
                    </a:cubicBezTo>
                    <a:cubicBezTo>
                      <a:pt x="115760" y="4861915"/>
                      <a:pt x="1488135" y="6234265"/>
                      <a:pt x="3175000" y="6234265"/>
                    </a:cubicBezTo>
                    <a:cubicBezTo>
                      <a:pt x="4861852" y="6234265"/>
                      <a:pt x="6234265" y="4861890"/>
                      <a:pt x="6234265" y="3175038"/>
                    </a:cubicBezTo>
                    <a:cubicBezTo>
                      <a:pt x="6234265" y="1488148"/>
                      <a:pt x="4861852" y="115760"/>
                      <a:pt x="3175000" y="115760"/>
                    </a:cubicBezTo>
                    <a:close/>
                  </a:path>
                </a:pathLst>
              </a:custGeom>
              <a:solidFill>
                <a:srgbClr val="100F0D"/>
              </a:solidFill>
            </p:spPr>
          </p:sp>
        </p:grpSp>
        <p:sp>
          <p:nvSpPr>
            <p:cNvPr id="15" name="TextBox 15"/>
            <p:cNvSpPr txBox="1"/>
            <p:nvPr/>
          </p:nvSpPr>
          <p:spPr>
            <a:xfrm>
              <a:off x="16792675" y="5748655"/>
              <a:ext cx="17639672" cy="311675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155"/>
                </a:lnSpc>
              </a:pPr>
              <a:r>
                <a:rPr lang="en-US" sz="6634" spc="650">
                  <a:solidFill>
                    <a:srgbClr val="BDC8A4"/>
                  </a:solidFill>
                  <a:latin typeface="Montserrat Light Bold"/>
                </a:rPr>
                <a:t>ДРУЖИНА ВІЙСЬКОВОСЛУЖБОВЦЯ</a:t>
              </a:r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17020662" y="9614649"/>
              <a:ext cx="13548394" cy="389850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5660"/>
                </a:lnSpc>
              </a:pPr>
              <a:r>
                <a:rPr lang="en-US" sz="4043" dirty="0" err="1">
                  <a:solidFill>
                    <a:srgbClr val="ECEDE9"/>
                  </a:solidFill>
                  <a:latin typeface="Montserrat Light"/>
                </a:rPr>
                <a:t>Які</a:t>
              </a:r>
              <a:r>
                <a:rPr lang="en-US" sz="4043" dirty="0">
                  <a:solidFill>
                    <a:srgbClr val="ECEDE9"/>
                  </a:solidFill>
                  <a:latin typeface="Montserrat Light"/>
                </a:rPr>
                <a:t> </a:t>
              </a:r>
              <a:r>
                <a:rPr lang="en-US" sz="4043" dirty="0" err="1">
                  <a:solidFill>
                    <a:srgbClr val="ECEDE9"/>
                  </a:solidFill>
                  <a:latin typeface="Montserrat Light"/>
                </a:rPr>
                <a:t>зміни</a:t>
              </a:r>
              <a:r>
                <a:rPr lang="en-US" sz="4043" dirty="0">
                  <a:solidFill>
                    <a:srgbClr val="ECEDE9"/>
                  </a:solidFill>
                  <a:latin typeface="Montserrat Light"/>
                </a:rPr>
                <a:t>, </a:t>
              </a:r>
              <a:r>
                <a:rPr lang="en-US" sz="4043" dirty="0" err="1">
                  <a:solidFill>
                    <a:srgbClr val="ECEDE9"/>
                  </a:solidFill>
                  <a:latin typeface="Montserrat Light"/>
                </a:rPr>
                <a:t>на</a:t>
              </a:r>
              <a:r>
                <a:rPr lang="en-US" sz="4043" dirty="0">
                  <a:solidFill>
                    <a:srgbClr val="ECEDE9"/>
                  </a:solidFill>
                  <a:latin typeface="Montserrat Light"/>
                </a:rPr>
                <a:t> </a:t>
              </a:r>
              <a:r>
                <a:rPr lang="en-US" sz="4043" dirty="0" err="1">
                  <a:solidFill>
                    <a:srgbClr val="ECEDE9"/>
                  </a:solidFill>
                  <a:latin typeface="Montserrat Light"/>
                </a:rPr>
                <a:t>вашу</a:t>
              </a:r>
              <a:r>
                <a:rPr lang="en-US" sz="4043" dirty="0">
                  <a:solidFill>
                    <a:srgbClr val="ECEDE9"/>
                  </a:solidFill>
                  <a:latin typeface="Montserrat Light"/>
                </a:rPr>
                <a:t> </a:t>
              </a:r>
              <a:r>
                <a:rPr lang="en-US" sz="4043" dirty="0" err="1">
                  <a:solidFill>
                    <a:srgbClr val="ECEDE9"/>
                  </a:solidFill>
                  <a:latin typeface="Montserrat Light"/>
                </a:rPr>
                <a:t>думку</a:t>
              </a:r>
              <a:r>
                <a:rPr lang="en-US" sz="4043" dirty="0">
                  <a:solidFill>
                    <a:srgbClr val="ECEDE9"/>
                  </a:solidFill>
                  <a:latin typeface="Montserrat Light"/>
                </a:rPr>
                <a:t>,</a:t>
              </a:r>
              <a:r>
                <a:rPr lang="uk-UA" sz="4043" dirty="0">
                  <a:solidFill>
                    <a:srgbClr val="ECEDE9"/>
                  </a:solidFill>
                  <a:latin typeface="Montserrat Light"/>
                </a:rPr>
                <a:t> </a:t>
              </a:r>
              <a:r>
                <a:rPr lang="en-US" sz="4043" dirty="0" err="1">
                  <a:solidFill>
                    <a:srgbClr val="ECEDE9"/>
                  </a:solidFill>
                  <a:latin typeface="Montserrat Light"/>
                </a:rPr>
                <a:t>відбуваються</a:t>
              </a:r>
              <a:r>
                <a:rPr lang="en-US" sz="4043" dirty="0">
                  <a:solidFill>
                    <a:srgbClr val="ECEDE9"/>
                  </a:solidFill>
                  <a:latin typeface="Montserrat Light"/>
                </a:rPr>
                <a:t> з </a:t>
              </a:r>
              <a:r>
                <a:rPr lang="en-US" sz="4043" dirty="0" err="1">
                  <a:solidFill>
                    <a:srgbClr val="ECEDE9"/>
                  </a:solidFill>
                  <a:latin typeface="Montserrat Light"/>
                </a:rPr>
                <a:t>дружиною</a:t>
              </a:r>
              <a:r>
                <a:rPr lang="en-US" sz="4043" dirty="0">
                  <a:solidFill>
                    <a:srgbClr val="ECEDE9"/>
                  </a:solidFill>
                  <a:latin typeface="Montserrat Light"/>
                </a:rPr>
                <a:t> </a:t>
              </a:r>
              <a:r>
                <a:rPr lang="en-US" sz="4043" dirty="0" err="1">
                  <a:solidFill>
                    <a:srgbClr val="ECEDE9"/>
                  </a:solidFill>
                  <a:latin typeface="Montserrat Light"/>
                </a:rPr>
                <a:t>та</a:t>
              </a:r>
              <a:r>
                <a:rPr lang="en-US" sz="4043" dirty="0">
                  <a:solidFill>
                    <a:srgbClr val="ECEDE9"/>
                  </a:solidFill>
                  <a:latin typeface="Montserrat Light"/>
                </a:rPr>
                <a:t> </a:t>
              </a:r>
              <a:r>
                <a:rPr lang="en-US" sz="4043" dirty="0" err="1">
                  <a:solidFill>
                    <a:srgbClr val="ECEDE9"/>
                  </a:solidFill>
                  <a:latin typeface="Montserrat Light"/>
                </a:rPr>
                <a:t>іншими</a:t>
              </a:r>
              <a:r>
                <a:rPr lang="en-US" sz="4043" dirty="0">
                  <a:solidFill>
                    <a:srgbClr val="ECEDE9"/>
                  </a:solidFill>
                  <a:latin typeface="Montserrat Light"/>
                </a:rPr>
                <a:t> </a:t>
              </a:r>
              <a:r>
                <a:rPr lang="en-US" sz="4043" dirty="0" err="1">
                  <a:solidFill>
                    <a:srgbClr val="ECEDE9"/>
                  </a:solidFill>
                  <a:latin typeface="Montserrat Light"/>
                </a:rPr>
                <a:t>членами</a:t>
              </a:r>
              <a:r>
                <a:rPr lang="en-US" sz="4043" dirty="0">
                  <a:solidFill>
                    <a:srgbClr val="ECEDE9"/>
                  </a:solidFill>
                  <a:latin typeface="Montserrat Light"/>
                </a:rPr>
                <a:t> </a:t>
              </a:r>
              <a:r>
                <a:rPr lang="en-US" sz="4043" dirty="0" err="1">
                  <a:solidFill>
                    <a:srgbClr val="ECEDE9"/>
                  </a:solidFill>
                  <a:latin typeface="Montserrat Light"/>
                </a:rPr>
                <a:t>родини</a:t>
              </a:r>
              <a:r>
                <a:rPr lang="en-US" sz="4043" dirty="0">
                  <a:solidFill>
                    <a:srgbClr val="ECEDE9"/>
                  </a:solidFill>
                  <a:latin typeface="Montserrat Light"/>
                </a:rPr>
                <a:t> </a:t>
              </a:r>
              <a:r>
                <a:rPr lang="en-US" sz="4043" dirty="0" err="1">
                  <a:solidFill>
                    <a:srgbClr val="ECEDE9"/>
                  </a:solidFill>
                  <a:latin typeface="Montserrat Light"/>
                </a:rPr>
                <a:t>військовослужбовця</a:t>
              </a:r>
              <a:r>
                <a:rPr lang="en-US" sz="4043" dirty="0">
                  <a:solidFill>
                    <a:srgbClr val="ECEDE9"/>
                  </a:solidFill>
                  <a:latin typeface="Montserrat Light"/>
                </a:rPr>
                <a:t> </a:t>
              </a:r>
              <a:r>
                <a:rPr lang="en-US" sz="4043" dirty="0" err="1">
                  <a:solidFill>
                    <a:srgbClr val="ECEDE9"/>
                  </a:solidFill>
                  <a:latin typeface="Montserrat Light"/>
                </a:rPr>
                <a:t>після</a:t>
              </a:r>
              <a:r>
                <a:rPr lang="en-US" sz="4043" dirty="0">
                  <a:solidFill>
                    <a:srgbClr val="ECEDE9"/>
                  </a:solidFill>
                  <a:latin typeface="Montserrat Light"/>
                </a:rPr>
                <a:t> </a:t>
              </a:r>
              <a:r>
                <a:rPr lang="en-US" sz="4043" dirty="0" err="1">
                  <a:solidFill>
                    <a:srgbClr val="ECEDE9"/>
                  </a:solidFill>
                  <a:latin typeface="Montserrat Light"/>
                </a:rPr>
                <a:t>його</a:t>
              </a:r>
              <a:r>
                <a:rPr lang="en-US" sz="4043" dirty="0">
                  <a:solidFill>
                    <a:srgbClr val="ECEDE9"/>
                  </a:solidFill>
                  <a:latin typeface="Montserrat Light"/>
                </a:rPr>
                <a:t> </a:t>
              </a:r>
              <a:r>
                <a:rPr lang="en-US" sz="4043" dirty="0" err="1">
                  <a:solidFill>
                    <a:srgbClr val="ECEDE9"/>
                  </a:solidFill>
                  <a:latin typeface="Montserrat Light"/>
                </a:rPr>
                <a:t>повернення</a:t>
              </a:r>
              <a:r>
                <a:rPr lang="en-US" sz="4043" dirty="0">
                  <a:solidFill>
                    <a:srgbClr val="ECEDE9"/>
                  </a:solidFill>
                  <a:latin typeface="Montserrat Light"/>
                </a:rPr>
                <a:t> </a:t>
              </a:r>
              <a:r>
                <a:rPr lang="en-US" sz="4043" dirty="0" err="1">
                  <a:solidFill>
                    <a:srgbClr val="ECEDE9"/>
                  </a:solidFill>
                  <a:latin typeface="Montserrat Light"/>
                </a:rPr>
                <a:t>додому</a:t>
              </a:r>
              <a:r>
                <a:rPr lang="en-US" sz="4043" dirty="0">
                  <a:solidFill>
                    <a:srgbClr val="ECEDE9"/>
                  </a:solidFill>
                  <a:latin typeface="Montserrat Light"/>
                </a:rPr>
                <a:t>?  </a:t>
              </a:r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F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9898708" y="-3157554"/>
            <a:ext cx="29422118" cy="20876721"/>
            <a:chOff x="0" y="0"/>
            <a:chExt cx="39229491" cy="27835628"/>
          </a:xfrm>
        </p:grpSpPr>
        <p:sp>
          <p:nvSpPr>
            <p:cNvPr id="3" name="Freeform 3"/>
            <p:cNvSpPr/>
            <p:nvPr/>
          </p:nvSpPr>
          <p:spPr>
            <a:xfrm>
              <a:off x="29160700" y="14937293"/>
              <a:ext cx="5504029" cy="582881"/>
            </a:xfrm>
            <a:custGeom>
              <a:avLst/>
              <a:gdLst/>
              <a:ahLst/>
              <a:cxnLst/>
              <a:rect l="l" t="t" r="r" b="b"/>
              <a:pathLst>
                <a:path w="5504029" h="582881">
                  <a:moveTo>
                    <a:pt x="0" y="0"/>
                  </a:moveTo>
                  <a:lnTo>
                    <a:pt x="5504028" y="0"/>
                  </a:lnTo>
                  <a:lnTo>
                    <a:pt x="5504028" y="582881"/>
                  </a:lnTo>
                  <a:lnTo>
                    <a:pt x="0" y="5828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/>
              <a:stretch>
                <a:fillRect t="-86495"/>
              </a:stretch>
            </a:blipFill>
          </p:spPr>
        </p:sp>
        <p:grpSp>
          <p:nvGrpSpPr>
            <p:cNvPr id="4" name="Group 4"/>
            <p:cNvGrpSpPr/>
            <p:nvPr/>
          </p:nvGrpSpPr>
          <p:grpSpPr>
            <a:xfrm>
              <a:off x="29045624" y="9195738"/>
              <a:ext cx="5734180" cy="5893511"/>
              <a:chOff x="0" y="0"/>
              <a:chExt cx="1338046" cy="1375225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0" y="0"/>
                <a:ext cx="1338046" cy="1375225"/>
              </a:xfrm>
              <a:custGeom>
                <a:avLst/>
                <a:gdLst/>
                <a:ahLst/>
                <a:cxnLst/>
                <a:rect l="l" t="t" r="r" b="b"/>
                <a:pathLst>
                  <a:path w="1338046" h="1375225">
                    <a:moveTo>
                      <a:pt x="86409" y="0"/>
                    </a:moveTo>
                    <a:lnTo>
                      <a:pt x="1251637" y="0"/>
                    </a:lnTo>
                    <a:cubicBezTo>
                      <a:pt x="1299359" y="0"/>
                      <a:pt x="1338046" y="38686"/>
                      <a:pt x="1338046" y="86409"/>
                    </a:cubicBezTo>
                    <a:lnTo>
                      <a:pt x="1338046" y="1288816"/>
                    </a:lnTo>
                    <a:cubicBezTo>
                      <a:pt x="1338046" y="1311733"/>
                      <a:pt x="1328942" y="1333712"/>
                      <a:pt x="1312737" y="1349917"/>
                    </a:cubicBezTo>
                    <a:cubicBezTo>
                      <a:pt x="1296533" y="1366121"/>
                      <a:pt x="1274554" y="1375225"/>
                      <a:pt x="1251637" y="1375225"/>
                    </a:cubicBezTo>
                    <a:lnTo>
                      <a:pt x="86409" y="1375225"/>
                    </a:lnTo>
                    <a:cubicBezTo>
                      <a:pt x="63492" y="1375225"/>
                      <a:pt x="41513" y="1366121"/>
                      <a:pt x="25309" y="1349917"/>
                    </a:cubicBezTo>
                    <a:cubicBezTo>
                      <a:pt x="9104" y="1333712"/>
                      <a:pt x="0" y="1311733"/>
                      <a:pt x="0" y="1288816"/>
                    </a:cubicBezTo>
                    <a:lnTo>
                      <a:pt x="0" y="86409"/>
                    </a:lnTo>
                    <a:cubicBezTo>
                      <a:pt x="0" y="63492"/>
                      <a:pt x="9104" y="41513"/>
                      <a:pt x="25309" y="25309"/>
                    </a:cubicBezTo>
                    <a:cubicBezTo>
                      <a:pt x="41513" y="9104"/>
                      <a:pt x="63492" y="0"/>
                      <a:pt x="86409" y="0"/>
                    </a:cubicBezTo>
                    <a:close/>
                  </a:path>
                </a:pathLst>
              </a:custGeom>
              <a:solidFill>
                <a:srgbClr val="576044"/>
              </a:solidFill>
            </p:spPr>
          </p:sp>
          <p:sp>
            <p:nvSpPr>
              <p:cNvPr id="6" name="TextBox 6"/>
              <p:cNvSpPr txBox="1"/>
              <p:nvPr/>
            </p:nvSpPr>
            <p:spPr>
              <a:xfrm>
                <a:off x="0" y="-57150"/>
                <a:ext cx="1338046" cy="14323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4114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7" name="Freeform 7"/>
            <p:cNvSpPr/>
            <p:nvPr/>
          </p:nvSpPr>
          <p:spPr>
            <a:xfrm>
              <a:off x="22776348" y="14937293"/>
              <a:ext cx="5504029" cy="582881"/>
            </a:xfrm>
            <a:custGeom>
              <a:avLst/>
              <a:gdLst/>
              <a:ahLst/>
              <a:cxnLst/>
              <a:rect l="l" t="t" r="r" b="b"/>
              <a:pathLst>
                <a:path w="5504029" h="582881">
                  <a:moveTo>
                    <a:pt x="0" y="0"/>
                  </a:moveTo>
                  <a:lnTo>
                    <a:pt x="5504029" y="0"/>
                  </a:lnTo>
                  <a:lnTo>
                    <a:pt x="5504029" y="582881"/>
                  </a:lnTo>
                  <a:lnTo>
                    <a:pt x="0" y="5828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/>
              <a:stretch>
                <a:fillRect t="-86495"/>
              </a:stretch>
            </a:blipFill>
          </p:spPr>
        </p:sp>
        <p:grpSp>
          <p:nvGrpSpPr>
            <p:cNvPr id="8" name="Group 8"/>
            <p:cNvGrpSpPr/>
            <p:nvPr/>
          </p:nvGrpSpPr>
          <p:grpSpPr>
            <a:xfrm>
              <a:off x="22523187" y="9177448"/>
              <a:ext cx="5734180" cy="5893511"/>
              <a:chOff x="0" y="0"/>
              <a:chExt cx="1338046" cy="1375225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1338046" cy="1375225"/>
              </a:xfrm>
              <a:custGeom>
                <a:avLst/>
                <a:gdLst/>
                <a:ahLst/>
                <a:cxnLst/>
                <a:rect l="l" t="t" r="r" b="b"/>
                <a:pathLst>
                  <a:path w="1338046" h="1375225">
                    <a:moveTo>
                      <a:pt x="86409" y="0"/>
                    </a:moveTo>
                    <a:lnTo>
                      <a:pt x="1251637" y="0"/>
                    </a:lnTo>
                    <a:cubicBezTo>
                      <a:pt x="1299359" y="0"/>
                      <a:pt x="1338046" y="38686"/>
                      <a:pt x="1338046" y="86409"/>
                    </a:cubicBezTo>
                    <a:lnTo>
                      <a:pt x="1338046" y="1288816"/>
                    </a:lnTo>
                    <a:cubicBezTo>
                      <a:pt x="1338046" y="1311733"/>
                      <a:pt x="1328942" y="1333712"/>
                      <a:pt x="1312737" y="1349917"/>
                    </a:cubicBezTo>
                    <a:cubicBezTo>
                      <a:pt x="1296533" y="1366121"/>
                      <a:pt x="1274554" y="1375225"/>
                      <a:pt x="1251637" y="1375225"/>
                    </a:cubicBezTo>
                    <a:lnTo>
                      <a:pt x="86409" y="1375225"/>
                    </a:lnTo>
                    <a:cubicBezTo>
                      <a:pt x="63492" y="1375225"/>
                      <a:pt x="41513" y="1366121"/>
                      <a:pt x="25309" y="1349917"/>
                    </a:cubicBezTo>
                    <a:cubicBezTo>
                      <a:pt x="9104" y="1333712"/>
                      <a:pt x="0" y="1311733"/>
                      <a:pt x="0" y="1288816"/>
                    </a:cubicBezTo>
                    <a:lnTo>
                      <a:pt x="0" y="86409"/>
                    </a:lnTo>
                    <a:cubicBezTo>
                      <a:pt x="0" y="63492"/>
                      <a:pt x="9104" y="41513"/>
                      <a:pt x="25309" y="25309"/>
                    </a:cubicBezTo>
                    <a:cubicBezTo>
                      <a:pt x="41513" y="9104"/>
                      <a:pt x="63492" y="0"/>
                      <a:pt x="86409" y="0"/>
                    </a:cubicBezTo>
                    <a:close/>
                  </a:path>
                </a:pathLst>
              </a:custGeom>
              <a:solidFill>
                <a:srgbClr val="576044"/>
              </a:solidFill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57150"/>
                <a:ext cx="1338046" cy="14323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4114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11" name="Freeform 11"/>
            <p:cNvSpPr/>
            <p:nvPr/>
          </p:nvSpPr>
          <p:spPr>
            <a:xfrm rot="-162062">
              <a:off x="10594182" y="15003200"/>
              <a:ext cx="28364291" cy="12170859"/>
            </a:xfrm>
            <a:custGeom>
              <a:avLst/>
              <a:gdLst/>
              <a:ahLst/>
              <a:cxnLst/>
              <a:rect l="l" t="t" r="r" b="b"/>
              <a:pathLst>
                <a:path w="28364291" h="12170859">
                  <a:moveTo>
                    <a:pt x="0" y="0"/>
                  </a:moveTo>
                  <a:lnTo>
                    <a:pt x="28364291" y="0"/>
                  </a:lnTo>
                  <a:lnTo>
                    <a:pt x="28364291" y="12170859"/>
                  </a:lnTo>
                  <a:lnTo>
                    <a:pt x="0" y="1217085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 cstate="print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2" name="Freeform 12"/>
            <p:cNvSpPr/>
            <p:nvPr/>
          </p:nvSpPr>
          <p:spPr>
            <a:xfrm>
              <a:off x="16411786" y="14937293"/>
              <a:ext cx="5484239" cy="434368"/>
            </a:xfrm>
            <a:custGeom>
              <a:avLst/>
              <a:gdLst/>
              <a:ahLst/>
              <a:cxnLst/>
              <a:rect l="l" t="t" r="r" b="b"/>
              <a:pathLst>
                <a:path w="5484239" h="434368">
                  <a:moveTo>
                    <a:pt x="0" y="0"/>
                  </a:moveTo>
                  <a:lnTo>
                    <a:pt x="5484239" y="0"/>
                  </a:lnTo>
                  <a:lnTo>
                    <a:pt x="5484239" y="434368"/>
                  </a:lnTo>
                  <a:lnTo>
                    <a:pt x="0" y="4343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 cstate="print"/>
              <a:stretch>
                <a:fillRect t="-132505" b="-16854"/>
              </a:stretch>
            </a:blipFill>
          </p:spPr>
        </p:sp>
        <p:grpSp>
          <p:nvGrpSpPr>
            <p:cNvPr id="13" name="Group 13"/>
            <p:cNvGrpSpPr/>
            <p:nvPr/>
          </p:nvGrpSpPr>
          <p:grpSpPr>
            <a:xfrm>
              <a:off x="16126419" y="9081443"/>
              <a:ext cx="5734180" cy="5893511"/>
              <a:chOff x="0" y="0"/>
              <a:chExt cx="1338046" cy="1375225"/>
            </a:xfrm>
          </p:grpSpPr>
          <p:sp>
            <p:nvSpPr>
              <p:cNvPr id="14" name="Freeform 14"/>
              <p:cNvSpPr/>
              <p:nvPr/>
            </p:nvSpPr>
            <p:spPr>
              <a:xfrm>
                <a:off x="0" y="0"/>
                <a:ext cx="1338046" cy="1375225"/>
              </a:xfrm>
              <a:custGeom>
                <a:avLst/>
                <a:gdLst/>
                <a:ahLst/>
                <a:cxnLst/>
                <a:rect l="l" t="t" r="r" b="b"/>
                <a:pathLst>
                  <a:path w="1338046" h="1375225">
                    <a:moveTo>
                      <a:pt x="86409" y="0"/>
                    </a:moveTo>
                    <a:lnTo>
                      <a:pt x="1251637" y="0"/>
                    </a:lnTo>
                    <a:cubicBezTo>
                      <a:pt x="1299359" y="0"/>
                      <a:pt x="1338046" y="38686"/>
                      <a:pt x="1338046" y="86409"/>
                    </a:cubicBezTo>
                    <a:lnTo>
                      <a:pt x="1338046" y="1288816"/>
                    </a:lnTo>
                    <a:cubicBezTo>
                      <a:pt x="1338046" y="1311733"/>
                      <a:pt x="1328942" y="1333712"/>
                      <a:pt x="1312737" y="1349917"/>
                    </a:cubicBezTo>
                    <a:cubicBezTo>
                      <a:pt x="1296533" y="1366121"/>
                      <a:pt x="1274554" y="1375225"/>
                      <a:pt x="1251637" y="1375225"/>
                    </a:cubicBezTo>
                    <a:lnTo>
                      <a:pt x="86409" y="1375225"/>
                    </a:lnTo>
                    <a:cubicBezTo>
                      <a:pt x="63492" y="1375225"/>
                      <a:pt x="41513" y="1366121"/>
                      <a:pt x="25309" y="1349917"/>
                    </a:cubicBezTo>
                    <a:cubicBezTo>
                      <a:pt x="9104" y="1333712"/>
                      <a:pt x="0" y="1311733"/>
                      <a:pt x="0" y="1288816"/>
                    </a:cubicBezTo>
                    <a:lnTo>
                      <a:pt x="0" y="86409"/>
                    </a:lnTo>
                    <a:cubicBezTo>
                      <a:pt x="0" y="63492"/>
                      <a:pt x="9104" y="41513"/>
                      <a:pt x="25309" y="25309"/>
                    </a:cubicBezTo>
                    <a:cubicBezTo>
                      <a:pt x="41513" y="9104"/>
                      <a:pt x="63492" y="0"/>
                      <a:pt x="86409" y="0"/>
                    </a:cubicBezTo>
                    <a:close/>
                  </a:path>
                </a:pathLst>
              </a:custGeom>
              <a:solidFill>
                <a:srgbClr val="576044"/>
              </a:solidFill>
            </p:spPr>
          </p:sp>
          <p:sp>
            <p:nvSpPr>
              <p:cNvPr id="15" name="TextBox 15"/>
              <p:cNvSpPr txBox="1"/>
              <p:nvPr/>
            </p:nvSpPr>
            <p:spPr>
              <a:xfrm>
                <a:off x="0" y="-57150"/>
                <a:ext cx="1338046" cy="14323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4114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16" name="Freeform 16"/>
            <p:cNvSpPr/>
            <p:nvPr/>
          </p:nvSpPr>
          <p:spPr>
            <a:xfrm>
              <a:off x="16530505" y="6224273"/>
              <a:ext cx="4924611" cy="4924611"/>
            </a:xfrm>
            <a:custGeom>
              <a:avLst/>
              <a:gdLst/>
              <a:ahLst/>
              <a:cxnLst/>
              <a:rect l="l" t="t" r="r" b="b"/>
              <a:pathLst>
                <a:path w="4924611" h="4924611">
                  <a:moveTo>
                    <a:pt x="0" y="0"/>
                  </a:moveTo>
                  <a:lnTo>
                    <a:pt x="4924612" y="0"/>
                  </a:lnTo>
                  <a:lnTo>
                    <a:pt x="4924612" y="4924611"/>
                  </a:lnTo>
                  <a:lnTo>
                    <a:pt x="0" y="492461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 cstate="print">
                <a:alphaModFix amt="41000"/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7" name="TextBox 17"/>
            <p:cNvSpPr txBox="1"/>
            <p:nvPr/>
          </p:nvSpPr>
          <p:spPr>
            <a:xfrm>
              <a:off x="13198277" y="5191503"/>
              <a:ext cx="24384000" cy="159857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9704"/>
                </a:lnSpc>
                <a:spcBef>
                  <a:spcPct val="0"/>
                </a:spcBef>
              </a:pPr>
              <a:r>
                <a:rPr lang="en-US" sz="7032" spc="689">
                  <a:solidFill>
                    <a:srgbClr val="231F20"/>
                  </a:solidFill>
                  <a:latin typeface="Montserrat Light Bold"/>
                </a:rPr>
                <a:t>МОЖЛИВІ ТРУДНОЩІ</a:t>
              </a:r>
            </a:p>
          </p:txBody>
        </p:sp>
        <p:grpSp>
          <p:nvGrpSpPr>
            <p:cNvPr id="18" name="Group 18"/>
            <p:cNvGrpSpPr/>
            <p:nvPr/>
          </p:nvGrpSpPr>
          <p:grpSpPr>
            <a:xfrm>
              <a:off x="17627397" y="7310783"/>
              <a:ext cx="2732224" cy="2732224"/>
              <a:chOff x="0" y="0"/>
              <a:chExt cx="812800" cy="812800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454C35"/>
              </a:solidFill>
            </p:spPr>
          </p:sp>
          <p:sp>
            <p:nvSpPr>
              <p:cNvPr id="20" name="TextBox 20"/>
              <p:cNvSpPr txBox="1"/>
              <p:nvPr/>
            </p:nvSpPr>
            <p:spPr>
              <a:xfrm>
                <a:off x="76200" y="19050"/>
                <a:ext cx="660400" cy="7175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4114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21" name="Freeform 21"/>
            <p:cNvSpPr/>
            <p:nvPr/>
          </p:nvSpPr>
          <p:spPr>
            <a:xfrm>
              <a:off x="18051410" y="7803312"/>
              <a:ext cx="1884199" cy="1747166"/>
            </a:xfrm>
            <a:custGeom>
              <a:avLst/>
              <a:gdLst/>
              <a:ahLst/>
              <a:cxnLst/>
              <a:rect l="l" t="t" r="r" b="b"/>
              <a:pathLst>
                <a:path w="1884199" h="1747166">
                  <a:moveTo>
                    <a:pt x="0" y="0"/>
                  </a:moveTo>
                  <a:lnTo>
                    <a:pt x="1884199" y="0"/>
                  </a:lnTo>
                  <a:lnTo>
                    <a:pt x="1884199" y="1747166"/>
                  </a:lnTo>
                  <a:lnTo>
                    <a:pt x="0" y="174716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 cstate="print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2" name="TextBox 22"/>
            <p:cNvSpPr txBox="1"/>
            <p:nvPr/>
          </p:nvSpPr>
          <p:spPr>
            <a:xfrm>
              <a:off x="16446018" y="11010922"/>
              <a:ext cx="5093585" cy="216941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4416"/>
                </a:lnSpc>
                <a:spcBef>
                  <a:spcPct val="0"/>
                </a:spcBef>
              </a:pPr>
              <a:r>
                <a:rPr lang="en-US" sz="3200" spc="313">
                  <a:solidFill>
                    <a:srgbClr val="F2F2F2"/>
                  </a:solidFill>
                  <a:latin typeface="Montserrat Light"/>
                </a:rPr>
                <a:t>РОЛЬ МОДЕРАТОРА СПІЛКУВАННЯ</a:t>
              </a:r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22942481" y="10178316"/>
              <a:ext cx="4895592" cy="364261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4416"/>
                </a:lnSpc>
                <a:spcBef>
                  <a:spcPct val="0"/>
                </a:spcBef>
              </a:pPr>
              <a:r>
                <a:rPr lang="en-US" sz="3200" spc="313">
                  <a:solidFill>
                    <a:srgbClr val="F2F2F2"/>
                  </a:solidFill>
                  <a:latin typeface="Montserrat Light"/>
                </a:rPr>
                <a:t>ПЕРЕРОЗПОДІЛ РОЛЕЙ І СІМЕЙНИХ ПОБУТОВИХ ОБОВ’ЯЗКІВ</a:t>
              </a:r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29070185" y="11020447"/>
              <a:ext cx="5709619" cy="144716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4484"/>
                </a:lnSpc>
                <a:spcBef>
                  <a:spcPct val="0"/>
                </a:spcBef>
              </a:pPr>
              <a:r>
                <a:rPr lang="en-US" sz="3249" spc="318">
                  <a:solidFill>
                    <a:srgbClr val="FDFBFB"/>
                  </a:solidFill>
                  <a:latin typeface="Montserrat Light"/>
                </a:rPr>
                <a:t>«ПАСТКА   ЕМПАТІЇ» </a:t>
              </a:r>
            </a:p>
          </p:txBody>
        </p:sp>
        <p:sp>
          <p:nvSpPr>
            <p:cNvPr id="25" name="Freeform 25"/>
            <p:cNvSpPr/>
            <p:nvPr/>
          </p:nvSpPr>
          <p:spPr>
            <a:xfrm>
              <a:off x="22913462" y="6224273"/>
              <a:ext cx="4924611" cy="4924611"/>
            </a:xfrm>
            <a:custGeom>
              <a:avLst/>
              <a:gdLst/>
              <a:ahLst/>
              <a:cxnLst/>
              <a:rect l="l" t="t" r="r" b="b"/>
              <a:pathLst>
                <a:path w="4924611" h="4924611">
                  <a:moveTo>
                    <a:pt x="0" y="0"/>
                  </a:moveTo>
                  <a:lnTo>
                    <a:pt x="4924611" y="0"/>
                  </a:lnTo>
                  <a:lnTo>
                    <a:pt x="4924611" y="4924611"/>
                  </a:lnTo>
                  <a:lnTo>
                    <a:pt x="0" y="492461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 cstate="print">
                <a:alphaModFix amt="41000"/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26" name="Group 26"/>
            <p:cNvGrpSpPr/>
            <p:nvPr/>
          </p:nvGrpSpPr>
          <p:grpSpPr>
            <a:xfrm>
              <a:off x="24024165" y="7310783"/>
              <a:ext cx="2732224" cy="2732224"/>
              <a:chOff x="0" y="0"/>
              <a:chExt cx="812800" cy="812800"/>
            </a:xfrm>
          </p:grpSpPr>
          <p:sp>
            <p:nvSpPr>
              <p:cNvPr id="27" name="Freeform 2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454C35"/>
              </a:solidFill>
            </p:spPr>
          </p:sp>
          <p:sp>
            <p:nvSpPr>
              <p:cNvPr id="28" name="TextBox 28"/>
              <p:cNvSpPr txBox="1"/>
              <p:nvPr/>
            </p:nvSpPr>
            <p:spPr>
              <a:xfrm>
                <a:off x="76200" y="19050"/>
                <a:ext cx="660400" cy="7175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4114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29" name="Freeform 29"/>
            <p:cNvSpPr/>
            <p:nvPr/>
          </p:nvSpPr>
          <p:spPr>
            <a:xfrm>
              <a:off x="24582476" y="7795366"/>
              <a:ext cx="1615603" cy="1763059"/>
            </a:xfrm>
            <a:custGeom>
              <a:avLst/>
              <a:gdLst/>
              <a:ahLst/>
              <a:cxnLst/>
              <a:rect l="l" t="t" r="r" b="b"/>
              <a:pathLst>
                <a:path w="1615603" h="1763059">
                  <a:moveTo>
                    <a:pt x="0" y="0"/>
                  </a:moveTo>
                  <a:lnTo>
                    <a:pt x="1615603" y="0"/>
                  </a:lnTo>
                  <a:lnTo>
                    <a:pt x="1615603" y="1763058"/>
                  </a:lnTo>
                  <a:lnTo>
                    <a:pt x="0" y="17630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 cstate="print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30" name="Freeform 30"/>
            <p:cNvSpPr/>
            <p:nvPr/>
          </p:nvSpPr>
          <p:spPr>
            <a:xfrm>
              <a:off x="29450408" y="6307449"/>
              <a:ext cx="4924611" cy="4924611"/>
            </a:xfrm>
            <a:custGeom>
              <a:avLst/>
              <a:gdLst/>
              <a:ahLst/>
              <a:cxnLst/>
              <a:rect l="l" t="t" r="r" b="b"/>
              <a:pathLst>
                <a:path w="4924611" h="4924611">
                  <a:moveTo>
                    <a:pt x="0" y="0"/>
                  </a:moveTo>
                  <a:lnTo>
                    <a:pt x="4924612" y="0"/>
                  </a:lnTo>
                  <a:lnTo>
                    <a:pt x="4924612" y="4924611"/>
                  </a:lnTo>
                  <a:lnTo>
                    <a:pt x="0" y="492461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 cstate="print">
                <a:alphaModFix amt="41000"/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31" name="Group 31"/>
            <p:cNvGrpSpPr/>
            <p:nvPr/>
          </p:nvGrpSpPr>
          <p:grpSpPr>
            <a:xfrm>
              <a:off x="30546602" y="7403642"/>
              <a:ext cx="2732224" cy="2732224"/>
              <a:chOff x="0" y="0"/>
              <a:chExt cx="812800" cy="812800"/>
            </a:xfrm>
          </p:grpSpPr>
          <p:sp>
            <p:nvSpPr>
              <p:cNvPr id="32" name="Freeform 32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454C35"/>
              </a:solidFill>
            </p:spPr>
          </p:sp>
          <p:sp>
            <p:nvSpPr>
              <p:cNvPr id="33" name="TextBox 33"/>
              <p:cNvSpPr txBox="1"/>
              <p:nvPr/>
            </p:nvSpPr>
            <p:spPr>
              <a:xfrm>
                <a:off x="76200" y="19050"/>
                <a:ext cx="660400" cy="7175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4114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4" name="Freeform 34"/>
            <p:cNvSpPr/>
            <p:nvPr/>
          </p:nvSpPr>
          <p:spPr>
            <a:xfrm>
              <a:off x="31063657" y="7784531"/>
              <a:ext cx="1804095" cy="1804095"/>
            </a:xfrm>
            <a:custGeom>
              <a:avLst/>
              <a:gdLst/>
              <a:ahLst/>
              <a:cxnLst/>
              <a:rect l="l" t="t" r="r" b="b"/>
              <a:pathLst>
                <a:path w="1804095" h="1804095">
                  <a:moveTo>
                    <a:pt x="0" y="0"/>
                  </a:moveTo>
                  <a:lnTo>
                    <a:pt x="1804094" y="0"/>
                  </a:lnTo>
                  <a:lnTo>
                    <a:pt x="1804094" y="1804095"/>
                  </a:lnTo>
                  <a:lnTo>
                    <a:pt x="0" y="180409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 cstate="print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35" name="Freeform 35"/>
            <p:cNvSpPr/>
            <p:nvPr/>
          </p:nvSpPr>
          <p:spPr>
            <a:xfrm rot="171557">
              <a:off x="403207" y="392425"/>
              <a:ext cx="16147185" cy="16568940"/>
            </a:xfrm>
            <a:custGeom>
              <a:avLst/>
              <a:gdLst/>
              <a:ahLst/>
              <a:cxnLst/>
              <a:rect l="l" t="t" r="r" b="b"/>
              <a:pathLst>
                <a:path w="16147185" h="16568940">
                  <a:moveTo>
                    <a:pt x="0" y="0"/>
                  </a:moveTo>
                  <a:lnTo>
                    <a:pt x="16147185" y="0"/>
                  </a:lnTo>
                  <a:lnTo>
                    <a:pt x="16147185" y="16568940"/>
                  </a:lnTo>
                  <a:lnTo>
                    <a:pt x="0" y="165689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 cstate="print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5518450" y="-72331"/>
            <a:ext cx="23806450" cy="15975661"/>
            <a:chOff x="1067336" y="375703"/>
            <a:chExt cx="31741934" cy="21300881"/>
          </a:xfrm>
        </p:grpSpPr>
        <p:sp>
          <p:nvSpPr>
            <p:cNvPr id="3" name="Freeform 3"/>
            <p:cNvSpPr/>
            <p:nvPr/>
          </p:nvSpPr>
          <p:spPr>
            <a:xfrm>
              <a:off x="9723931" y="4830582"/>
              <a:ext cx="14176408" cy="14176408"/>
            </a:xfrm>
            <a:custGeom>
              <a:avLst/>
              <a:gdLst/>
              <a:ahLst/>
              <a:cxnLst/>
              <a:rect l="l" t="t" r="r" b="b"/>
              <a:pathLst>
                <a:path w="14176408" h="14176408">
                  <a:moveTo>
                    <a:pt x="0" y="0"/>
                  </a:moveTo>
                  <a:lnTo>
                    <a:pt x="14176407" y="0"/>
                  </a:lnTo>
                  <a:lnTo>
                    <a:pt x="14176407" y="14176408"/>
                  </a:lnTo>
                  <a:lnTo>
                    <a:pt x="0" y="141764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4" name="Group 4"/>
            <p:cNvGrpSpPr/>
            <p:nvPr/>
          </p:nvGrpSpPr>
          <p:grpSpPr>
            <a:xfrm>
              <a:off x="24681267" y="375703"/>
              <a:ext cx="8128003" cy="13812441"/>
              <a:chOff x="-98154" y="-19050"/>
              <a:chExt cx="1605531" cy="2728383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-98154" y="0"/>
                <a:ext cx="1507377" cy="2709333"/>
              </a:xfrm>
              <a:custGeom>
                <a:avLst/>
                <a:gdLst/>
                <a:ahLst/>
                <a:cxnLst/>
                <a:rect l="l" t="t" r="r" b="b"/>
                <a:pathLst>
                  <a:path w="1507377" h="2709333">
                    <a:moveTo>
                      <a:pt x="0" y="0"/>
                    </a:moveTo>
                    <a:lnTo>
                      <a:pt x="1507377" y="0"/>
                    </a:lnTo>
                    <a:lnTo>
                      <a:pt x="1507377" y="2709333"/>
                    </a:lnTo>
                    <a:lnTo>
                      <a:pt x="0" y="2709333"/>
                    </a:lnTo>
                    <a:close/>
                  </a:path>
                </a:pathLst>
              </a:custGeom>
              <a:solidFill>
                <a:srgbClr val="B3B5A9">
                  <a:alpha val="68627"/>
                </a:srgbClr>
              </a:solidFill>
            </p:spPr>
          </p:sp>
          <p:sp>
            <p:nvSpPr>
              <p:cNvPr id="6" name="TextBox 6"/>
              <p:cNvSpPr txBox="1"/>
              <p:nvPr/>
            </p:nvSpPr>
            <p:spPr>
              <a:xfrm>
                <a:off x="0" y="-19050"/>
                <a:ext cx="1507377" cy="2728383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grpSp>
          <p:nvGrpSpPr>
            <p:cNvPr id="7" name="Group 7"/>
            <p:cNvGrpSpPr/>
            <p:nvPr/>
          </p:nvGrpSpPr>
          <p:grpSpPr>
            <a:xfrm>
              <a:off x="25392470" y="1437346"/>
              <a:ext cx="4698005" cy="2823587"/>
              <a:chOff x="-240839" y="25627"/>
              <a:chExt cx="928001" cy="557745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-240839" y="85834"/>
                <a:ext cx="928001" cy="497538"/>
              </a:xfrm>
              <a:custGeom>
                <a:avLst/>
                <a:gdLst/>
                <a:ahLst/>
                <a:cxnLst/>
                <a:rect l="l" t="t" r="r" b="b"/>
                <a:pathLst>
                  <a:path w="928001" h="497538">
                    <a:moveTo>
                      <a:pt x="92283" y="0"/>
                    </a:moveTo>
                    <a:lnTo>
                      <a:pt x="835718" y="0"/>
                    </a:lnTo>
                    <a:cubicBezTo>
                      <a:pt x="886684" y="0"/>
                      <a:pt x="928001" y="41317"/>
                      <a:pt x="928001" y="92283"/>
                    </a:cubicBezTo>
                    <a:lnTo>
                      <a:pt x="928001" y="405255"/>
                    </a:lnTo>
                    <a:cubicBezTo>
                      <a:pt x="928001" y="456222"/>
                      <a:pt x="886684" y="497538"/>
                      <a:pt x="835718" y="497538"/>
                    </a:cubicBezTo>
                    <a:lnTo>
                      <a:pt x="92283" y="497538"/>
                    </a:lnTo>
                    <a:cubicBezTo>
                      <a:pt x="41317" y="497538"/>
                      <a:pt x="0" y="456222"/>
                      <a:pt x="0" y="405255"/>
                    </a:cubicBezTo>
                    <a:lnTo>
                      <a:pt x="0" y="92283"/>
                    </a:lnTo>
                    <a:cubicBezTo>
                      <a:pt x="0" y="41317"/>
                      <a:pt x="41317" y="0"/>
                      <a:pt x="92283" y="0"/>
                    </a:cubicBezTo>
                    <a:close/>
                  </a:path>
                </a:pathLst>
              </a:custGeom>
              <a:solidFill>
                <a:srgbClr val="454C35"/>
              </a:solidFill>
            </p:spPr>
          </p:sp>
          <p:sp>
            <p:nvSpPr>
              <p:cNvPr id="9" name="TextBox 9"/>
              <p:cNvSpPr txBox="1"/>
              <p:nvPr/>
            </p:nvSpPr>
            <p:spPr>
              <a:xfrm>
                <a:off x="-240839" y="25627"/>
                <a:ext cx="928001" cy="554688"/>
              </a:xfrm>
              <a:prstGeom prst="rect">
                <a:avLst/>
              </a:prstGeom>
            </p:spPr>
            <p:txBody>
              <a:bodyPr lIns="76200" tIns="76200" rIns="76200" bIns="76200" rtlCol="0" anchor="ctr"/>
              <a:lstStyle/>
              <a:p>
                <a:pPr marL="0" lvl="0" indent="0" algn="ctr">
                  <a:lnSpc>
                    <a:spcPts val="4174"/>
                  </a:lnSpc>
                </a:pPr>
                <a:r>
                  <a:rPr lang="en-US" sz="2981" dirty="0" err="1">
                    <a:solidFill>
                      <a:srgbClr val="F2F2F2"/>
                    </a:solidFill>
                    <a:latin typeface="Montserrat Light Bold"/>
                  </a:rPr>
                  <a:t>Психоедукація</a:t>
                </a:r>
                <a:r>
                  <a:rPr lang="en-US" sz="2981" dirty="0">
                    <a:solidFill>
                      <a:srgbClr val="F2F2F2"/>
                    </a:solidFill>
                    <a:latin typeface="Montserrat Light Bold"/>
                  </a:rPr>
                  <a:t> </a:t>
                </a:r>
              </a:p>
            </p:txBody>
          </p:sp>
        </p:grpSp>
        <p:sp>
          <p:nvSpPr>
            <p:cNvPr id="10" name="TextBox 10"/>
            <p:cNvSpPr txBox="1"/>
            <p:nvPr/>
          </p:nvSpPr>
          <p:spPr>
            <a:xfrm>
              <a:off x="10114736" y="1243134"/>
              <a:ext cx="13837506" cy="320467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275"/>
                </a:lnSpc>
              </a:pPr>
              <a:r>
                <a:rPr lang="en-US" sz="4547" spc="241">
                  <a:solidFill>
                    <a:srgbClr val="052E0B"/>
                  </a:solidFill>
                  <a:latin typeface="Montserrat Light Bold"/>
                </a:rPr>
                <a:t>ОРІЄНТИРИ ПСИХОЛОГІЧНОЇ ДОПОМОГИ ДРУЖИНАМ ВІЙСЬКОВОСЛУЖБОВЦІВ</a:t>
              </a:r>
              <a:r>
                <a:rPr lang="en-US" sz="4547" spc="241">
                  <a:solidFill>
                    <a:srgbClr val="231F20"/>
                  </a:solidFill>
                  <a:latin typeface="Montserrat Light Bold"/>
                </a:rPr>
                <a:t> </a:t>
              </a:r>
            </a:p>
          </p:txBody>
        </p:sp>
        <p:grpSp>
          <p:nvGrpSpPr>
            <p:cNvPr id="11" name="Group 11"/>
            <p:cNvGrpSpPr/>
            <p:nvPr/>
          </p:nvGrpSpPr>
          <p:grpSpPr>
            <a:xfrm>
              <a:off x="21328468" y="4571998"/>
              <a:ext cx="4733603" cy="2614666"/>
              <a:chOff x="-1043605" y="45801"/>
              <a:chExt cx="935033" cy="516477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-1043605" y="68823"/>
                <a:ext cx="914964" cy="468852"/>
              </a:xfrm>
              <a:custGeom>
                <a:avLst/>
                <a:gdLst/>
                <a:ahLst/>
                <a:cxnLst/>
                <a:rect l="l" t="t" r="r" b="b"/>
                <a:pathLst>
                  <a:path w="914964" h="468852">
                    <a:moveTo>
                      <a:pt x="93598" y="0"/>
                    </a:moveTo>
                    <a:lnTo>
                      <a:pt x="821365" y="0"/>
                    </a:lnTo>
                    <a:cubicBezTo>
                      <a:pt x="846189" y="0"/>
                      <a:pt x="869996" y="9861"/>
                      <a:pt x="887549" y="27414"/>
                    </a:cubicBezTo>
                    <a:cubicBezTo>
                      <a:pt x="905103" y="44967"/>
                      <a:pt x="914964" y="68774"/>
                      <a:pt x="914964" y="93598"/>
                    </a:cubicBezTo>
                    <a:lnTo>
                      <a:pt x="914964" y="375254"/>
                    </a:lnTo>
                    <a:cubicBezTo>
                      <a:pt x="914964" y="400078"/>
                      <a:pt x="905103" y="423885"/>
                      <a:pt x="887549" y="441438"/>
                    </a:cubicBezTo>
                    <a:cubicBezTo>
                      <a:pt x="869996" y="458991"/>
                      <a:pt x="846189" y="468852"/>
                      <a:pt x="821365" y="468852"/>
                    </a:cubicBezTo>
                    <a:lnTo>
                      <a:pt x="93598" y="468852"/>
                    </a:lnTo>
                    <a:cubicBezTo>
                      <a:pt x="41905" y="468852"/>
                      <a:pt x="0" y="426947"/>
                      <a:pt x="0" y="375254"/>
                    </a:cubicBezTo>
                    <a:lnTo>
                      <a:pt x="0" y="93598"/>
                    </a:lnTo>
                    <a:cubicBezTo>
                      <a:pt x="0" y="68774"/>
                      <a:pt x="9861" y="44967"/>
                      <a:pt x="27414" y="27414"/>
                    </a:cubicBezTo>
                    <a:cubicBezTo>
                      <a:pt x="44967" y="9861"/>
                      <a:pt x="68774" y="0"/>
                      <a:pt x="93598" y="0"/>
                    </a:cubicBezTo>
                    <a:close/>
                  </a:path>
                </a:pathLst>
              </a:custGeom>
              <a:solidFill>
                <a:srgbClr val="454C35">
                  <a:alpha val="89804"/>
                </a:srgbClr>
              </a:solidFill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-1023536" y="45801"/>
                <a:ext cx="914964" cy="516477"/>
              </a:xfrm>
              <a:prstGeom prst="rect">
                <a:avLst/>
              </a:prstGeom>
            </p:spPr>
            <p:txBody>
              <a:bodyPr lIns="76200" tIns="76200" rIns="76200" bIns="76200" rtlCol="0" anchor="ctr"/>
              <a:lstStyle/>
              <a:p>
                <a:pPr marL="0" lvl="0" indent="0" algn="ctr">
                  <a:lnSpc>
                    <a:spcPts val="3919"/>
                  </a:lnSpc>
                </a:pPr>
                <a:r>
                  <a:rPr lang="en-US" sz="2799" dirty="0" err="1">
                    <a:solidFill>
                      <a:srgbClr val="FFFFFF">
                        <a:alpha val="89804"/>
                      </a:srgbClr>
                    </a:solidFill>
                    <a:latin typeface="Montserrat Light Bold"/>
                  </a:rPr>
                  <a:t>Практика</a:t>
                </a:r>
                <a:r>
                  <a:rPr lang="en-US" sz="2799" dirty="0">
                    <a:solidFill>
                      <a:srgbClr val="FFFFFF">
                        <a:alpha val="89804"/>
                      </a:srgbClr>
                    </a:solidFill>
                    <a:latin typeface="Montserrat Light Bold"/>
                  </a:rPr>
                  <a:t> </a:t>
                </a:r>
                <a:r>
                  <a:rPr lang="en-US" sz="2799" dirty="0" err="1">
                    <a:solidFill>
                      <a:srgbClr val="FFFFFF">
                        <a:alpha val="89804"/>
                      </a:srgbClr>
                    </a:solidFill>
                    <a:latin typeface="Montserrat Light Bold"/>
                  </a:rPr>
                  <a:t>турботи</a:t>
                </a:r>
                <a:r>
                  <a:rPr lang="en-US" sz="2799" dirty="0">
                    <a:solidFill>
                      <a:srgbClr val="FFFFFF">
                        <a:alpha val="89804"/>
                      </a:srgbClr>
                    </a:solidFill>
                    <a:latin typeface="Montserrat Light Bold"/>
                  </a:rPr>
                  <a:t> </a:t>
                </a:r>
                <a:r>
                  <a:rPr lang="en-US" sz="2799" dirty="0" err="1">
                    <a:solidFill>
                      <a:srgbClr val="FFFFFF">
                        <a:alpha val="89804"/>
                      </a:srgbClr>
                    </a:solidFill>
                    <a:latin typeface="Montserrat Light Bold"/>
                  </a:rPr>
                  <a:t>про</a:t>
                </a:r>
                <a:r>
                  <a:rPr lang="en-US" sz="2799" dirty="0">
                    <a:solidFill>
                      <a:srgbClr val="FFFFFF">
                        <a:alpha val="89804"/>
                      </a:srgbClr>
                    </a:solidFill>
                    <a:latin typeface="Montserrat Light Bold"/>
                  </a:rPr>
                  <a:t> </a:t>
                </a:r>
                <a:r>
                  <a:rPr lang="en-US" sz="2799" dirty="0" err="1">
                    <a:solidFill>
                      <a:srgbClr val="FFFFFF">
                        <a:alpha val="89804"/>
                      </a:srgbClr>
                    </a:solidFill>
                    <a:latin typeface="Montserrat Light Bold"/>
                  </a:rPr>
                  <a:t>себе</a:t>
                </a:r>
                <a:endParaRPr lang="en-US" sz="2799" dirty="0">
                  <a:solidFill>
                    <a:srgbClr val="FFFFFF">
                      <a:alpha val="89804"/>
                    </a:srgbClr>
                  </a:solidFill>
                  <a:latin typeface="Montserrat Light Bold"/>
                </a:endParaRPr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>
              <a:off x="26916470" y="10174942"/>
              <a:ext cx="4769201" cy="3427698"/>
              <a:chOff x="60198" y="-34500"/>
              <a:chExt cx="942064" cy="677076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100336" y="5639"/>
                <a:ext cx="901926" cy="619926"/>
              </a:xfrm>
              <a:custGeom>
                <a:avLst/>
                <a:gdLst/>
                <a:ahLst/>
                <a:cxnLst/>
                <a:rect l="l" t="t" r="r" b="b"/>
                <a:pathLst>
                  <a:path w="901926" h="619926">
                    <a:moveTo>
                      <a:pt x="94951" y="0"/>
                    </a:moveTo>
                    <a:lnTo>
                      <a:pt x="806975" y="0"/>
                    </a:lnTo>
                    <a:cubicBezTo>
                      <a:pt x="832158" y="0"/>
                      <a:pt x="856309" y="10004"/>
                      <a:pt x="874116" y="27811"/>
                    </a:cubicBezTo>
                    <a:cubicBezTo>
                      <a:pt x="891923" y="45617"/>
                      <a:pt x="901926" y="69769"/>
                      <a:pt x="901926" y="94951"/>
                    </a:cubicBezTo>
                    <a:lnTo>
                      <a:pt x="901926" y="524975"/>
                    </a:lnTo>
                    <a:cubicBezTo>
                      <a:pt x="901926" y="577415"/>
                      <a:pt x="859415" y="619926"/>
                      <a:pt x="806975" y="619926"/>
                    </a:cubicBezTo>
                    <a:lnTo>
                      <a:pt x="94951" y="619926"/>
                    </a:lnTo>
                    <a:cubicBezTo>
                      <a:pt x="42511" y="619926"/>
                      <a:pt x="0" y="577415"/>
                      <a:pt x="0" y="524975"/>
                    </a:cubicBezTo>
                    <a:lnTo>
                      <a:pt x="0" y="94951"/>
                    </a:lnTo>
                    <a:cubicBezTo>
                      <a:pt x="0" y="42511"/>
                      <a:pt x="42511" y="0"/>
                      <a:pt x="94951" y="0"/>
                    </a:cubicBezTo>
                    <a:close/>
                  </a:path>
                </a:pathLst>
              </a:custGeom>
              <a:solidFill>
                <a:srgbClr val="576044">
                  <a:alpha val="68627"/>
                </a:srgbClr>
              </a:solidFill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60198" y="-34500"/>
                <a:ext cx="901926" cy="677076"/>
              </a:xfrm>
              <a:prstGeom prst="rect">
                <a:avLst/>
              </a:prstGeom>
            </p:spPr>
            <p:txBody>
              <a:bodyPr lIns="76200" tIns="76200" rIns="76200" bIns="76200" rtlCol="0" anchor="ctr"/>
              <a:lstStyle/>
              <a:p>
                <a:pPr marL="0" lvl="0" indent="0" algn="ctr">
                  <a:lnSpc>
                    <a:spcPts val="4174"/>
                  </a:lnSpc>
                </a:pPr>
                <a:r>
                  <a:rPr lang="en-US" sz="2981" dirty="0" err="1">
                    <a:solidFill>
                      <a:srgbClr val="FFFFFF">
                        <a:alpha val="68627"/>
                      </a:srgbClr>
                    </a:solidFill>
                    <a:latin typeface="Montserrat Light Bold"/>
                  </a:rPr>
                  <a:t>Присутність</a:t>
                </a:r>
                <a:r>
                  <a:rPr lang="en-US" sz="2981" dirty="0">
                    <a:solidFill>
                      <a:srgbClr val="FFFFFF">
                        <a:alpha val="68627"/>
                      </a:srgbClr>
                    </a:solidFill>
                    <a:latin typeface="Montserrat Light Bold"/>
                  </a:rPr>
                  <a:t> </a:t>
                </a:r>
                <a:r>
                  <a:rPr lang="en-US" sz="2981" dirty="0" err="1">
                    <a:solidFill>
                      <a:srgbClr val="FFFFFF">
                        <a:alpha val="68627"/>
                      </a:srgbClr>
                    </a:solidFill>
                    <a:latin typeface="Montserrat Light Bold"/>
                  </a:rPr>
                  <a:t>позитивних</a:t>
                </a:r>
                <a:r>
                  <a:rPr lang="en-US" sz="2981" dirty="0">
                    <a:solidFill>
                      <a:srgbClr val="FFFFFF">
                        <a:alpha val="68627"/>
                      </a:srgbClr>
                    </a:solidFill>
                    <a:latin typeface="Montserrat Light Bold"/>
                  </a:rPr>
                  <a:t> </a:t>
                </a:r>
                <a:r>
                  <a:rPr lang="en-US" sz="2981" dirty="0" err="1">
                    <a:solidFill>
                      <a:srgbClr val="FFFFFF">
                        <a:alpha val="68627"/>
                      </a:srgbClr>
                    </a:solidFill>
                    <a:latin typeface="Montserrat Light Bold"/>
                  </a:rPr>
                  <a:t>особистісниих</a:t>
                </a:r>
                <a:r>
                  <a:rPr lang="en-US" sz="2981" dirty="0">
                    <a:solidFill>
                      <a:srgbClr val="FFFFFF">
                        <a:alpha val="68627"/>
                      </a:srgbClr>
                    </a:solidFill>
                    <a:latin typeface="Montserrat Light Bold"/>
                  </a:rPr>
                  <a:t> </a:t>
                </a:r>
                <a:r>
                  <a:rPr lang="en-US" sz="2981" dirty="0" err="1">
                    <a:solidFill>
                      <a:srgbClr val="FFFFFF">
                        <a:alpha val="68627"/>
                      </a:srgbClr>
                    </a:solidFill>
                    <a:latin typeface="Montserrat Light Bold"/>
                  </a:rPr>
                  <a:t>стосунків</a:t>
                </a:r>
                <a:endParaRPr lang="en-US" sz="2981" dirty="0">
                  <a:solidFill>
                    <a:srgbClr val="FFFFFF">
                      <a:alpha val="68627"/>
                    </a:srgbClr>
                  </a:solidFill>
                  <a:latin typeface="Montserrat Light Bold"/>
                </a:endParaRPr>
              </a:p>
            </p:txBody>
          </p:sp>
        </p:grpSp>
        <p:sp>
          <p:nvSpPr>
            <p:cNvPr id="17" name="TextBox 17"/>
            <p:cNvSpPr txBox="1"/>
            <p:nvPr/>
          </p:nvSpPr>
          <p:spPr>
            <a:xfrm>
              <a:off x="10924325" y="8216501"/>
              <a:ext cx="11498991" cy="573835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520408" lvl="1" indent="-260204">
                <a:lnSpc>
                  <a:spcPts val="3374"/>
                </a:lnSpc>
                <a:buFont typeface="Arial"/>
                <a:buChar char="•"/>
              </a:pPr>
              <a:r>
                <a:rPr lang="en-US" sz="2410">
                  <a:solidFill>
                    <a:srgbClr val="25291C"/>
                  </a:solidFill>
                  <a:latin typeface="Montserrat Light Bold"/>
                </a:rPr>
                <a:t>зв’язок із собою, родиною, друзями, колегами </a:t>
              </a:r>
            </a:p>
            <a:p>
              <a:pPr marL="520408" lvl="1" indent="-260204">
                <a:lnSpc>
                  <a:spcPts val="3374"/>
                </a:lnSpc>
                <a:buFont typeface="Arial"/>
                <a:buChar char="•"/>
              </a:pPr>
              <a:r>
                <a:rPr lang="en-US" sz="2410">
                  <a:solidFill>
                    <a:srgbClr val="25291C"/>
                  </a:solidFill>
                  <a:latin typeface="Montserrat Light Bold"/>
                </a:rPr>
                <a:t>турбота про своє тіло (заняття спортом, масаж тощо), хороший сон і харчування </a:t>
              </a:r>
            </a:p>
            <a:p>
              <a:pPr marL="520408" lvl="1" indent="-260204">
                <a:lnSpc>
                  <a:spcPts val="3374"/>
                </a:lnSpc>
                <a:buFont typeface="Arial"/>
                <a:buChar char="•"/>
              </a:pPr>
              <a:r>
                <a:rPr lang="en-US" sz="2410">
                  <a:solidFill>
                    <a:srgbClr val="25291C"/>
                  </a:solidFill>
                  <a:latin typeface="Montserrat Light Bold"/>
                </a:rPr>
                <a:t>дотримання особистих меж, особливо стосовно допомоги </a:t>
              </a:r>
            </a:p>
            <a:p>
              <a:pPr marL="520408" lvl="1" indent="-260204">
                <a:lnSpc>
                  <a:spcPts val="3374"/>
                </a:lnSpc>
                <a:buFont typeface="Arial"/>
                <a:buChar char="•"/>
              </a:pPr>
              <a:r>
                <a:rPr lang="en-US" sz="2410">
                  <a:solidFill>
                    <a:srgbClr val="25291C"/>
                  </a:solidFill>
                  <a:latin typeface="Montserrat Light Bold"/>
                </a:rPr>
                <a:t>отримання задоволення від життя, уваги й турботи від інших людей </a:t>
              </a:r>
            </a:p>
            <a:p>
              <a:pPr marL="520408" lvl="1" indent="-260204">
                <a:lnSpc>
                  <a:spcPts val="3374"/>
                </a:lnSpc>
                <a:buFont typeface="Arial"/>
                <a:buChar char="•"/>
              </a:pPr>
              <a:r>
                <a:rPr lang="en-US" sz="2410">
                  <a:solidFill>
                    <a:srgbClr val="25291C"/>
                  </a:solidFill>
                  <a:latin typeface="Montserrat Light Bold"/>
                </a:rPr>
                <a:t>релаксація, любов, розваги, достатній відпочинок</a:t>
              </a:r>
            </a:p>
            <a:p>
              <a:pPr marL="0" lvl="0" indent="0" algn="ctr">
                <a:lnSpc>
                  <a:spcPts val="3094"/>
                </a:lnSpc>
              </a:pPr>
              <a:endParaRPr/>
            </a:p>
          </p:txBody>
        </p:sp>
        <p:sp>
          <p:nvSpPr>
            <p:cNvPr id="18" name="Freeform 18"/>
            <p:cNvSpPr/>
            <p:nvPr/>
          </p:nvSpPr>
          <p:spPr>
            <a:xfrm rot="-6508183">
              <a:off x="19672932" y="10848973"/>
              <a:ext cx="10688029" cy="10967194"/>
            </a:xfrm>
            <a:custGeom>
              <a:avLst/>
              <a:gdLst/>
              <a:ahLst/>
              <a:cxnLst/>
              <a:rect l="l" t="t" r="r" b="b"/>
              <a:pathLst>
                <a:path w="10688029" h="10967194">
                  <a:moveTo>
                    <a:pt x="0" y="0"/>
                  </a:moveTo>
                  <a:lnTo>
                    <a:pt x="10688029" y="0"/>
                  </a:lnTo>
                  <a:lnTo>
                    <a:pt x="10688029" y="10967194"/>
                  </a:lnTo>
                  <a:lnTo>
                    <a:pt x="0" y="109671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19" name="Group 19"/>
            <p:cNvGrpSpPr/>
            <p:nvPr/>
          </p:nvGrpSpPr>
          <p:grpSpPr>
            <a:xfrm>
              <a:off x="24986069" y="7431746"/>
              <a:ext cx="4632004" cy="2792157"/>
              <a:chOff x="-314597" y="40359"/>
              <a:chExt cx="914964" cy="551537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-314597" y="40359"/>
                <a:ext cx="914964" cy="494387"/>
              </a:xfrm>
              <a:custGeom>
                <a:avLst/>
                <a:gdLst/>
                <a:ahLst/>
                <a:cxnLst/>
                <a:rect l="l" t="t" r="r" b="b"/>
                <a:pathLst>
                  <a:path w="914964" h="494387">
                    <a:moveTo>
                      <a:pt x="93598" y="0"/>
                    </a:moveTo>
                    <a:lnTo>
                      <a:pt x="821365" y="0"/>
                    </a:lnTo>
                    <a:cubicBezTo>
                      <a:pt x="846189" y="0"/>
                      <a:pt x="869996" y="9861"/>
                      <a:pt x="887549" y="27414"/>
                    </a:cubicBezTo>
                    <a:cubicBezTo>
                      <a:pt x="905103" y="44967"/>
                      <a:pt x="914964" y="68774"/>
                      <a:pt x="914964" y="93598"/>
                    </a:cubicBezTo>
                    <a:lnTo>
                      <a:pt x="914964" y="400789"/>
                    </a:lnTo>
                    <a:cubicBezTo>
                      <a:pt x="914964" y="452482"/>
                      <a:pt x="873058" y="494387"/>
                      <a:pt x="821365" y="494387"/>
                    </a:cubicBezTo>
                    <a:lnTo>
                      <a:pt x="93598" y="494387"/>
                    </a:lnTo>
                    <a:cubicBezTo>
                      <a:pt x="41905" y="494387"/>
                      <a:pt x="0" y="452482"/>
                      <a:pt x="0" y="400789"/>
                    </a:cubicBezTo>
                    <a:lnTo>
                      <a:pt x="0" y="93598"/>
                    </a:lnTo>
                    <a:cubicBezTo>
                      <a:pt x="0" y="68774"/>
                      <a:pt x="9861" y="44967"/>
                      <a:pt x="27414" y="27414"/>
                    </a:cubicBezTo>
                    <a:cubicBezTo>
                      <a:pt x="44967" y="9861"/>
                      <a:pt x="68774" y="0"/>
                      <a:pt x="93598" y="0"/>
                    </a:cubicBezTo>
                    <a:close/>
                  </a:path>
                </a:pathLst>
              </a:custGeom>
              <a:solidFill>
                <a:srgbClr val="576044">
                  <a:alpha val="87843"/>
                </a:srgbClr>
              </a:solidFill>
            </p:spPr>
          </p:sp>
          <p:sp>
            <p:nvSpPr>
              <p:cNvPr id="21" name="TextBox 21"/>
              <p:cNvSpPr txBox="1"/>
              <p:nvPr/>
            </p:nvSpPr>
            <p:spPr>
              <a:xfrm>
                <a:off x="-314597" y="40359"/>
                <a:ext cx="914964" cy="551537"/>
              </a:xfrm>
              <a:prstGeom prst="rect">
                <a:avLst/>
              </a:prstGeom>
            </p:spPr>
            <p:txBody>
              <a:bodyPr lIns="76200" tIns="76200" rIns="76200" bIns="76200" rtlCol="0" anchor="ctr"/>
              <a:lstStyle/>
              <a:p>
                <a:pPr marL="0" lvl="0" indent="0" algn="ctr">
                  <a:lnSpc>
                    <a:spcPts val="4174"/>
                  </a:lnSpc>
                </a:pPr>
                <a:r>
                  <a:rPr lang="en-US" sz="2981" dirty="0" err="1">
                    <a:solidFill>
                      <a:srgbClr val="FFFFFF">
                        <a:alpha val="87843"/>
                      </a:srgbClr>
                    </a:solidFill>
                    <a:latin typeface="Montserrat Light Bold"/>
                  </a:rPr>
                  <a:t>Чіткі</a:t>
                </a:r>
                <a:r>
                  <a:rPr lang="en-US" sz="2981" dirty="0">
                    <a:solidFill>
                      <a:srgbClr val="FFFFFF">
                        <a:alpha val="87843"/>
                      </a:srgbClr>
                    </a:solidFill>
                    <a:latin typeface="Montserrat Light Bold"/>
                  </a:rPr>
                  <a:t> </a:t>
                </a:r>
                <a:r>
                  <a:rPr lang="en-US" sz="2981" dirty="0" err="1">
                    <a:solidFill>
                      <a:srgbClr val="FFFFFF">
                        <a:alpha val="87843"/>
                      </a:srgbClr>
                    </a:solidFill>
                    <a:latin typeface="Montserrat Light Bold"/>
                  </a:rPr>
                  <a:t>емоційні</a:t>
                </a:r>
                <a:r>
                  <a:rPr lang="en-US" sz="2981" dirty="0">
                    <a:solidFill>
                      <a:srgbClr val="FFFFFF">
                        <a:alpha val="87843"/>
                      </a:srgbClr>
                    </a:solidFill>
                    <a:latin typeface="Montserrat Light Bold"/>
                  </a:rPr>
                  <a:t> </a:t>
                </a:r>
                <a:r>
                  <a:rPr lang="en-US" sz="2981" dirty="0" err="1">
                    <a:solidFill>
                      <a:srgbClr val="FFFFFF">
                        <a:alpha val="87843"/>
                      </a:srgbClr>
                    </a:solidFill>
                    <a:latin typeface="Montserrat Light Bold"/>
                  </a:rPr>
                  <a:t>межі</a:t>
                </a:r>
                <a:endParaRPr lang="en-US" sz="2981" dirty="0">
                  <a:solidFill>
                    <a:srgbClr val="FFFFFF">
                      <a:alpha val="87843"/>
                    </a:srgbClr>
                  </a:solidFill>
                  <a:latin typeface="Montserrat Light Bold"/>
                </a:endParaRPr>
              </a:p>
            </p:txBody>
          </p:sp>
        </p:grpSp>
        <p:sp>
          <p:nvSpPr>
            <p:cNvPr id="22" name="Freeform 22"/>
            <p:cNvSpPr/>
            <p:nvPr/>
          </p:nvSpPr>
          <p:spPr>
            <a:xfrm>
              <a:off x="25494070" y="4282144"/>
              <a:ext cx="4500000" cy="340308"/>
            </a:xfrm>
            <a:custGeom>
              <a:avLst/>
              <a:gdLst/>
              <a:ahLst/>
              <a:cxnLst/>
              <a:rect l="l" t="t" r="r" b="b"/>
              <a:pathLst>
                <a:path w="4500000" h="340308">
                  <a:moveTo>
                    <a:pt x="0" y="0"/>
                  </a:moveTo>
                  <a:lnTo>
                    <a:pt x="4500000" y="0"/>
                  </a:lnTo>
                  <a:lnTo>
                    <a:pt x="4500000" y="340309"/>
                  </a:lnTo>
                  <a:lnTo>
                    <a:pt x="0" y="3403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 cstate="print"/>
              <a:stretch>
                <a:fillRect t="-157606" b="-3554"/>
              </a:stretch>
            </a:blipFill>
          </p:spPr>
        </p:sp>
        <p:sp>
          <p:nvSpPr>
            <p:cNvPr id="23" name="Freeform 23"/>
            <p:cNvSpPr/>
            <p:nvPr/>
          </p:nvSpPr>
          <p:spPr>
            <a:xfrm>
              <a:off x="21531670" y="7025344"/>
              <a:ext cx="4367997" cy="330325"/>
            </a:xfrm>
            <a:custGeom>
              <a:avLst/>
              <a:gdLst/>
              <a:ahLst/>
              <a:cxnLst/>
              <a:rect l="l" t="t" r="r" b="b"/>
              <a:pathLst>
                <a:path w="4367997" h="330326">
                  <a:moveTo>
                    <a:pt x="0" y="0"/>
                  </a:moveTo>
                  <a:lnTo>
                    <a:pt x="4367997" y="0"/>
                  </a:lnTo>
                  <a:lnTo>
                    <a:pt x="4367997" y="330326"/>
                  </a:lnTo>
                  <a:lnTo>
                    <a:pt x="0" y="330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 cstate="print"/>
              <a:stretch>
                <a:fillRect t="-157606" b="-3554"/>
              </a:stretch>
            </a:blipFill>
          </p:spPr>
        </p:sp>
        <p:sp>
          <p:nvSpPr>
            <p:cNvPr id="24" name="Freeform 24"/>
            <p:cNvSpPr/>
            <p:nvPr/>
          </p:nvSpPr>
          <p:spPr>
            <a:xfrm>
              <a:off x="24986070" y="9870144"/>
              <a:ext cx="4632004" cy="451891"/>
            </a:xfrm>
            <a:custGeom>
              <a:avLst/>
              <a:gdLst/>
              <a:ahLst/>
              <a:cxnLst/>
              <a:rect l="l" t="t" r="r" b="b"/>
              <a:pathLst>
                <a:path w="4632004" h="350291">
                  <a:moveTo>
                    <a:pt x="0" y="0"/>
                  </a:moveTo>
                  <a:lnTo>
                    <a:pt x="4632004" y="0"/>
                  </a:lnTo>
                  <a:lnTo>
                    <a:pt x="4632004" y="350291"/>
                  </a:lnTo>
                  <a:lnTo>
                    <a:pt x="0" y="3502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 cstate="print"/>
              <a:stretch>
                <a:fillRect t="-157606" b="-3554"/>
              </a:stretch>
            </a:blipFill>
          </p:spPr>
        </p:sp>
        <p:sp>
          <p:nvSpPr>
            <p:cNvPr id="25" name="Freeform 25"/>
            <p:cNvSpPr/>
            <p:nvPr/>
          </p:nvSpPr>
          <p:spPr>
            <a:xfrm>
              <a:off x="27424470" y="13527744"/>
              <a:ext cx="4341236" cy="328303"/>
            </a:xfrm>
            <a:custGeom>
              <a:avLst/>
              <a:gdLst/>
              <a:ahLst/>
              <a:cxnLst/>
              <a:rect l="l" t="t" r="r" b="b"/>
              <a:pathLst>
                <a:path w="4341236" h="328302">
                  <a:moveTo>
                    <a:pt x="0" y="0"/>
                  </a:moveTo>
                  <a:lnTo>
                    <a:pt x="4341236" y="0"/>
                  </a:lnTo>
                  <a:lnTo>
                    <a:pt x="4341236" y="328302"/>
                  </a:lnTo>
                  <a:lnTo>
                    <a:pt x="0" y="32830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 cstate="print"/>
              <a:stretch>
                <a:fillRect t="-157606" b="-3554"/>
              </a:stretch>
            </a:blipFill>
          </p:spPr>
        </p:sp>
        <p:sp>
          <p:nvSpPr>
            <p:cNvPr id="26" name="Freeform 26"/>
            <p:cNvSpPr/>
            <p:nvPr/>
          </p:nvSpPr>
          <p:spPr>
            <a:xfrm rot="-10044141">
              <a:off x="1067336" y="1033532"/>
              <a:ext cx="10688029" cy="10967194"/>
            </a:xfrm>
            <a:custGeom>
              <a:avLst/>
              <a:gdLst/>
              <a:ahLst/>
              <a:cxnLst/>
              <a:rect l="l" t="t" r="r" b="b"/>
              <a:pathLst>
                <a:path w="10688029" h="10967194">
                  <a:moveTo>
                    <a:pt x="0" y="0"/>
                  </a:moveTo>
                  <a:lnTo>
                    <a:pt x="10688029" y="0"/>
                  </a:lnTo>
                  <a:lnTo>
                    <a:pt x="10688029" y="10967194"/>
                  </a:lnTo>
                  <a:lnTo>
                    <a:pt x="0" y="109671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-3515226"/>
            <a:ext cx="25431780" cy="22134696"/>
            <a:chOff x="0" y="0"/>
            <a:chExt cx="33909041" cy="29512927"/>
          </a:xfrm>
        </p:grpSpPr>
        <p:grpSp>
          <p:nvGrpSpPr>
            <p:cNvPr id="3" name="Group 3"/>
            <p:cNvGrpSpPr/>
            <p:nvPr/>
          </p:nvGrpSpPr>
          <p:grpSpPr>
            <a:xfrm>
              <a:off x="811986" y="7882584"/>
              <a:ext cx="22524403" cy="9148175"/>
              <a:chOff x="0" y="0"/>
              <a:chExt cx="812800" cy="330115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812800" cy="330115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330115">
                    <a:moveTo>
                      <a:pt x="18790" y="0"/>
                    </a:moveTo>
                    <a:lnTo>
                      <a:pt x="794010" y="0"/>
                    </a:lnTo>
                    <a:cubicBezTo>
                      <a:pt x="804388" y="0"/>
                      <a:pt x="812800" y="8412"/>
                      <a:pt x="812800" y="18790"/>
                    </a:cubicBezTo>
                    <a:lnTo>
                      <a:pt x="812800" y="311325"/>
                    </a:lnTo>
                    <a:cubicBezTo>
                      <a:pt x="812800" y="316308"/>
                      <a:pt x="810820" y="321088"/>
                      <a:pt x="807297" y="324611"/>
                    </a:cubicBezTo>
                    <a:cubicBezTo>
                      <a:pt x="803773" y="328135"/>
                      <a:pt x="798994" y="330115"/>
                      <a:pt x="794010" y="330115"/>
                    </a:cubicBezTo>
                    <a:lnTo>
                      <a:pt x="18790" y="330115"/>
                    </a:lnTo>
                    <a:cubicBezTo>
                      <a:pt x="8412" y="330115"/>
                      <a:pt x="0" y="321702"/>
                      <a:pt x="0" y="311325"/>
                    </a:cubicBezTo>
                    <a:lnTo>
                      <a:pt x="0" y="18790"/>
                    </a:lnTo>
                    <a:cubicBezTo>
                      <a:pt x="0" y="8412"/>
                      <a:pt x="8412" y="0"/>
                      <a:pt x="18790" y="0"/>
                    </a:cubicBezTo>
                    <a:close/>
                  </a:path>
                </a:pathLst>
              </a:custGeom>
              <a:solidFill>
                <a:srgbClr val="B6B291">
                  <a:alpha val="70980"/>
                </a:srgbClr>
              </a:solidFill>
            </p:spPr>
          </p:sp>
          <p:sp>
            <p:nvSpPr>
              <p:cNvPr id="5" name="TextBox 5"/>
              <p:cNvSpPr txBox="1"/>
              <p:nvPr/>
            </p:nvSpPr>
            <p:spPr>
              <a:xfrm>
                <a:off x="0" y="-19050"/>
                <a:ext cx="812800" cy="34916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6" name="Freeform 6"/>
            <p:cNvSpPr/>
            <p:nvPr/>
          </p:nvSpPr>
          <p:spPr>
            <a:xfrm rot="6643366">
              <a:off x="19727120" y="1668995"/>
              <a:ext cx="12259721" cy="12579937"/>
            </a:xfrm>
            <a:custGeom>
              <a:avLst/>
              <a:gdLst/>
              <a:ahLst/>
              <a:cxnLst/>
              <a:rect l="l" t="t" r="r" b="b"/>
              <a:pathLst>
                <a:path w="12259721" h="12579937">
                  <a:moveTo>
                    <a:pt x="0" y="0"/>
                  </a:moveTo>
                  <a:lnTo>
                    <a:pt x="12259721" y="0"/>
                  </a:lnTo>
                  <a:lnTo>
                    <a:pt x="12259721" y="12579937"/>
                  </a:lnTo>
                  <a:lnTo>
                    <a:pt x="0" y="12579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" name="TextBox 7"/>
            <p:cNvSpPr txBox="1"/>
            <p:nvPr/>
          </p:nvSpPr>
          <p:spPr>
            <a:xfrm>
              <a:off x="0" y="5110755"/>
              <a:ext cx="24384000" cy="261129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683"/>
                </a:lnSpc>
              </a:pPr>
              <a:r>
                <a:rPr lang="en-US" sz="5488">
                  <a:solidFill>
                    <a:srgbClr val="25291C"/>
                  </a:solidFill>
                  <a:latin typeface="Montserrat Light Bold"/>
                </a:rPr>
                <a:t> ПРАВИЛА СПІЛКУВАННЯ </a:t>
              </a:r>
            </a:p>
            <a:p>
              <a:pPr marL="0" lvl="0" indent="0" algn="ctr">
                <a:lnSpc>
                  <a:spcPts val="7683"/>
                </a:lnSpc>
              </a:pPr>
              <a:r>
                <a:rPr lang="en-US" sz="5488">
                  <a:solidFill>
                    <a:srgbClr val="25291C"/>
                  </a:solidFill>
                  <a:latin typeface="Montserrat Light Bold"/>
                </a:rPr>
                <a:t>З УЧАСНИКОМ БОЙОВИХ ДІЙ</a:t>
              </a: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909636" y="8095615"/>
              <a:ext cx="21699196" cy="914799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604519" lvl="1" indent="-302260" algn="just">
                <a:lnSpc>
                  <a:spcPts val="4255"/>
                </a:lnSpc>
                <a:buFont typeface="Arial"/>
                <a:buChar char="•"/>
              </a:pPr>
              <a:r>
                <a:rPr lang="en-US" sz="2799">
                  <a:solidFill>
                    <a:srgbClr val="231F20"/>
                  </a:solidFill>
                  <a:latin typeface="Montserrat Light"/>
                </a:rPr>
                <a:t>Не примушуйте його розповідати про війну. </a:t>
              </a:r>
            </a:p>
            <a:p>
              <a:pPr marL="604519" lvl="1" indent="-302260" algn="just">
                <a:lnSpc>
                  <a:spcPts val="4255"/>
                </a:lnSpc>
                <a:buFont typeface="Arial"/>
                <a:buChar char="•"/>
              </a:pPr>
              <a:r>
                <a:rPr lang="en-US" sz="2799">
                  <a:solidFill>
                    <a:srgbClr val="231F20"/>
                  </a:solidFill>
                  <a:latin typeface="Montserrat Light"/>
                </a:rPr>
                <a:t>Не перебивайте, не зупиняйте його, коли він говорить.</a:t>
              </a:r>
            </a:p>
            <a:p>
              <a:pPr marL="604519" lvl="1" indent="-302260" algn="just">
                <a:lnSpc>
                  <a:spcPts val="4255"/>
                </a:lnSpc>
                <a:buFont typeface="Arial"/>
                <a:buChar char="•"/>
              </a:pPr>
              <a:r>
                <a:rPr lang="en-US" sz="2799">
                  <a:solidFill>
                    <a:srgbClr val="231F20"/>
                  </a:solidFill>
                  <a:latin typeface="Montserrat Light"/>
                </a:rPr>
                <a:t>Слухайте його уважно. </a:t>
              </a:r>
            </a:p>
            <a:p>
              <a:pPr marL="604519" lvl="1" indent="-302260" algn="just">
                <a:lnSpc>
                  <a:spcPts val="4255"/>
                </a:lnSpc>
                <a:buFont typeface="Arial"/>
                <a:buChar char="•"/>
              </a:pPr>
              <a:r>
                <a:rPr lang="en-US" sz="2799">
                  <a:solidFill>
                    <a:srgbClr val="231F20"/>
                  </a:solidFill>
                  <a:latin typeface="Montserrat Light"/>
                </a:rPr>
                <a:t>Не надавайте оцінок почутому від нього. </a:t>
              </a:r>
            </a:p>
            <a:p>
              <a:pPr marL="604519" lvl="1" indent="-302260" algn="just">
                <a:lnSpc>
                  <a:spcPts val="4255"/>
                </a:lnSpc>
                <a:buFont typeface="Arial"/>
                <a:buChar char="•"/>
              </a:pPr>
              <a:r>
                <a:rPr lang="en-US" sz="2799">
                  <a:solidFill>
                    <a:srgbClr val="231F20"/>
                  </a:solidFill>
                  <a:latin typeface="Montserrat Light"/>
                </a:rPr>
                <a:t>Не використовуйте під час спілкування висловів на зразок “Війна – це пекло”, “Ти можеш     залишити все у минулому”, “Так, я розумію” тощо. </a:t>
              </a:r>
            </a:p>
            <a:p>
              <a:pPr marL="604519" lvl="1" indent="-302260" algn="just">
                <a:lnSpc>
                  <a:spcPts val="4255"/>
                </a:lnSpc>
                <a:buFont typeface="Arial"/>
                <a:buChar char="•"/>
              </a:pPr>
              <a:r>
                <a:rPr lang="en-US" sz="2799">
                  <a:solidFill>
                    <a:srgbClr val="231F20"/>
                  </a:solidFill>
                  <a:latin typeface="Montserrat Light"/>
                </a:rPr>
                <a:t>Не приймайте рішень щодо нього (наприклад, щодо необхідності звернення до психолога) поспіхом, в невдалий момент, без попереднього уважного вислуховування. </a:t>
              </a:r>
            </a:p>
            <a:p>
              <a:pPr marL="604519" lvl="1" indent="-302260" algn="just">
                <a:lnSpc>
                  <a:spcPts val="4255"/>
                </a:lnSpc>
                <a:buFont typeface="Arial"/>
                <a:buChar char="•"/>
              </a:pPr>
              <a:r>
                <a:rPr lang="en-US" sz="2799">
                  <a:solidFill>
                    <a:srgbClr val="231F20"/>
                  </a:solidFill>
                  <a:latin typeface="Montserrat Light"/>
                </a:rPr>
                <a:t>Не вказуйте, що йому слід робити.</a:t>
              </a:r>
            </a:p>
            <a:p>
              <a:pPr marL="604519" lvl="1" indent="-302260" algn="just">
                <a:lnSpc>
                  <a:spcPts val="4255"/>
                </a:lnSpc>
                <a:buFont typeface="Arial"/>
                <a:buChar char="•"/>
              </a:pPr>
              <a:r>
                <a:rPr lang="en-US" sz="2799">
                  <a:solidFill>
                    <a:srgbClr val="231F20"/>
                  </a:solidFill>
                  <a:latin typeface="Montserrat Light"/>
                </a:rPr>
                <a:t>Не давайте йому порад, попередньо не вислухавши його уважно. </a:t>
              </a:r>
            </a:p>
            <a:p>
              <a:pPr marL="604519" lvl="1" indent="-302260" algn="just">
                <a:lnSpc>
                  <a:spcPts val="4255"/>
                </a:lnSpc>
                <a:buFont typeface="Arial"/>
                <a:buChar char="•"/>
              </a:pPr>
              <a:r>
                <a:rPr lang="en-US" sz="2799">
                  <a:solidFill>
                    <a:srgbClr val="231F20"/>
                  </a:solidFill>
                  <a:latin typeface="Montserrat Light"/>
                </a:rPr>
                <a:t>Для надання поради обирайте слушну для цього мить. Переконайтеся, що він не проти її вислухати.</a:t>
              </a:r>
            </a:p>
            <a:p>
              <a:pPr>
                <a:lnSpc>
                  <a:spcPts val="4069"/>
                </a:lnSpc>
              </a:pPr>
              <a:endParaRPr/>
            </a:p>
          </p:txBody>
        </p:sp>
        <p:sp>
          <p:nvSpPr>
            <p:cNvPr id="9" name="Freeform 9"/>
            <p:cNvSpPr/>
            <p:nvPr/>
          </p:nvSpPr>
          <p:spPr>
            <a:xfrm rot="9999553">
              <a:off x="1285947" y="15688308"/>
              <a:ext cx="12259721" cy="12579937"/>
            </a:xfrm>
            <a:custGeom>
              <a:avLst/>
              <a:gdLst/>
              <a:ahLst/>
              <a:cxnLst/>
              <a:rect l="l" t="t" r="r" b="b"/>
              <a:pathLst>
                <a:path w="12259721" h="12579937">
                  <a:moveTo>
                    <a:pt x="0" y="0"/>
                  </a:moveTo>
                  <a:lnTo>
                    <a:pt x="12259721" y="0"/>
                  </a:lnTo>
                  <a:lnTo>
                    <a:pt x="12259721" y="12579937"/>
                  </a:lnTo>
                  <a:lnTo>
                    <a:pt x="0" y="12579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0" name="Freeform 10"/>
            <p:cNvSpPr/>
            <p:nvPr/>
          </p:nvSpPr>
          <p:spPr>
            <a:xfrm>
              <a:off x="909636" y="17030759"/>
              <a:ext cx="22329103" cy="1152337"/>
            </a:xfrm>
            <a:custGeom>
              <a:avLst/>
              <a:gdLst/>
              <a:ahLst/>
              <a:cxnLst/>
              <a:rect l="l" t="t" r="r" b="b"/>
              <a:pathLst>
                <a:path w="22329103" h="1152337">
                  <a:moveTo>
                    <a:pt x="0" y="0"/>
                  </a:moveTo>
                  <a:lnTo>
                    <a:pt x="22329103" y="0"/>
                  </a:lnTo>
                  <a:lnTo>
                    <a:pt x="22329103" y="1152338"/>
                  </a:lnTo>
                  <a:lnTo>
                    <a:pt x="0" y="11523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 cstate="print"/>
              <a:stretch>
                <a:fillRect t="-277492" b="-5208"/>
              </a:stretch>
            </a:blipFill>
          </p:spPr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 cstate="print"/>
            <a:stretch>
              <a:fillRect t="-38888" b="-3888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5015353" y="-1170019"/>
            <a:ext cx="27739464" cy="11388852"/>
            <a:chOff x="0" y="0"/>
            <a:chExt cx="36985952" cy="15185136"/>
          </a:xfrm>
        </p:grpSpPr>
        <p:grpSp>
          <p:nvGrpSpPr>
            <p:cNvPr id="4" name="Group 4"/>
            <p:cNvGrpSpPr/>
            <p:nvPr/>
          </p:nvGrpSpPr>
          <p:grpSpPr>
            <a:xfrm>
              <a:off x="6687138" y="1560025"/>
              <a:ext cx="24384000" cy="3030102"/>
              <a:chOff x="0" y="0"/>
              <a:chExt cx="4816593" cy="598539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0" y="0"/>
                <a:ext cx="4816592" cy="598539"/>
              </a:xfrm>
              <a:custGeom>
                <a:avLst/>
                <a:gdLst/>
                <a:ahLst/>
                <a:cxnLst/>
                <a:rect l="l" t="t" r="r" b="b"/>
                <a:pathLst>
                  <a:path w="4816592" h="598539">
                    <a:moveTo>
                      <a:pt x="0" y="0"/>
                    </a:moveTo>
                    <a:lnTo>
                      <a:pt x="4816592" y="0"/>
                    </a:lnTo>
                    <a:lnTo>
                      <a:pt x="4816592" y="598539"/>
                    </a:lnTo>
                    <a:lnTo>
                      <a:pt x="0" y="598539"/>
                    </a:lnTo>
                    <a:close/>
                  </a:path>
                </a:pathLst>
              </a:custGeom>
              <a:solidFill>
                <a:srgbClr val="4F494B"/>
              </a:solidFill>
            </p:spPr>
          </p:sp>
          <p:sp>
            <p:nvSpPr>
              <p:cNvPr id="6" name="TextBox 6"/>
              <p:cNvSpPr txBox="1"/>
              <p:nvPr/>
            </p:nvSpPr>
            <p:spPr>
              <a:xfrm>
                <a:off x="0" y="-19050"/>
                <a:ext cx="4816593" cy="61758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grpSp>
          <p:nvGrpSpPr>
            <p:cNvPr id="7" name="Group 7"/>
            <p:cNvGrpSpPr/>
            <p:nvPr/>
          </p:nvGrpSpPr>
          <p:grpSpPr>
            <a:xfrm>
              <a:off x="7611570" y="5018508"/>
              <a:ext cx="22535135" cy="4529048"/>
              <a:chOff x="0" y="0"/>
              <a:chExt cx="4451385" cy="894627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0" y="0"/>
                <a:ext cx="4451385" cy="894627"/>
              </a:xfrm>
              <a:custGeom>
                <a:avLst/>
                <a:gdLst/>
                <a:ahLst/>
                <a:cxnLst/>
                <a:rect l="l" t="t" r="r" b="b"/>
                <a:pathLst>
                  <a:path w="4451385" h="894627">
                    <a:moveTo>
                      <a:pt x="19239" y="0"/>
                    </a:moveTo>
                    <a:lnTo>
                      <a:pt x="4432146" y="0"/>
                    </a:lnTo>
                    <a:cubicBezTo>
                      <a:pt x="4442771" y="0"/>
                      <a:pt x="4451385" y="8613"/>
                      <a:pt x="4451385" y="19239"/>
                    </a:cubicBezTo>
                    <a:lnTo>
                      <a:pt x="4451385" y="875388"/>
                    </a:lnTo>
                    <a:cubicBezTo>
                      <a:pt x="4451385" y="886013"/>
                      <a:pt x="4442771" y="894627"/>
                      <a:pt x="4432146" y="894627"/>
                    </a:cubicBezTo>
                    <a:lnTo>
                      <a:pt x="19239" y="894627"/>
                    </a:lnTo>
                    <a:cubicBezTo>
                      <a:pt x="8613" y="894627"/>
                      <a:pt x="0" y="886013"/>
                      <a:pt x="0" y="875388"/>
                    </a:cubicBezTo>
                    <a:lnTo>
                      <a:pt x="0" y="19239"/>
                    </a:lnTo>
                    <a:cubicBezTo>
                      <a:pt x="0" y="8613"/>
                      <a:pt x="8613" y="0"/>
                      <a:pt x="19239" y="0"/>
                    </a:cubicBezTo>
                    <a:close/>
                  </a:path>
                </a:pathLst>
              </a:custGeom>
              <a:solidFill>
                <a:srgbClr val="576044">
                  <a:alpha val="55686"/>
                </a:srgbClr>
              </a:solidFill>
            </p:spPr>
          </p:sp>
          <p:sp>
            <p:nvSpPr>
              <p:cNvPr id="9" name="TextBox 9"/>
              <p:cNvSpPr txBox="1"/>
              <p:nvPr/>
            </p:nvSpPr>
            <p:spPr>
              <a:xfrm>
                <a:off x="0" y="-57150"/>
                <a:ext cx="4451385" cy="951777"/>
              </a:xfrm>
              <a:prstGeom prst="rect">
                <a:avLst/>
              </a:prstGeom>
            </p:spPr>
            <p:txBody>
              <a:bodyPr lIns="76200" tIns="76200" rIns="76200" bIns="76200" rtlCol="0" anchor="ctr"/>
              <a:lstStyle/>
              <a:p>
                <a:pPr marL="0" lvl="0" indent="0" algn="ctr">
                  <a:lnSpc>
                    <a:spcPts val="4174"/>
                  </a:lnSpc>
                </a:pPr>
                <a:endParaRPr/>
              </a:p>
            </p:txBody>
          </p:sp>
        </p:grpSp>
        <p:sp>
          <p:nvSpPr>
            <p:cNvPr id="10" name="Freeform 10"/>
            <p:cNvSpPr/>
            <p:nvPr/>
          </p:nvSpPr>
          <p:spPr>
            <a:xfrm>
              <a:off x="0" y="0"/>
              <a:ext cx="8946576" cy="9180255"/>
            </a:xfrm>
            <a:custGeom>
              <a:avLst/>
              <a:gdLst/>
              <a:ahLst/>
              <a:cxnLst/>
              <a:rect l="l" t="t" r="r" b="b"/>
              <a:pathLst>
                <a:path w="8946576" h="9180255">
                  <a:moveTo>
                    <a:pt x="0" y="0"/>
                  </a:moveTo>
                  <a:lnTo>
                    <a:pt x="8946576" y="0"/>
                  </a:lnTo>
                  <a:lnTo>
                    <a:pt x="8946576" y="9180255"/>
                  </a:lnTo>
                  <a:lnTo>
                    <a:pt x="0" y="91802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 cstate="print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1" name="TextBox 11"/>
            <p:cNvSpPr txBox="1"/>
            <p:nvPr/>
          </p:nvSpPr>
          <p:spPr>
            <a:xfrm>
              <a:off x="8058738" y="5177130"/>
              <a:ext cx="21939407" cy="465784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472"/>
                </a:lnSpc>
              </a:pPr>
              <a:r>
                <a:rPr lang="en-US" sz="2480">
                  <a:solidFill>
                    <a:srgbClr val="231F20"/>
                  </a:solidFill>
                  <a:latin typeface="Montserrat Light Bold"/>
                </a:rPr>
                <a:t>1. Не підходьте ззаду, навіть якщо хочете обійняти його. Краще наближайтеся збоку або спереду. </a:t>
              </a:r>
            </a:p>
            <a:p>
              <a:pPr>
                <a:lnSpc>
                  <a:spcPts val="3472"/>
                </a:lnSpc>
              </a:pPr>
              <a:r>
                <a:rPr lang="en-US" sz="2480">
                  <a:solidFill>
                    <a:srgbClr val="231F20"/>
                  </a:solidFill>
                  <a:latin typeface="Montserrat Light Bold"/>
                </a:rPr>
                <a:t>2. Не з’являйтесь перед ним раптово у безпосередній близькості. Також обов’язково попередьте про це дітей. </a:t>
              </a:r>
            </a:p>
            <a:p>
              <a:pPr>
                <a:lnSpc>
                  <a:spcPts val="3472"/>
                </a:lnSpc>
              </a:pPr>
              <a:r>
                <a:rPr lang="en-US" sz="2480">
                  <a:solidFill>
                    <a:srgbClr val="231F20"/>
                  </a:solidFill>
                  <a:latin typeface="Montserrat Light Bold"/>
                </a:rPr>
                <a:t>3. Уникайте створення раптових різких та гучних звуків у побуті (брязкання виделки по тарілці, посуд у мийці тощо). </a:t>
              </a:r>
            </a:p>
            <a:p>
              <a:pPr>
                <a:lnSpc>
                  <a:spcPts val="3472"/>
                </a:lnSpc>
              </a:pPr>
              <a:r>
                <a:rPr lang="en-US" sz="2480">
                  <a:solidFill>
                    <a:srgbClr val="231F20"/>
                  </a:solidFill>
                  <a:latin typeface="Montserrat Light Bold"/>
                </a:rPr>
                <a:t>4. Намагайтесь уникати (не створювати) побутових ситуацій, які можуть роздратувати його.</a:t>
              </a:r>
            </a:p>
            <a:p>
              <a:pPr algn="l">
                <a:lnSpc>
                  <a:spcPts val="3081"/>
                </a:lnSpc>
              </a:pPr>
              <a:endParaRPr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9094498" y="1717219"/>
              <a:ext cx="19569280" cy="26109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698"/>
                </a:lnSpc>
              </a:pPr>
              <a:r>
                <a:rPr lang="en-US" sz="5499">
                  <a:solidFill>
                    <a:srgbClr val="F2F2F2"/>
                  </a:solidFill>
                  <a:latin typeface="Montserrat Light Bold"/>
                </a:rPr>
                <a:t> ПРАВИЛА ПОВЕДІНКИ</a:t>
              </a:r>
            </a:p>
            <a:p>
              <a:pPr algn="ctr">
                <a:lnSpc>
                  <a:spcPts val="7698"/>
                </a:lnSpc>
              </a:pPr>
              <a:r>
                <a:rPr lang="en-US" sz="5499">
                  <a:solidFill>
                    <a:srgbClr val="F2F2F2"/>
                  </a:solidFill>
                  <a:latin typeface="Montserrat Light Bold"/>
                </a:rPr>
                <a:t> З УЧАСНИКОМ БОЙОВИХ ДІЙ</a:t>
              </a:r>
            </a:p>
          </p:txBody>
        </p:sp>
        <p:grpSp>
          <p:nvGrpSpPr>
            <p:cNvPr id="13" name="Group 13"/>
            <p:cNvGrpSpPr/>
            <p:nvPr/>
          </p:nvGrpSpPr>
          <p:grpSpPr>
            <a:xfrm>
              <a:off x="7611570" y="10266770"/>
              <a:ext cx="22535135" cy="4104645"/>
              <a:chOff x="0" y="0"/>
              <a:chExt cx="4451385" cy="810794"/>
            </a:xfrm>
          </p:grpSpPr>
          <p:sp>
            <p:nvSpPr>
              <p:cNvPr id="14" name="Freeform 14"/>
              <p:cNvSpPr/>
              <p:nvPr/>
            </p:nvSpPr>
            <p:spPr>
              <a:xfrm>
                <a:off x="0" y="0"/>
                <a:ext cx="4451385" cy="810794"/>
              </a:xfrm>
              <a:custGeom>
                <a:avLst/>
                <a:gdLst/>
                <a:ahLst/>
                <a:cxnLst/>
                <a:rect l="l" t="t" r="r" b="b"/>
                <a:pathLst>
                  <a:path w="4451385" h="810794">
                    <a:moveTo>
                      <a:pt x="19239" y="0"/>
                    </a:moveTo>
                    <a:lnTo>
                      <a:pt x="4432146" y="0"/>
                    </a:lnTo>
                    <a:cubicBezTo>
                      <a:pt x="4442771" y="0"/>
                      <a:pt x="4451385" y="8613"/>
                      <a:pt x="4451385" y="19239"/>
                    </a:cubicBezTo>
                    <a:lnTo>
                      <a:pt x="4451385" y="791555"/>
                    </a:lnTo>
                    <a:cubicBezTo>
                      <a:pt x="4451385" y="802181"/>
                      <a:pt x="4442771" y="810794"/>
                      <a:pt x="4432146" y="810794"/>
                    </a:cubicBezTo>
                    <a:lnTo>
                      <a:pt x="19239" y="810794"/>
                    </a:lnTo>
                    <a:cubicBezTo>
                      <a:pt x="8613" y="810794"/>
                      <a:pt x="0" y="802181"/>
                      <a:pt x="0" y="791555"/>
                    </a:cubicBezTo>
                    <a:lnTo>
                      <a:pt x="0" y="19239"/>
                    </a:lnTo>
                    <a:cubicBezTo>
                      <a:pt x="0" y="8613"/>
                      <a:pt x="8613" y="0"/>
                      <a:pt x="19239" y="0"/>
                    </a:cubicBezTo>
                    <a:close/>
                  </a:path>
                </a:pathLst>
              </a:custGeom>
              <a:solidFill>
                <a:srgbClr val="576044">
                  <a:alpha val="55686"/>
                </a:srgbClr>
              </a:solidFill>
            </p:spPr>
          </p:sp>
          <p:sp>
            <p:nvSpPr>
              <p:cNvPr id="15" name="TextBox 15"/>
              <p:cNvSpPr txBox="1"/>
              <p:nvPr/>
            </p:nvSpPr>
            <p:spPr>
              <a:xfrm>
                <a:off x="0" y="-57150"/>
                <a:ext cx="4451385" cy="867944"/>
              </a:xfrm>
              <a:prstGeom prst="rect">
                <a:avLst/>
              </a:prstGeom>
            </p:spPr>
            <p:txBody>
              <a:bodyPr lIns="76200" tIns="76200" rIns="76200" bIns="76200" rtlCol="0" anchor="ctr"/>
              <a:lstStyle/>
              <a:p>
                <a:pPr marL="0" lvl="0" indent="0" algn="ctr">
                  <a:lnSpc>
                    <a:spcPts val="4174"/>
                  </a:lnSpc>
                </a:pPr>
                <a:endParaRPr/>
              </a:p>
            </p:txBody>
          </p:sp>
        </p:grpSp>
        <p:sp>
          <p:nvSpPr>
            <p:cNvPr id="16" name="TextBox 16"/>
            <p:cNvSpPr txBox="1"/>
            <p:nvPr/>
          </p:nvSpPr>
          <p:spPr>
            <a:xfrm>
              <a:off x="8058738" y="10532287"/>
              <a:ext cx="21640800" cy="353551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3472"/>
                </a:lnSpc>
              </a:pPr>
              <a:r>
                <a:rPr lang="en-US" sz="2480">
                  <a:solidFill>
                    <a:srgbClr val="231F20"/>
                  </a:solidFill>
                  <a:latin typeface="Montserrat Light Bold"/>
                </a:rPr>
                <a:t>5. Навіть з урахуванням усіх негативних емоцій, які могли накопичитися у вас за час його відсутності, не демонструйте їх йому! </a:t>
              </a:r>
            </a:p>
            <a:p>
              <a:pPr algn="just">
                <a:lnSpc>
                  <a:spcPts val="3472"/>
                </a:lnSpc>
              </a:pPr>
              <a:r>
                <a:rPr lang="en-US" sz="2480">
                  <a:solidFill>
                    <a:srgbClr val="231F20"/>
                  </a:solidFill>
                  <a:latin typeface="Montserrat Light Bold"/>
                </a:rPr>
                <a:t>6. У разі спільного перегляду телепередач намагайтеся оминати сюжети, пов’язані з війною, насильством, вбивствами тощо.</a:t>
              </a:r>
            </a:p>
            <a:p>
              <a:pPr algn="just">
                <a:lnSpc>
                  <a:spcPts val="3472"/>
                </a:lnSpc>
              </a:pPr>
              <a:r>
                <a:rPr lang="en-US" sz="2480">
                  <a:solidFill>
                    <a:srgbClr val="231F20"/>
                  </a:solidFill>
                  <a:latin typeface="Montserrat Light Bold"/>
                </a:rPr>
                <a:t>7. Якщо ви доручаєте чоловікові певні побутові завдання, простежте за тим, щоб вони були не занадто складними, особливо на початку.</a:t>
              </a:r>
            </a:p>
          </p:txBody>
        </p:sp>
        <p:sp>
          <p:nvSpPr>
            <p:cNvPr id="17" name="Freeform 17"/>
            <p:cNvSpPr/>
            <p:nvPr/>
          </p:nvSpPr>
          <p:spPr>
            <a:xfrm>
              <a:off x="28039377" y="1086515"/>
              <a:ext cx="8946576" cy="9180255"/>
            </a:xfrm>
            <a:custGeom>
              <a:avLst/>
              <a:gdLst/>
              <a:ahLst/>
              <a:cxnLst/>
              <a:rect l="l" t="t" r="r" b="b"/>
              <a:pathLst>
                <a:path w="8946576" h="9180255">
                  <a:moveTo>
                    <a:pt x="0" y="0"/>
                  </a:moveTo>
                  <a:lnTo>
                    <a:pt x="8946575" y="0"/>
                  </a:lnTo>
                  <a:lnTo>
                    <a:pt x="8946575" y="9180255"/>
                  </a:lnTo>
                  <a:lnTo>
                    <a:pt x="0" y="91802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 cstate="print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8" name="Freeform 18"/>
            <p:cNvSpPr/>
            <p:nvPr/>
          </p:nvSpPr>
          <p:spPr>
            <a:xfrm>
              <a:off x="7817602" y="9547556"/>
              <a:ext cx="22329103" cy="813722"/>
            </a:xfrm>
            <a:custGeom>
              <a:avLst/>
              <a:gdLst/>
              <a:ahLst/>
              <a:cxnLst/>
              <a:rect l="l" t="t" r="r" b="b"/>
              <a:pathLst>
                <a:path w="22329103" h="813722">
                  <a:moveTo>
                    <a:pt x="0" y="0"/>
                  </a:moveTo>
                  <a:lnTo>
                    <a:pt x="22329103" y="0"/>
                  </a:lnTo>
                  <a:lnTo>
                    <a:pt x="22329103" y="813722"/>
                  </a:lnTo>
                  <a:lnTo>
                    <a:pt x="0" y="8137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 cstate="print"/>
              <a:stretch>
                <a:fillRect t="-434578" b="-7375"/>
              </a:stretch>
            </a:blipFill>
          </p:spPr>
        </p:sp>
        <p:sp>
          <p:nvSpPr>
            <p:cNvPr id="19" name="Freeform 19"/>
            <p:cNvSpPr/>
            <p:nvPr/>
          </p:nvSpPr>
          <p:spPr>
            <a:xfrm>
              <a:off x="7714586" y="14371415"/>
              <a:ext cx="22329103" cy="813722"/>
            </a:xfrm>
            <a:custGeom>
              <a:avLst/>
              <a:gdLst/>
              <a:ahLst/>
              <a:cxnLst/>
              <a:rect l="l" t="t" r="r" b="b"/>
              <a:pathLst>
                <a:path w="22329103" h="813722">
                  <a:moveTo>
                    <a:pt x="0" y="0"/>
                  </a:moveTo>
                  <a:lnTo>
                    <a:pt x="22329103" y="0"/>
                  </a:lnTo>
                  <a:lnTo>
                    <a:pt x="22329103" y="813721"/>
                  </a:lnTo>
                  <a:lnTo>
                    <a:pt x="0" y="81372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 cstate="print"/>
              <a:stretch>
                <a:fillRect t="-434578" b="-7375"/>
              </a:stretch>
            </a:blipFill>
          </p:spPr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3995404" y="-43341"/>
            <a:ext cx="28384915" cy="11309286"/>
            <a:chOff x="1896091" y="2091486"/>
            <a:chExt cx="37846553" cy="15079048"/>
          </a:xfrm>
        </p:grpSpPr>
        <p:sp>
          <p:nvSpPr>
            <p:cNvPr id="3" name="TextBox 3"/>
            <p:cNvSpPr txBox="1"/>
            <p:nvPr/>
          </p:nvSpPr>
          <p:spPr>
            <a:xfrm>
              <a:off x="10249418" y="2316785"/>
              <a:ext cx="18000655" cy="264137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7772"/>
                </a:lnSpc>
                <a:spcBef>
                  <a:spcPct val="0"/>
                </a:spcBef>
              </a:pPr>
              <a:r>
                <a:rPr lang="en-US" sz="5632" spc="551">
                  <a:solidFill>
                    <a:srgbClr val="363636"/>
                  </a:solidFill>
                  <a:latin typeface="Montserrat Light Bold"/>
                </a:rPr>
                <a:t>АРТТЕРАПЕВТИЧНА МЕТАФОРА «МІЦНА ГОРА»  </a:t>
              </a:r>
            </a:p>
          </p:txBody>
        </p:sp>
        <p:sp>
          <p:nvSpPr>
            <p:cNvPr id="4" name="Freeform 4"/>
            <p:cNvSpPr/>
            <p:nvPr/>
          </p:nvSpPr>
          <p:spPr>
            <a:xfrm>
              <a:off x="17493463" y="11805923"/>
              <a:ext cx="11467891" cy="508728"/>
            </a:xfrm>
            <a:custGeom>
              <a:avLst/>
              <a:gdLst/>
              <a:ahLst/>
              <a:cxnLst/>
              <a:rect l="l" t="t" r="r" b="b"/>
              <a:pathLst>
                <a:path w="11467891" h="508728">
                  <a:moveTo>
                    <a:pt x="0" y="0"/>
                  </a:moveTo>
                  <a:lnTo>
                    <a:pt x="11467891" y="0"/>
                  </a:lnTo>
                  <a:lnTo>
                    <a:pt x="11467891" y="508728"/>
                  </a:lnTo>
                  <a:lnTo>
                    <a:pt x="0" y="5087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/>
              <a:stretch>
                <a:fillRect t="-339151" b="-6058"/>
              </a:stretch>
            </a:blipFill>
          </p:spPr>
        </p:sp>
        <p:grpSp>
          <p:nvGrpSpPr>
            <p:cNvPr id="5" name="Group 5"/>
            <p:cNvGrpSpPr/>
            <p:nvPr/>
          </p:nvGrpSpPr>
          <p:grpSpPr>
            <a:xfrm>
              <a:off x="17623206" y="9943116"/>
              <a:ext cx="11467891" cy="2911432"/>
              <a:chOff x="0" y="0"/>
              <a:chExt cx="2047782" cy="519884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2047782" cy="508735"/>
              </a:xfrm>
              <a:custGeom>
                <a:avLst/>
                <a:gdLst/>
                <a:ahLst/>
                <a:cxnLst/>
                <a:rect l="l" t="t" r="r" b="b"/>
                <a:pathLst>
                  <a:path w="2047782" h="508735">
                    <a:moveTo>
                      <a:pt x="2020778" y="0"/>
                    </a:moveTo>
                    <a:lnTo>
                      <a:pt x="27004" y="0"/>
                    </a:lnTo>
                    <a:cubicBezTo>
                      <a:pt x="19842" y="0"/>
                      <a:pt x="12973" y="2845"/>
                      <a:pt x="7909" y="7909"/>
                    </a:cubicBezTo>
                    <a:cubicBezTo>
                      <a:pt x="2845" y="12973"/>
                      <a:pt x="0" y="19842"/>
                      <a:pt x="0" y="27004"/>
                    </a:cubicBezTo>
                    <a:lnTo>
                      <a:pt x="0" y="304921"/>
                    </a:lnTo>
                    <a:cubicBezTo>
                      <a:pt x="0" y="312083"/>
                      <a:pt x="2845" y="318951"/>
                      <a:pt x="7909" y="324015"/>
                    </a:cubicBezTo>
                    <a:cubicBezTo>
                      <a:pt x="12973" y="329079"/>
                      <a:pt x="19842" y="331924"/>
                      <a:pt x="27004" y="331924"/>
                    </a:cubicBezTo>
                    <a:lnTo>
                      <a:pt x="130476" y="331924"/>
                    </a:lnTo>
                    <a:cubicBezTo>
                      <a:pt x="137638" y="331924"/>
                      <a:pt x="144507" y="334770"/>
                      <a:pt x="149571" y="339834"/>
                    </a:cubicBezTo>
                    <a:cubicBezTo>
                      <a:pt x="154635" y="344898"/>
                      <a:pt x="157480" y="351766"/>
                      <a:pt x="157480" y="358928"/>
                    </a:cubicBezTo>
                    <a:lnTo>
                      <a:pt x="157480" y="492881"/>
                    </a:lnTo>
                    <a:cubicBezTo>
                      <a:pt x="157480" y="498351"/>
                      <a:pt x="160437" y="503394"/>
                      <a:pt x="165211" y="506064"/>
                    </a:cubicBezTo>
                    <a:cubicBezTo>
                      <a:pt x="169985" y="508735"/>
                      <a:pt x="175830" y="508616"/>
                      <a:pt x="180491" y="505753"/>
                    </a:cubicBezTo>
                    <a:lnTo>
                      <a:pt x="440539" y="346056"/>
                    </a:lnTo>
                    <a:cubicBezTo>
                      <a:pt x="455585" y="336816"/>
                      <a:pt x="472897" y="331924"/>
                      <a:pt x="490554" y="331924"/>
                    </a:cubicBezTo>
                    <a:lnTo>
                      <a:pt x="2020778" y="331924"/>
                    </a:lnTo>
                    <a:cubicBezTo>
                      <a:pt x="2035692" y="331924"/>
                      <a:pt x="2047782" y="319834"/>
                      <a:pt x="2047782" y="304921"/>
                    </a:cubicBezTo>
                    <a:lnTo>
                      <a:pt x="2047782" y="27004"/>
                    </a:lnTo>
                    <a:cubicBezTo>
                      <a:pt x="2047782" y="19842"/>
                      <a:pt x="2044937" y="12973"/>
                      <a:pt x="2039873" y="7909"/>
                    </a:cubicBezTo>
                    <a:cubicBezTo>
                      <a:pt x="2034809" y="2845"/>
                      <a:pt x="2027940" y="0"/>
                      <a:pt x="2020778" y="0"/>
                    </a:cubicBezTo>
                    <a:close/>
                  </a:path>
                </a:pathLst>
              </a:custGeom>
              <a:solidFill>
                <a:srgbClr val="576044">
                  <a:alpha val="89804"/>
                </a:srgbClr>
              </a:solidFill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0" y="-19050"/>
                <a:ext cx="2047782" cy="348434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8" name="TextBox 8"/>
            <p:cNvSpPr txBox="1"/>
            <p:nvPr/>
          </p:nvSpPr>
          <p:spPr>
            <a:xfrm>
              <a:off x="17905651" y="10054081"/>
              <a:ext cx="10903001" cy="152357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480"/>
                </a:lnSpc>
              </a:pPr>
              <a:r>
                <a:rPr lang="en-US" sz="3200">
                  <a:solidFill>
                    <a:srgbClr val="F2F4F5"/>
                  </a:solidFill>
                  <a:latin typeface="Montserrat Light Bold"/>
                </a:rPr>
                <a:t>Намалюйте цю гору під час випробовувань</a:t>
              </a:r>
            </a:p>
          </p:txBody>
        </p:sp>
        <p:sp>
          <p:nvSpPr>
            <p:cNvPr id="9" name="Freeform 9"/>
            <p:cNvSpPr/>
            <p:nvPr/>
          </p:nvSpPr>
          <p:spPr>
            <a:xfrm>
              <a:off x="19710558" y="14419978"/>
              <a:ext cx="11467891" cy="508728"/>
            </a:xfrm>
            <a:custGeom>
              <a:avLst/>
              <a:gdLst/>
              <a:ahLst/>
              <a:cxnLst/>
              <a:rect l="l" t="t" r="r" b="b"/>
              <a:pathLst>
                <a:path w="11467891" h="508728">
                  <a:moveTo>
                    <a:pt x="0" y="0"/>
                  </a:moveTo>
                  <a:lnTo>
                    <a:pt x="11467891" y="0"/>
                  </a:lnTo>
                  <a:lnTo>
                    <a:pt x="11467891" y="508728"/>
                  </a:lnTo>
                  <a:lnTo>
                    <a:pt x="0" y="5087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/>
              <a:stretch>
                <a:fillRect t="-339151" b="-6058"/>
              </a:stretch>
            </a:blipFill>
          </p:spPr>
        </p:sp>
        <p:sp>
          <p:nvSpPr>
            <p:cNvPr id="10" name="Freeform 10"/>
            <p:cNvSpPr/>
            <p:nvPr/>
          </p:nvSpPr>
          <p:spPr>
            <a:xfrm rot="-1871518">
              <a:off x="28018393" y="2166455"/>
              <a:ext cx="11724251" cy="12030481"/>
            </a:xfrm>
            <a:custGeom>
              <a:avLst/>
              <a:gdLst/>
              <a:ahLst/>
              <a:cxnLst/>
              <a:rect l="l" t="t" r="r" b="b"/>
              <a:pathLst>
                <a:path w="11724251" h="12030481">
                  <a:moveTo>
                    <a:pt x="0" y="0"/>
                  </a:moveTo>
                  <a:lnTo>
                    <a:pt x="11724251" y="0"/>
                  </a:lnTo>
                  <a:lnTo>
                    <a:pt x="11724251" y="12030481"/>
                  </a:lnTo>
                  <a:lnTo>
                    <a:pt x="0" y="120304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 cstate="print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1" name="Freeform 11"/>
            <p:cNvSpPr/>
            <p:nvPr/>
          </p:nvSpPr>
          <p:spPr>
            <a:xfrm>
              <a:off x="15482805" y="9336795"/>
              <a:ext cx="11467891" cy="508728"/>
            </a:xfrm>
            <a:custGeom>
              <a:avLst/>
              <a:gdLst/>
              <a:ahLst/>
              <a:cxnLst/>
              <a:rect l="l" t="t" r="r" b="b"/>
              <a:pathLst>
                <a:path w="11467891" h="508728">
                  <a:moveTo>
                    <a:pt x="0" y="0"/>
                  </a:moveTo>
                  <a:lnTo>
                    <a:pt x="11467891" y="0"/>
                  </a:lnTo>
                  <a:lnTo>
                    <a:pt x="11467891" y="508728"/>
                  </a:lnTo>
                  <a:lnTo>
                    <a:pt x="0" y="5087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/>
              <a:stretch>
                <a:fillRect t="-339151" b="-6058"/>
              </a:stretch>
            </a:blipFill>
          </p:spPr>
        </p:sp>
        <p:grpSp>
          <p:nvGrpSpPr>
            <p:cNvPr id="12" name="Group 12"/>
            <p:cNvGrpSpPr/>
            <p:nvPr/>
          </p:nvGrpSpPr>
          <p:grpSpPr>
            <a:xfrm>
              <a:off x="15392692" y="7484346"/>
              <a:ext cx="11467891" cy="2911432"/>
              <a:chOff x="0" y="0"/>
              <a:chExt cx="2047782" cy="519884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0" y="0"/>
                <a:ext cx="2047782" cy="508735"/>
              </a:xfrm>
              <a:custGeom>
                <a:avLst/>
                <a:gdLst/>
                <a:ahLst/>
                <a:cxnLst/>
                <a:rect l="l" t="t" r="r" b="b"/>
                <a:pathLst>
                  <a:path w="2047782" h="508735">
                    <a:moveTo>
                      <a:pt x="2020778" y="0"/>
                    </a:moveTo>
                    <a:lnTo>
                      <a:pt x="27004" y="0"/>
                    </a:lnTo>
                    <a:cubicBezTo>
                      <a:pt x="19842" y="0"/>
                      <a:pt x="12973" y="2845"/>
                      <a:pt x="7909" y="7909"/>
                    </a:cubicBezTo>
                    <a:cubicBezTo>
                      <a:pt x="2845" y="12973"/>
                      <a:pt x="0" y="19842"/>
                      <a:pt x="0" y="27004"/>
                    </a:cubicBezTo>
                    <a:lnTo>
                      <a:pt x="0" y="304921"/>
                    </a:lnTo>
                    <a:cubicBezTo>
                      <a:pt x="0" y="312083"/>
                      <a:pt x="2845" y="318951"/>
                      <a:pt x="7909" y="324015"/>
                    </a:cubicBezTo>
                    <a:cubicBezTo>
                      <a:pt x="12973" y="329079"/>
                      <a:pt x="19842" y="331924"/>
                      <a:pt x="27004" y="331924"/>
                    </a:cubicBezTo>
                    <a:lnTo>
                      <a:pt x="130476" y="331924"/>
                    </a:lnTo>
                    <a:cubicBezTo>
                      <a:pt x="137638" y="331924"/>
                      <a:pt x="144507" y="334770"/>
                      <a:pt x="149571" y="339834"/>
                    </a:cubicBezTo>
                    <a:cubicBezTo>
                      <a:pt x="154635" y="344898"/>
                      <a:pt x="157480" y="351766"/>
                      <a:pt x="157480" y="358928"/>
                    </a:cubicBezTo>
                    <a:lnTo>
                      <a:pt x="157480" y="492881"/>
                    </a:lnTo>
                    <a:cubicBezTo>
                      <a:pt x="157480" y="498351"/>
                      <a:pt x="160437" y="503394"/>
                      <a:pt x="165211" y="506064"/>
                    </a:cubicBezTo>
                    <a:cubicBezTo>
                      <a:pt x="169985" y="508735"/>
                      <a:pt x="175830" y="508616"/>
                      <a:pt x="180491" y="505753"/>
                    </a:cubicBezTo>
                    <a:lnTo>
                      <a:pt x="440539" y="346056"/>
                    </a:lnTo>
                    <a:cubicBezTo>
                      <a:pt x="455585" y="336816"/>
                      <a:pt x="472897" y="331924"/>
                      <a:pt x="490554" y="331924"/>
                    </a:cubicBezTo>
                    <a:lnTo>
                      <a:pt x="2020778" y="331924"/>
                    </a:lnTo>
                    <a:cubicBezTo>
                      <a:pt x="2035692" y="331924"/>
                      <a:pt x="2047782" y="319834"/>
                      <a:pt x="2047782" y="304921"/>
                    </a:cubicBezTo>
                    <a:lnTo>
                      <a:pt x="2047782" y="27004"/>
                    </a:lnTo>
                    <a:cubicBezTo>
                      <a:pt x="2047782" y="19842"/>
                      <a:pt x="2044937" y="12973"/>
                      <a:pt x="2039873" y="7909"/>
                    </a:cubicBezTo>
                    <a:cubicBezTo>
                      <a:pt x="2034809" y="2845"/>
                      <a:pt x="2027940" y="0"/>
                      <a:pt x="2020778" y="0"/>
                    </a:cubicBezTo>
                    <a:close/>
                  </a:path>
                </a:pathLst>
              </a:custGeom>
              <a:solidFill>
                <a:srgbClr val="576044">
                  <a:alpha val="89804"/>
                </a:srgbClr>
              </a:solidFill>
            </p:spPr>
          </p:sp>
          <p:sp>
            <p:nvSpPr>
              <p:cNvPr id="14" name="TextBox 14"/>
              <p:cNvSpPr txBox="1"/>
              <p:nvPr/>
            </p:nvSpPr>
            <p:spPr>
              <a:xfrm>
                <a:off x="0" y="-19050"/>
                <a:ext cx="2047782" cy="348434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15" name="TextBox 15"/>
            <p:cNvSpPr txBox="1"/>
            <p:nvPr/>
          </p:nvSpPr>
          <p:spPr>
            <a:xfrm>
              <a:off x="15777115" y="7589537"/>
              <a:ext cx="10699044" cy="153888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480"/>
                </a:lnSpc>
              </a:pPr>
              <a:r>
                <a:rPr lang="en-US" sz="3200" dirty="0" err="1">
                  <a:solidFill>
                    <a:srgbClr val="F2F4F5"/>
                  </a:solidFill>
                  <a:latin typeface="Montserrat Light Bold"/>
                </a:rPr>
                <a:t>Уявіть</a:t>
              </a:r>
              <a:r>
                <a:rPr lang="en-US" sz="3200" dirty="0">
                  <a:solidFill>
                    <a:srgbClr val="F2F4F5"/>
                  </a:solidFill>
                  <a:latin typeface="Montserrat Light Bold"/>
                </a:rPr>
                <a:t> </a:t>
              </a:r>
              <a:r>
                <a:rPr lang="en-US" sz="3200" dirty="0" err="1">
                  <a:solidFill>
                    <a:srgbClr val="F2F4F5"/>
                  </a:solidFill>
                  <a:latin typeface="Montserrat Light Bold"/>
                </a:rPr>
                <a:t>найбільшу</a:t>
              </a:r>
              <a:r>
                <a:rPr lang="en-US" sz="3200" dirty="0">
                  <a:solidFill>
                    <a:srgbClr val="F2F4F5"/>
                  </a:solidFill>
                  <a:latin typeface="Montserrat Light Bold"/>
                </a:rPr>
                <a:t> </a:t>
              </a:r>
              <a:r>
                <a:rPr lang="en-US" sz="3200" dirty="0" err="1">
                  <a:solidFill>
                    <a:srgbClr val="F2F4F5"/>
                  </a:solidFill>
                  <a:latin typeface="Montserrat Light Bold"/>
                </a:rPr>
                <a:t>та</a:t>
              </a:r>
              <a:r>
                <a:rPr lang="en-US" sz="3200" dirty="0">
                  <a:solidFill>
                    <a:srgbClr val="F2F4F5"/>
                  </a:solidFill>
                  <a:latin typeface="Montserrat Light Bold"/>
                </a:rPr>
                <a:t> </a:t>
              </a:r>
              <a:r>
                <a:rPr lang="en-US" sz="3200" dirty="0" err="1">
                  <a:solidFill>
                    <a:srgbClr val="F2F4F5"/>
                  </a:solidFill>
                  <a:latin typeface="Montserrat Light Bold"/>
                </a:rPr>
                <a:t>найміцнішу</a:t>
              </a:r>
              <a:r>
                <a:rPr lang="en-US" sz="3200" dirty="0">
                  <a:solidFill>
                    <a:srgbClr val="F2F4F5"/>
                  </a:solidFill>
                  <a:latin typeface="Montserrat Light Bold"/>
                </a:rPr>
                <a:t> </a:t>
              </a:r>
              <a:r>
                <a:rPr lang="en-US" sz="3200" dirty="0" err="1">
                  <a:solidFill>
                    <a:srgbClr val="F2F4F5"/>
                  </a:solidFill>
                  <a:latin typeface="Montserrat Light Bold"/>
                </a:rPr>
                <a:t>гору</a:t>
              </a:r>
              <a:r>
                <a:rPr lang="uk-UA" sz="3200" dirty="0">
                  <a:solidFill>
                    <a:srgbClr val="F2F4F5"/>
                  </a:solidFill>
                  <a:latin typeface="Montserrat Light Bold"/>
                </a:rPr>
                <a:t> і намалюйте її</a:t>
              </a:r>
              <a:endParaRPr lang="en-US" sz="3200" dirty="0">
                <a:solidFill>
                  <a:srgbClr val="F2F4F5"/>
                </a:solidFill>
                <a:latin typeface="Montserrat Light Bold"/>
              </a:endParaRPr>
            </a:p>
          </p:txBody>
        </p:sp>
        <p:grpSp>
          <p:nvGrpSpPr>
            <p:cNvPr id="16" name="Group 16"/>
            <p:cNvGrpSpPr/>
            <p:nvPr/>
          </p:nvGrpSpPr>
          <p:grpSpPr>
            <a:xfrm>
              <a:off x="19646752" y="12565857"/>
              <a:ext cx="11467891" cy="2911432"/>
              <a:chOff x="0" y="0"/>
              <a:chExt cx="2047782" cy="519884"/>
            </a:xfrm>
          </p:grpSpPr>
          <p:sp>
            <p:nvSpPr>
              <p:cNvPr id="17" name="Freeform 17"/>
              <p:cNvSpPr/>
              <p:nvPr/>
            </p:nvSpPr>
            <p:spPr>
              <a:xfrm>
                <a:off x="0" y="0"/>
                <a:ext cx="2047782" cy="508735"/>
              </a:xfrm>
              <a:custGeom>
                <a:avLst/>
                <a:gdLst/>
                <a:ahLst/>
                <a:cxnLst/>
                <a:rect l="l" t="t" r="r" b="b"/>
                <a:pathLst>
                  <a:path w="2047782" h="508735">
                    <a:moveTo>
                      <a:pt x="2020778" y="0"/>
                    </a:moveTo>
                    <a:lnTo>
                      <a:pt x="27004" y="0"/>
                    </a:lnTo>
                    <a:cubicBezTo>
                      <a:pt x="19842" y="0"/>
                      <a:pt x="12973" y="2845"/>
                      <a:pt x="7909" y="7909"/>
                    </a:cubicBezTo>
                    <a:cubicBezTo>
                      <a:pt x="2845" y="12973"/>
                      <a:pt x="0" y="19842"/>
                      <a:pt x="0" y="27004"/>
                    </a:cubicBezTo>
                    <a:lnTo>
                      <a:pt x="0" y="304921"/>
                    </a:lnTo>
                    <a:cubicBezTo>
                      <a:pt x="0" y="312083"/>
                      <a:pt x="2845" y="318951"/>
                      <a:pt x="7909" y="324015"/>
                    </a:cubicBezTo>
                    <a:cubicBezTo>
                      <a:pt x="12973" y="329079"/>
                      <a:pt x="19842" y="331924"/>
                      <a:pt x="27004" y="331924"/>
                    </a:cubicBezTo>
                    <a:lnTo>
                      <a:pt x="130476" y="331924"/>
                    </a:lnTo>
                    <a:cubicBezTo>
                      <a:pt x="137638" y="331924"/>
                      <a:pt x="144507" y="334770"/>
                      <a:pt x="149571" y="339834"/>
                    </a:cubicBezTo>
                    <a:cubicBezTo>
                      <a:pt x="154635" y="344898"/>
                      <a:pt x="157480" y="351766"/>
                      <a:pt x="157480" y="358928"/>
                    </a:cubicBezTo>
                    <a:lnTo>
                      <a:pt x="157480" y="492881"/>
                    </a:lnTo>
                    <a:cubicBezTo>
                      <a:pt x="157480" y="498351"/>
                      <a:pt x="160437" y="503394"/>
                      <a:pt x="165211" y="506064"/>
                    </a:cubicBezTo>
                    <a:cubicBezTo>
                      <a:pt x="169985" y="508735"/>
                      <a:pt x="175830" y="508616"/>
                      <a:pt x="180491" y="505753"/>
                    </a:cubicBezTo>
                    <a:lnTo>
                      <a:pt x="440539" y="346056"/>
                    </a:lnTo>
                    <a:cubicBezTo>
                      <a:pt x="455585" y="336816"/>
                      <a:pt x="472897" y="331924"/>
                      <a:pt x="490554" y="331924"/>
                    </a:cubicBezTo>
                    <a:lnTo>
                      <a:pt x="2020778" y="331924"/>
                    </a:lnTo>
                    <a:cubicBezTo>
                      <a:pt x="2035692" y="331924"/>
                      <a:pt x="2047782" y="319834"/>
                      <a:pt x="2047782" y="304921"/>
                    </a:cubicBezTo>
                    <a:lnTo>
                      <a:pt x="2047782" y="27004"/>
                    </a:lnTo>
                    <a:cubicBezTo>
                      <a:pt x="2047782" y="19842"/>
                      <a:pt x="2044937" y="12973"/>
                      <a:pt x="2039873" y="7909"/>
                    </a:cubicBezTo>
                    <a:cubicBezTo>
                      <a:pt x="2034809" y="2845"/>
                      <a:pt x="2027940" y="0"/>
                      <a:pt x="2020778" y="0"/>
                    </a:cubicBezTo>
                    <a:close/>
                  </a:path>
                </a:pathLst>
              </a:custGeom>
              <a:solidFill>
                <a:srgbClr val="576044">
                  <a:alpha val="89804"/>
                </a:srgbClr>
              </a:solidFill>
            </p:spPr>
          </p:sp>
          <p:sp>
            <p:nvSpPr>
              <p:cNvPr id="18" name="TextBox 18"/>
              <p:cNvSpPr txBox="1"/>
              <p:nvPr/>
            </p:nvSpPr>
            <p:spPr>
              <a:xfrm>
                <a:off x="0" y="-19050"/>
                <a:ext cx="2047782" cy="348434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19" name="TextBox 19"/>
            <p:cNvSpPr txBox="1"/>
            <p:nvPr/>
          </p:nvSpPr>
          <p:spPr>
            <a:xfrm>
              <a:off x="19876204" y="12684495"/>
              <a:ext cx="11004980" cy="152357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480"/>
                </a:lnSpc>
              </a:pPr>
              <a:r>
                <a:rPr lang="en-US" sz="3200">
                  <a:solidFill>
                    <a:srgbClr val="F2F4F5"/>
                  </a:solidFill>
                  <a:latin typeface="Montserrat Light Bold"/>
                </a:rPr>
                <a:t>Намалюйте цю гору, коли вона витримала всі випробовування</a:t>
              </a:r>
            </a:p>
          </p:txBody>
        </p:sp>
        <p:sp>
          <p:nvSpPr>
            <p:cNvPr id="20" name="Freeform 20"/>
            <p:cNvSpPr/>
            <p:nvPr/>
          </p:nvSpPr>
          <p:spPr>
            <a:xfrm>
              <a:off x="12900416" y="6938164"/>
              <a:ext cx="11467891" cy="508728"/>
            </a:xfrm>
            <a:custGeom>
              <a:avLst/>
              <a:gdLst/>
              <a:ahLst/>
              <a:cxnLst/>
              <a:rect l="l" t="t" r="r" b="b"/>
              <a:pathLst>
                <a:path w="11467891" h="508728">
                  <a:moveTo>
                    <a:pt x="0" y="0"/>
                  </a:moveTo>
                  <a:lnTo>
                    <a:pt x="11467891" y="0"/>
                  </a:lnTo>
                  <a:lnTo>
                    <a:pt x="11467891" y="508728"/>
                  </a:lnTo>
                  <a:lnTo>
                    <a:pt x="0" y="5087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/>
              <a:stretch>
                <a:fillRect t="-339151" b="-6058"/>
              </a:stretch>
            </a:blipFill>
          </p:spPr>
        </p:sp>
        <p:grpSp>
          <p:nvGrpSpPr>
            <p:cNvPr id="21" name="Group 21"/>
            <p:cNvGrpSpPr/>
            <p:nvPr/>
          </p:nvGrpSpPr>
          <p:grpSpPr>
            <a:xfrm>
              <a:off x="12900416" y="5097411"/>
              <a:ext cx="11467891" cy="2911432"/>
              <a:chOff x="0" y="0"/>
              <a:chExt cx="2047782" cy="519884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2047782" cy="508735"/>
              </a:xfrm>
              <a:custGeom>
                <a:avLst/>
                <a:gdLst/>
                <a:ahLst/>
                <a:cxnLst/>
                <a:rect l="l" t="t" r="r" b="b"/>
                <a:pathLst>
                  <a:path w="2047782" h="508735">
                    <a:moveTo>
                      <a:pt x="2020778" y="0"/>
                    </a:moveTo>
                    <a:lnTo>
                      <a:pt x="27004" y="0"/>
                    </a:lnTo>
                    <a:cubicBezTo>
                      <a:pt x="19842" y="0"/>
                      <a:pt x="12973" y="2845"/>
                      <a:pt x="7909" y="7909"/>
                    </a:cubicBezTo>
                    <a:cubicBezTo>
                      <a:pt x="2845" y="12973"/>
                      <a:pt x="0" y="19842"/>
                      <a:pt x="0" y="27004"/>
                    </a:cubicBezTo>
                    <a:lnTo>
                      <a:pt x="0" y="304921"/>
                    </a:lnTo>
                    <a:cubicBezTo>
                      <a:pt x="0" y="312083"/>
                      <a:pt x="2845" y="318951"/>
                      <a:pt x="7909" y="324015"/>
                    </a:cubicBezTo>
                    <a:cubicBezTo>
                      <a:pt x="12973" y="329079"/>
                      <a:pt x="19842" y="331924"/>
                      <a:pt x="27004" y="331924"/>
                    </a:cubicBezTo>
                    <a:lnTo>
                      <a:pt x="130476" y="331924"/>
                    </a:lnTo>
                    <a:cubicBezTo>
                      <a:pt x="137638" y="331924"/>
                      <a:pt x="144507" y="334770"/>
                      <a:pt x="149571" y="339834"/>
                    </a:cubicBezTo>
                    <a:cubicBezTo>
                      <a:pt x="154635" y="344898"/>
                      <a:pt x="157480" y="351766"/>
                      <a:pt x="157480" y="358928"/>
                    </a:cubicBezTo>
                    <a:lnTo>
                      <a:pt x="157480" y="492881"/>
                    </a:lnTo>
                    <a:cubicBezTo>
                      <a:pt x="157480" y="498351"/>
                      <a:pt x="160437" y="503394"/>
                      <a:pt x="165211" y="506064"/>
                    </a:cubicBezTo>
                    <a:cubicBezTo>
                      <a:pt x="169985" y="508735"/>
                      <a:pt x="175830" y="508616"/>
                      <a:pt x="180491" y="505753"/>
                    </a:cubicBezTo>
                    <a:lnTo>
                      <a:pt x="440539" y="346056"/>
                    </a:lnTo>
                    <a:cubicBezTo>
                      <a:pt x="455585" y="336816"/>
                      <a:pt x="472897" y="331924"/>
                      <a:pt x="490554" y="331924"/>
                    </a:cubicBezTo>
                    <a:lnTo>
                      <a:pt x="2020778" y="331924"/>
                    </a:lnTo>
                    <a:cubicBezTo>
                      <a:pt x="2035692" y="331924"/>
                      <a:pt x="2047782" y="319834"/>
                      <a:pt x="2047782" y="304921"/>
                    </a:cubicBezTo>
                    <a:lnTo>
                      <a:pt x="2047782" y="27004"/>
                    </a:lnTo>
                    <a:cubicBezTo>
                      <a:pt x="2047782" y="19842"/>
                      <a:pt x="2044937" y="12973"/>
                      <a:pt x="2039873" y="7909"/>
                    </a:cubicBezTo>
                    <a:cubicBezTo>
                      <a:pt x="2034809" y="2845"/>
                      <a:pt x="2027940" y="0"/>
                      <a:pt x="2020778" y="0"/>
                    </a:cubicBezTo>
                    <a:close/>
                  </a:path>
                </a:pathLst>
              </a:custGeom>
              <a:solidFill>
                <a:srgbClr val="576044">
                  <a:alpha val="89804"/>
                </a:srgbClr>
              </a:solidFill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19050"/>
                <a:ext cx="2047782" cy="348434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24" name="TextBox 24"/>
            <p:cNvSpPr txBox="1"/>
            <p:nvPr/>
          </p:nvSpPr>
          <p:spPr>
            <a:xfrm>
              <a:off x="13361323" y="5584718"/>
              <a:ext cx="10546077" cy="73617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480"/>
                </a:lnSpc>
              </a:pPr>
              <a:r>
                <a:rPr lang="en-US" sz="3200">
                  <a:solidFill>
                    <a:srgbClr val="F2F4F5"/>
                  </a:solidFill>
                  <a:latin typeface="Montserrat Light Bold"/>
                </a:rPr>
                <a:t>Розділіть аркуш та три частини</a:t>
              </a:r>
            </a:p>
          </p:txBody>
        </p:sp>
        <p:sp>
          <p:nvSpPr>
            <p:cNvPr id="25" name="Freeform 25"/>
            <p:cNvSpPr/>
            <p:nvPr/>
          </p:nvSpPr>
          <p:spPr>
            <a:xfrm>
              <a:off x="6350103" y="6553127"/>
              <a:ext cx="10617407" cy="10617407"/>
            </a:xfrm>
            <a:custGeom>
              <a:avLst/>
              <a:gdLst/>
              <a:ahLst/>
              <a:cxnLst/>
              <a:rect l="l" t="t" r="r" b="b"/>
              <a:pathLst>
                <a:path w="10617407" h="10617407">
                  <a:moveTo>
                    <a:pt x="0" y="0"/>
                  </a:moveTo>
                  <a:lnTo>
                    <a:pt x="10617408" y="0"/>
                  </a:lnTo>
                  <a:lnTo>
                    <a:pt x="10617408" y="10617408"/>
                  </a:lnTo>
                  <a:lnTo>
                    <a:pt x="0" y="106174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 cstate="print">
                <a:alphaModFix amt="41000"/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26" name="Group 26"/>
            <p:cNvGrpSpPr/>
            <p:nvPr/>
          </p:nvGrpSpPr>
          <p:grpSpPr>
            <a:xfrm>
              <a:off x="8089993" y="8008843"/>
              <a:ext cx="7137629" cy="7137629"/>
              <a:chOff x="0" y="0"/>
              <a:chExt cx="812800" cy="812800"/>
            </a:xfrm>
          </p:grpSpPr>
          <p:sp>
            <p:nvSpPr>
              <p:cNvPr id="27" name="Freeform 2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blipFill>
                <a:blip r:embed="rId7" cstate="print"/>
                <a:stretch>
                  <a:fillRect/>
                </a:stretch>
              </a:blipFill>
              <a:ln w="47625" cap="sq">
                <a:solidFill>
                  <a:srgbClr val="000000"/>
                </a:solidFill>
                <a:prstDash val="lgDash"/>
                <a:miter/>
              </a:ln>
            </p:spPr>
          </p:sp>
        </p:grpSp>
        <p:sp>
          <p:nvSpPr>
            <p:cNvPr id="28" name="Freeform 28"/>
            <p:cNvSpPr/>
            <p:nvPr/>
          </p:nvSpPr>
          <p:spPr>
            <a:xfrm rot="-2937403">
              <a:off x="2018549" y="1969028"/>
              <a:ext cx="9376774" cy="9621690"/>
            </a:xfrm>
            <a:custGeom>
              <a:avLst/>
              <a:gdLst/>
              <a:ahLst/>
              <a:cxnLst/>
              <a:rect l="l" t="t" r="r" b="b"/>
              <a:pathLst>
                <a:path w="9376774" h="9621690">
                  <a:moveTo>
                    <a:pt x="0" y="0"/>
                  </a:moveTo>
                  <a:lnTo>
                    <a:pt x="9376774" y="0"/>
                  </a:lnTo>
                  <a:lnTo>
                    <a:pt x="9376774" y="9621689"/>
                  </a:lnTo>
                  <a:lnTo>
                    <a:pt x="0" y="96216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 cstate="print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B5A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3492010" y="-11462497"/>
            <a:ext cx="47203016" cy="28349396"/>
            <a:chOff x="0" y="0"/>
            <a:chExt cx="62937355" cy="37799194"/>
          </a:xfrm>
        </p:grpSpPr>
        <p:sp>
          <p:nvSpPr>
            <p:cNvPr id="3" name="Freeform 3"/>
            <p:cNvSpPr/>
            <p:nvPr/>
          </p:nvSpPr>
          <p:spPr>
            <a:xfrm rot="6819972">
              <a:off x="3781994" y="3343560"/>
              <a:ext cx="22166833" cy="22745818"/>
            </a:xfrm>
            <a:custGeom>
              <a:avLst/>
              <a:gdLst/>
              <a:ahLst/>
              <a:cxnLst/>
              <a:rect l="l" t="t" r="r" b="b"/>
              <a:pathLst>
                <a:path w="22166833" h="22745818">
                  <a:moveTo>
                    <a:pt x="0" y="0"/>
                  </a:moveTo>
                  <a:lnTo>
                    <a:pt x="22166833" y="0"/>
                  </a:lnTo>
                  <a:lnTo>
                    <a:pt x="22166833" y="22745818"/>
                  </a:lnTo>
                  <a:lnTo>
                    <a:pt x="0" y="2274581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>
              <a:off x="27794620" y="14716469"/>
              <a:ext cx="14515266" cy="14515266"/>
            </a:xfrm>
            <a:custGeom>
              <a:avLst/>
              <a:gdLst/>
              <a:ahLst/>
              <a:cxnLst/>
              <a:rect l="l" t="t" r="r" b="b"/>
              <a:pathLst>
                <a:path w="14515266" h="14515266">
                  <a:moveTo>
                    <a:pt x="0" y="0"/>
                  </a:moveTo>
                  <a:lnTo>
                    <a:pt x="14515266" y="0"/>
                  </a:lnTo>
                  <a:lnTo>
                    <a:pt x="14515266" y="14515266"/>
                  </a:lnTo>
                  <a:lnTo>
                    <a:pt x="0" y="1451526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>
                <a:alphaModFix amt="41000"/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3052540">
              <a:off x="37304744" y="11930666"/>
              <a:ext cx="21122470" cy="21674177"/>
            </a:xfrm>
            <a:custGeom>
              <a:avLst/>
              <a:gdLst/>
              <a:ahLst/>
              <a:cxnLst/>
              <a:rect l="l" t="t" r="r" b="b"/>
              <a:pathLst>
                <a:path w="21122470" h="21674177">
                  <a:moveTo>
                    <a:pt x="0" y="0"/>
                  </a:moveTo>
                  <a:lnTo>
                    <a:pt x="21122470" y="0"/>
                  </a:lnTo>
                  <a:lnTo>
                    <a:pt x="21122470" y="21674177"/>
                  </a:lnTo>
                  <a:lnTo>
                    <a:pt x="0" y="216741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 cstate="print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6" name="TextBox 6"/>
            <p:cNvSpPr txBox="1"/>
            <p:nvPr/>
          </p:nvSpPr>
          <p:spPr>
            <a:xfrm>
              <a:off x="19554825" y="19352363"/>
              <a:ext cx="10175997" cy="511012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0042"/>
                </a:lnSpc>
              </a:pPr>
              <a:r>
                <a:rPr lang="en-US" sz="7172">
                  <a:solidFill>
                    <a:srgbClr val="231F20"/>
                  </a:solidFill>
                  <a:latin typeface="Montserrat Light Bold"/>
                </a:rPr>
                <a:t>Руханка</a:t>
              </a:r>
            </a:p>
            <a:p>
              <a:pPr algn="ctr">
                <a:lnSpc>
                  <a:spcPts val="10042"/>
                </a:lnSpc>
              </a:pPr>
              <a:r>
                <a:rPr lang="en-US" sz="7172">
                  <a:solidFill>
                    <a:srgbClr val="231F20"/>
                  </a:solidFill>
                  <a:latin typeface="Montserrat Light Bold"/>
                </a:rPr>
                <a:t>«Апельсин, яблуко, банан»</a:t>
              </a:r>
            </a:p>
          </p:txBody>
        </p:sp>
        <p:grpSp>
          <p:nvGrpSpPr>
            <p:cNvPr id="7" name="Group 7"/>
            <p:cNvGrpSpPr/>
            <p:nvPr/>
          </p:nvGrpSpPr>
          <p:grpSpPr>
            <a:xfrm>
              <a:off x="30569323" y="17496021"/>
              <a:ext cx="8965861" cy="8965861"/>
              <a:chOff x="0" y="0"/>
              <a:chExt cx="812800" cy="812800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blipFill>
                <a:blip r:embed="rId8" cstate="print"/>
                <a:stretch>
                  <a:fillRect l="-25000" r="-25000"/>
                </a:stretch>
              </a:blipFill>
              <a:ln w="47625" cap="sq">
                <a:solidFill>
                  <a:srgbClr val="000000"/>
                </a:solidFill>
                <a:prstDash val="solid"/>
                <a:miter/>
              </a:ln>
            </p:spPr>
          </p:sp>
        </p:grp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5433109" y="-6758413"/>
            <a:ext cx="32988815" cy="26296543"/>
            <a:chOff x="0" y="0"/>
            <a:chExt cx="43985087" cy="35062057"/>
          </a:xfrm>
        </p:grpSpPr>
        <p:grpSp>
          <p:nvGrpSpPr>
            <p:cNvPr id="3" name="Group 3"/>
            <p:cNvGrpSpPr/>
            <p:nvPr/>
          </p:nvGrpSpPr>
          <p:grpSpPr>
            <a:xfrm>
              <a:off x="28961916" y="9581006"/>
              <a:ext cx="6613187" cy="6613187"/>
              <a:chOff x="0" y="0"/>
              <a:chExt cx="812800" cy="812800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2F2F2"/>
              </a:solidFill>
            </p:spPr>
          </p:sp>
          <p:sp>
            <p:nvSpPr>
              <p:cNvPr id="5" name="TextBox 5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grpSp>
          <p:nvGrpSpPr>
            <p:cNvPr id="6" name="Group 6"/>
            <p:cNvGrpSpPr/>
            <p:nvPr/>
          </p:nvGrpSpPr>
          <p:grpSpPr>
            <a:xfrm>
              <a:off x="0" y="13737511"/>
              <a:ext cx="17585272" cy="17585272"/>
              <a:chOff x="0" y="0"/>
              <a:chExt cx="812800" cy="812800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FEFEF"/>
              </a:solidFill>
            </p:spPr>
          </p:sp>
          <p:sp>
            <p:nvSpPr>
              <p:cNvPr id="8" name="TextBox 8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9" name="Freeform 9"/>
            <p:cNvSpPr/>
            <p:nvPr/>
          </p:nvSpPr>
          <p:spPr>
            <a:xfrm rot="-389467">
              <a:off x="14596164" y="17633512"/>
              <a:ext cx="16147185" cy="16568940"/>
            </a:xfrm>
            <a:custGeom>
              <a:avLst/>
              <a:gdLst/>
              <a:ahLst/>
              <a:cxnLst/>
              <a:rect l="l" t="t" r="r" b="b"/>
              <a:pathLst>
                <a:path w="16147185" h="16568940">
                  <a:moveTo>
                    <a:pt x="0" y="0"/>
                  </a:moveTo>
                  <a:lnTo>
                    <a:pt x="16147185" y="0"/>
                  </a:lnTo>
                  <a:lnTo>
                    <a:pt x="16147185" y="16568940"/>
                  </a:lnTo>
                  <a:lnTo>
                    <a:pt x="0" y="165689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0" name="Freeform 10"/>
            <p:cNvSpPr/>
            <p:nvPr/>
          </p:nvSpPr>
          <p:spPr>
            <a:xfrm rot="-3986589">
              <a:off x="28548697" y="1983035"/>
              <a:ext cx="13192000" cy="13536567"/>
            </a:xfrm>
            <a:custGeom>
              <a:avLst/>
              <a:gdLst/>
              <a:ahLst/>
              <a:cxnLst/>
              <a:rect l="l" t="t" r="r" b="b"/>
              <a:pathLst>
                <a:path w="13192000" h="13536567">
                  <a:moveTo>
                    <a:pt x="0" y="0"/>
                  </a:moveTo>
                  <a:lnTo>
                    <a:pt x="13192000" y="0"/>
                  </a:lnTo>
                  <a:lnTo>
                    <a:pt x="13192000" y="13536567"/>
                  </a:lnTo>
                  <a:lnTo>
                    <a:pt x="0" y="13536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1" name="Freeform 11"/>
            <p:cNvSpPr/>
            <p:nvPr/>
          </p:nvSpPr>
          <p:spPr>
            <a:xfrm>
              <a:off x="5570539" y="13110654"/>
              <a:ext cx="11265873" cy="11265873"/>
            </a:xfrm>
            <a:custGeom>
              <a:avLst/>
              <a:gdLst/>
              <a:ahLst/>
              <a:cxnLst/>
              <a:rect l="l" t="t" r="r" b="b"/>
              <a:pathLst>
                <a:path w="11265873" h="11265873">
                  <a:moveTo>
                    <a:pt x="0" y="0"/>
                  </a:moveTo>
                  <a:lnTo>
                    <a:pt x="11265873" y="0"/>
                  </a:lnTo>
                  <a:lnTo>
                    <a:pt x="11265873" y="11265873"/>
                  </a:lnTo>
                  <a:lnTo>
                    <a:pt x="0" y="112658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 cstate="print">
                <a:alphaModFix amt="41000"/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12" name="Group 12"/>
            <p:cNvGrpSpPr>
              <a:grpSpLocks noChangeAspect="1"/>
            </p:cNvGrpSpPr>
            <p:nvPr/>
          </p:nvGrpSpPr>
          <p:grpSpPr>
            <a:xfrm>
              <a:off x="7577929" y="15132207"/>
              <a:ext cx="7251092" cy="7222767"/>
              <a:chOff x="0" y="0"/>
              <a:chExt cx="6502400" cy="6477000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-23042" y="119185"/>
                <a:ext cx="6542159" cy="6244242"/>
              </a:xfrm>
              <a:custGeom>
                <a:avLst/>
                <a:gdLst/>
                <a:ahLst/>
                <a:cxnLst/>
                <a:rect l="l" t="t" r="r" b="b"/>
                <a:pathLst>
                  <a:path w="6542159" h="6244242">
                    <a:moveTo>
                      <a:pt x="3271080" y="4996"/>
                    </a:moveTo>
                    <a:cubicBezTo>
                      <a:pt x="2154117" y="0"/>
                      <a:pt x="1119857" y="593026"/>
                      <a:pt x="559929" y="1559521"/>
                    </a:cubicBezTo>
                    <a:cubicBezTo>
                      <a:pt x="0" y="2526015"/>
                      <a:pt x="0" y="3718228"/>
                      <a:pt x="559929" y="4684723"/>
                    </a:cubicBezTo>
                    <a:cubicBezTo>
                      <a:pt x="1119857" y="5651217"/>
                      <a:pt x="2154117" y="6244243"/>
                      <a:pt x="3271080" y="6239248"/>
                    </a:cubicBezTo>
                    <a:cubicBezTo>
                      <a:pt x="4388043" y="6244243"/>
                      <a:pt x="5422303" y="5651217"/>
                      <a:pt x="5982231" y="4684723"/>
                    </a:cubicBezTo>
                    <a:cubicBezTo>
                      <a:pt x="6542160" y="3718229"/>
                      <a:pt x="6542160" y="2526015"/>
                      <a:pt x="5982231" y="1559521"/>
                    </a:cubicBezTo>
                    <a:cubicBezTo>
                      <a:pt x="5422303" y="593027"/>
                      <a:pt x="4388043" y="1"/>
                      <a:pt x="3271080" y="4996"/>
                    </a:cubicBezTo>
                    <a:close/>
                  </a:path>
                </a:pathLst>
              </a:custGeom>
              <a:blipFill>
                <a:blip r:embed="rId8" cstate="print"/>
                <a:stretch>
                  <a:fillRect l="-24665" r="-24665"/>
                </a:stretch>
              </a:blipFill>
            </p:spPr>
          </p:sp>
          <p:sp>
            <p:nvSpPr>
              <p:cNvPr id="14" name="Freeform 14"/>
              <p:cNvSpPr/>
              <p:nvPr/>
            </p:nvSpPr>
            <p:spPr>
              <a:xfrm>
                <a:off x="73038" y="66269"/>
                <a:ext cx="6350000" cy="6349987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6349987">
                    <a:moveTo>
                      <a:pt x="3175000" y="6349987"/>
                    </a:moveTo>
                    <a:cubicBezTo>
                      <a:pt x="1424279" y="6349987"/>
                      <a:pt x="0" y="4925733"/>
                      <a:pt x="0" y="3175038"/>
                    </a:cubicBezTo>
                    <a:cubicBezTo>
                      <a:pt x="0" y="1424317"/>
                      <a:pt x="1424292" y="0"/>
                      <a:pt x="3175000" y="0"/>
                    </a:cubicBezTo>
                    <a:cubicBezTo>
                      <a:pt x="4925733" y="0"/>
                      <a:pt x="6350000" y="1424330"/>
                      <a:pt x="6350000" y="3175038"/>
                    </a:cubicBezTo>
                    <a:cubicBezTo>
                      <a:pt x="6350000" y="4925720"/>
                      <a:pt x="4925733" y="6349987"/>
                      <a:pt x="3175000" y="6349987"/>
                    </a:cubicBezTo>
                    <a:close/>
                    <a:moveTo>
                      <a:pt x="3175000" y="115760"/>
                    </a:moveTo>
                    <a:cubicBezTo>
                      <a:pt x="1488135" y="115760"/>
                      <a:pt x="115760" y="1488148"/>
                      <a:pt x="115760" y="3175038"/>
                    </a:cubicBezTo>
                    <a:cubicBezTo>
                      <a:pt x="115760" y="4861915"/>
                      <a:pt x="1488135" y="6234265"/>
                      <a:pt x="3175000" y="6234265"/>
                    </a:cubicBezTo>
                    <a:cubicBezTo>
                      <a:pt x="4861852" y="6234265"/>
                      <a:pt x="6234265" y="4861890"/>
                      <a:pt x="6234265" y="3175038"/>
                    </a:cubicBezTo>
                    <a:cubicBezTo>
                      <a:pt x="6234265" y="1488148"/>
                      <a:pt x="4861852" y="115760"/>
                      <a:pt x="3175000" y="115760"/>
                    </a:cubicBezTo>
                    <a:close/>
                  </a:path>
                </a:pathLst>
              </a:custGeom>
              <a:solidFill>
                <a:srgbClr val="100F0D"/>
              </a:solidFill>
            </p:spPr>
          </p:sp>
        </p:grpSp>
        <p:sp>
          <p:nvSpPr>
            <p:cNvPr id="15" name="TextBox 15"/>
            <p:cNvSpPr txBox="1"/>
            <p:nvPr/>
          </p:nvSpPr>
          <p:spPr>
            <a:xfrm>
              <a:off x="9945836" y="10426739"/>
              <a:ext cx="18980619" cy="352362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0394"/>
                </a:lnSpc>
              </a:pPr>
              <a:r>
                <a:rPr lang="en-US" sz="7424">
                  <a:solidFill>
                    <a:srgbClr val="AD9663"/>
                  </a:solidFill>
                  <a:latin typeface="Montserrat Light Bold"/>
                </a:rPr>
                <a:t>ДИТИНА ВІЙСЬКОВОСЛУЖБОВЦЯ</a:t>
              </a:r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16861913" y="14760398"/>
              <a:ext cx="11615688" cy="212238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6500"/>
                </a:lnSpc>
              </a:pPr>
              <a:r>
                <a:rPr lang="en-US" sz="4643">
                  <a:solidFill>
                    <a:srgbClr val="F2F4F5"/>
                  </a:solidFill>
                  <a:latin typeface="Montserrat Light"/>
                </a:rPr>
                <a:t>Як підтримати дитину, </a:t>
              </a:r>
            </a:p>
            <a:p>
              <a:pPr>
                <a:lnSpc>
                  <a:spcPts val="6500"/>
                </a:lnSpc>
              </a:pPr>
              <a:r>
                <a:rPr lang="en-US" sz="4643">
                  <a:solidFill>
                    <a:srgbClr val="F2F4F5"/>
                  </a:solidFill>
                  <a:latin typeface="Montserrat Light"/>
                </a:rPr>
                <a:t>коли її тато чи мама на війні? </a:t>
              </a:r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3631718" y="848696"/>
            <a:ext cx="21466299" cy="16267355"/>
            <a:chOff x="0" y="0"/>
            <a:chExt cx="28621732" cy="21689807"/>
          </a:xfrm>
        </p:grpSpPr>
        <p:sp>
          <p:nvSpPr>
            <p:cNvPr id="3" name="AutoShape 3"/>
            <p:cNvSpPr/>
            <p:nvPr/>
          </p:nvSpPr>
          <p:spPr>
            <a:xfrm>
              <a:off x="5777491" y="5027709"/>
              <a:ext cx="22091370" cy="0"/>
            </a:xfrm>
            <a:prstGeom prst="line">
              <a:avLst/>
            </a:prstGeom>
            <a:ln w="50800" cap="flat">
              <a:solidFill>
                <a:srgbClr val="576044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4" name="Freeform 4"/>
            <p:cNvSpPr/>
            <p:nvPr/>
          </p:nvSpPr>
          <p:spPr>
            <a:xfrm>
              <a:off x="14053787" y="1874109"/>
              <a:ext cx="1685751" cy="2561225"/>
            </a:xfrm>
            <a:custGeom>
              <a:avLst/>
              <a:gdLst/>
              <a:ahLst/>
              <a:cxnLst/>
              <a:rect l="l" t="t" r="r" b="b"/>
              <a:pathLst>
                <a:path w="1685751" h="2561225">
                  <a:moveTo>
                    <a:pt x="0" y="0"/>
                  </a:moveTo>
                  <a:lnTo>
                    <a:pt x="1685752" y="0"/>
                  </a:lnTo>
                  <a:lnTo>
                    <a:pt x="1685752" y="2561224"/>
                  </a:lnTo>
                  <a:lnTo>
                    <a:pt x="0" y="25612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TextBox 5"/>
            <p:cNvSpPr txBox="1"/>
            <p:nvPr/>
          </p:nvSpPr>
          <p:spPr>
            <a:xfrm>
              <a:off x="13544966" y="2077137"/>
              <a:ext cx="2703394" cy="145751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141"/>
                </a:lnSpc>
              </a:pPr>
              <a:r>
                <a:rPr lang="en-US" sz="6624" spc="649">
                  <a:solidFill>
                    <a:srgbClr val="FFFBFB"/>
                  </a:solidFill>
                  <a:latin typeface="DM Sans Bold"/>
                </a:rPr>
                <a:t>3</a:t>
              </a:r>
            </a:p>
          </p:txBody>
        </p:sp>
        <p:grpSp>
          <p:nvGrpSpPr>
            <p:cNvPr id="6" name="Group 6"/>
            <p:cNvGrpSpPr/>
            <p:nvPr/>
          </p:nvGrpSpPr>
          <p:grpSpPr>
            <a:xfrm>
              <a:off x="14562609" y="4693654"/>
              <a:ext cx="668109" cy="668109"/>
              <a:chOff x="0" y="0"/>
              <a:chExt cx="812800" cy="812800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454C35"/>
              </a:solidFill>
            </p:spPr>
          </p:sp>
          <p:sp>
            <p:nvSpPr>
              <p:cNvPr id="8" name="TextBox 8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9" name="TextBox 9"/>
            <p:cNvSpPr txBox="1"/>
            <p:nvPr/>
          </p:nvSpPr>
          <p:spPr>
            <a:xfrm>
              <a:off x="13062698" y="5767484"/>
              <a:ext cx="3667931" cy="35189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500"/>
                </a:lnSpc>
              </a:pPr>
              <a:r>
                <a:rPr lang="en-US" sz="2500">
                  <a:solidFill>
                    <a:srgbClr val="052E0B"/>
                  </a:solidFill>
                  <a:latin typeface="Montserrat Light Bold"/>
                </a:rPr>
                <a:t>Занадто раннє дорослішання – </a:t>
              </a:r>
              <a:r>
                <a:rPr lang="en-US" sz="2500">
                  <a:solidFill>
                    <a:srgbClr val="052E0B"/>
                  </a:solidFill>
                  <a:latin typeface="Montserrat Light"/>
                </a:rPr>
                <a:t>спроба взяти на себе дорослі ролі та відповідальність</a:t>
              </a:r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16730628" y="5764097"/>
              <a:ext cx="4318541" cy="52715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500"/>
                </a:lnSpc>
              </a:pPr>
              <a:r>
                <a:rPr lang="en-US" sz="2500">
                  <a:solidFill>
                    <a:srgbClr val="052E0B"/>
                  </a:solidFill>
                  <a:latin typeface="Montserrat Light Bold"/>
                </a:rPr>
                <a:t>Підвищена залежність – </a:t>
              </a:r>
            </a:p>
            <a:p>
              <a:pPr algn="ctr">
                <a:lnSpc>
                  <a:spcPts val="3500"/>
                </a:lnSpc>
              </a:pPr>
              <a:r>
                <a:rPr lang="en-US" sz="2500">
                  <a:solidFill>
                    <a:srgbClr val="052E0B"/>
                  </a:solidFill>
                  <a:latin typeface="Montserrat Light"/>
                </a:rPr>
                <a:t>дитина стає більш залежною від дорослих, намагаючись знайти заміну відсутньому батькові /мамі</a:t>
              </a:r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21268816" y="5764097"/>
              <a:ext cx="3508198" cy="34935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500"/>
                </a:lnSpc>
              </a:pPr>
              <a:r>
                <a:rPr lang="en-US" sz="2500">
                  <a:solidFill>
                    <a:srgbClr val="052E0B"/>
                  </a:solidFill>
                  <a:latin typeface="Montserrat Light Bold"/>
                </a:rPr>
                <a:t>Соматизація – </a:t>
              </a:r>
              <a:r>
                <a:rPr lang="en-US" sz="2500">
                  <a:solidFill>
                    <a:srgbClr val="052E0B"/>
                  </a:solidFill>
                  <a:latin typeface="Montserrat Light"/>
                </a:rPr>
                <a:t>головний біль, біль у животі, нездужання, алергічні реакції тощо</a:t>
              </a:r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25043713" y="5678780"/>
              <a:ext cx="3578019" cy="52715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500"/>
                </a:lnSpc>
              </a:pPr>
              <a:r>
                <a:rPr lang="en-US" sz="2500">
                  <a:solidFill>
                    <a:srgbClr val="052E0B"/>
                  </a:solidFill>
                  <a:latin typeface="Montserrat Light Bold"/>
                </a:rPr>
                <a:t>Втеча </a:t>
              </a:r>
            </a:p>
            <a:p>
              <a:pPr algn="ctr">
                <a:lnSpc>
                  <a:spcPts val="3500"/>
                </a:lnSpc>
              </a:pPr>
              <a:r>
                <a:rPr lang="en-US" sz="2500">
                  <a:solidFill>
                    <a:srgbClr val="052E0B"/>
                  </a:solidFill>
                  <a:latin typeface="Montserrat Light Bold"/>
                </a:rPr>
                <a:t>в уявний світ – </a:t>
              </a:r>
            </a:p>
            <a:p>
              <a:pPr algn="ctr">
                <a:lnSpc>
                  <a:spcPts val="3500"/>
                </a:lnSpc>
              </a:pPr>
              <a:r>
                <a:rPr lang="en-US" sz="2500">
                  <a:solidFill>
                    <a:srgbClr val="052E0B"/>
                  </a:solidFill>
                  <a:latin typeface="Montserrat Light"/>
                </a:rPr>
                <a:t>зависання в гаджетах, відеоіграх, занурення у власну альтернативну реальність</a:t>
              </a:r>
            </a:p>
          </p:txBody>
        </p:sp>
        <p:sp>
          <p:nvSpPr>
            <p:cNvPr id="13" name="Freeform 13"/>
            <p:cNvSpPr/>
            <p:nvPr/>
          </p:nvSpPr>
          <p:spPr>
            <a:xfrm rot="-6992891">
              <a:off x="1966792" y="8864592"/>
              <a:ext cx="10780650" cy="11062234"/>
            </a:xfrm>
            <a:custGeom>
              <a:avLst/>
              <a:gdLst/>
              <a:ahLst/>
              <a:cxnLst/>
              <a:rect l="l" t="t" r="r" b="b"/>
              <a:pathLst>
                <a:path w="10780650" h="11062234">
                  <a:moveTo>
                    <a:pt x="0" y="0"/>
                  </a:moveTo>
                  <a:lnTo>
                    <a:pt x="10780650" y="0"/>
                  </a:lnTo>
                  <a:lnTo>
                    <a:pt x="10780650" y="11062235"/>
                  </a:lnTo>
                  <a:lnTo>
                    <a:pt x="0" y="110622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14" name="Group 14"/>
            <p:cNvGrpSpPr/>
            <p:nvPr/>
          </p:nvGrpSpPr>
          <p:grpSpPr>
            <a:xfrm>
              <a:off x="10514056" y="4748829"/>
              <a:ext cx="668109" cy="668109"/>
              <a:chOff x="0" y="0"/>
              <a:chExt cx="812800" cy="812800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454C35"/>
              </a:solidFill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17" name="Freeform 17"/>
            <p:cNvSpPr/>
            <p:nvPr/>
          </p:nvSpPr>
          <p:spPr>
            <a:xfrm>
              <a:off x="10005235" y="1874109"/>
              <a:ext cx="1685751" cy="2561225"/>
            </a:xfrm>
            <a:custGeom>
              <a:avLst/>
              <a:gdLst/>
              <a:ahLst/>
              <a:cxnLst/>
              <a:rect l="l" t="t" r="r" b="b"/>
              <a:pathLst>
                <a:path w="1685751" h="2561225">
                  <a:moveTo>
                    <a:pt x="0" y="0"/>
                  </a:moveTo>
                  <a:lnTo>
                    <a:pt x="1685751" y="0"/>
                  </a:lnTo>
                  <a:lnTo>
                    <a:pt x="1685751" y="2561224"/>
                  </a:lnTo>
                  <a:lnTo>
                    <a:pt x="0" y="25612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8" name="TextBox 18"/>
            <p:cNvSpPr txBox="1"/>
            <p:nvPr/>
          </p:nvSpPr>
          <p:spPr>
            <a:xfrm>
              <a:off x="9496414" y="2077137"/>
              <a:ext cx="2703394" cy="300265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141"/>
                </a:lnSpc>
              </a:pPr>
              <a:r>
                <a:rPr lang="en-US" sz="6624" spc="649">
                  <a:solidFill>
                    <a:srgbClr val="FFFBFB"/>
                  </a:solidFill>
                  <a:latin typeface="DM Sans Bold"/>
                </a:rPr>
                <a:t>2</a:t>
              </a:r>
            </a:p>
            <a:p>
              <a:pPr algn="ctr">
                <a:lnSpc>
                  <a:spcPts val="9141"/>
                </a:lnSpc>
              </a:pPr>
              <a:endParaRPr/>
            </a:p>
          </p:txBody>
        </p:sp>
        <p:sp>
          <p:nvSpPr>
            <p:cNvPr id="19" name="Freeform 19"/>
            <p:cNvSpPr/>
            <p:nvPr/>
          </p:nvSpPr>
          <p:spPr>
            <a:xfrm>
              <a:off x="18037470" y="1874109"/>
              <a:ext cx="1685751" cy="2561225"/>
            </a:xfrm>
            <a:custGeom>
              <a:avLst/>
              <a:gdLst/>
              <a:ahLst/>
              <a:cxnLst/>
              <a:rect l="l" t="t" r="r" b="b"/>
              <a:pathLst>
                <a:path w="1685751" h="2561225">
                  <a:moveTo>
                    <a:pt x="0" y="0"/>
                  </a:moveTo>
                  <a:lnTo>
                    <a:pt x="1685751" y="0"/>
                  </a:lnTo>
                  <a:lnTo>
                    <a:pt x="1685751" y="2561224"/>
                  </a:lnTo>
                  <a:lnTo>
                    <a:pt x="0" y="25612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0" name="TextBox 20"/>
            <p:cNvSpPr txBox="1"/>
            <p:nvPr/>
          </p:nvSpPr>
          <p:spPr>
            <a:xfrm>
              <a:off x="17538202" y="2077137"/>
              <a:ext cx="2703394" cy="145751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141"/>
                </a:lnSpc>
              </a:pPr>
              <a:r>
                <a:rPr lang="en-US" sz="6624" spc="649">
                  <a:solidFill>
                    <a:srgbClr val="FFFBFB"/>
                  </a:solidFill>
                  <a:latin typeface="DM Sans Bold"/>
                </a:rPr>
                <a:t>4</a:t>
              </a:r>
            </a:p>
          </p:txBody>
        </p:sp>
        <p:sp>
          <p:nvSpPr>
            <p:cNvPr id="21" name="Freeform 21"/>
            <p:cNvSpPr/>
            <p:nvPr/>
          </p:nvSpPr>
          <p:spPr>
            <a:xfrm>
              <a:off x="22180039" y="1874109"/>
              <a:ext cx="1685751" cy="2561225"/>
            </a:xfrm>
            <a:custGeom>
              <a:avLst/>
              <a:gdLst/>
              <a:ahLst/>
              <a:cxnLst/>
              <a:rect l="l" t="t" r="r" b="b"/>
              <a:pathLst>
                <a:path w="1685751" h="2561225">
                  <a:moveTo>
                    <a:pt x="0" y="0"/>
                  </a:moveTo>
                  <a:lnTo>
                    <a:pt x="1685751" y="0"/>
                  </a:lnTo>
                  <a:lnTo>
                    <a:pt x="1685751" y="2561224"/>
                  </a:lnTo>
                  <a:lnTo>
                    <a:pt x="0" y="25612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2" name="TextBox 22"/>
            <p:cNvSpPr txBox="1"/>
            <p:nvPr/>
          </p:nvSpPr>
          <p:spPr>
            <a:xfrm>
              <a:off x="21671218" y="2077137"/>
              <a:ext cx="2703394" cy="145751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141"/>
                </a:lnSpc>
              </a:pPr>
              <a:r>
                <a:rPr lang="en-US" sz="6624" spc="649">
                  <a:solidFill>
                    <a:srgbClr val="FFFBFB"/>
                  </a:solidFill>
                  <a:latin typeface="DM Sans Bold"/>
                </a:rPr>
                <a:t>5</a:t>
              </a:r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8953261" y="5767484"/>
              <a:ext cx="3844820" cy="46619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500"/>
                </a:lnSpc>
              </a:pPr>
              <a:r>
                <a:rPr lang="en-US" sz="2500">
                  <a:solidFill>
                    <a:srgbClr val="052E0B"/>
                  </a:solidFill>
                  <a:latin typeface="Montserrat Light Bold"/>
                </a:rPr>
                <a:t> Пасивність – </a:t>
              </a:r>
              <a:r>
                <a:rPr lang="en-US" sz="2500">
                  <a:solidFill>
                    <a:srgbClr val="052E0B"/>
                  </a:solidFill>
                  <a:latin typeface="Montserrat Light"/>
                </a:rPr>
                <a:t>втрата інтересу до своїх улюблених занять, втома і відсутність мотивації</a:t>
              </a:r>
            </a:p>
            <a:p>
              <a:pPr algn="ctr">
                <a:lnSpc>
                  <a:spcPts val="3500"/>
                </a:lnSpc>
              </a:pPr>
              <a:endParaRPr/>
            </a:p>
          </p:txBody>
        </p:sp>
        <p:grpSp>
          <p:nvGrpSpPr>
            <p:cNvPr id="24" name="Group 24"/>
            <p:cNvGrpSpPr/>
            <p:nvPr/>
          </p:nvGrpSpPr>
          <p:grpSpPr>
            <a:xfrm>
              <a:off x="18555844" y="4693654"/>
              <a:ext cx="668109" cy="668109"/>
              <a:chOff x="0" y="0"/>
              <a:chExt cx="812800" cy="812800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454C35"/>
              </a:solidFill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27" name="Freeform 27"/>
            <p:cNvSpPr/>
            <p:nvPr/>
          </p:nvSpPr>
          <p:spPr>
            <a:xfrm>
              <a:off x="26043921" y="1874109"/>
              <a:ext cx="1685751" cy="2561225"/>
            </a:xfrm>
            <a:custGeom>
              <a:avLst/>
              <a:gdLst/>
              <a:ahLst/>
              <a:cxnLst/>
              <a:rect l="l" t="t" r="r" b="b"/>
              <a:pathLst>
                <a:path w="1685751" h="2561225">
                  <a:moveTo>
                    <a:pt x="0" y="0"/>
                  </a:moveTo>
                  <a:lnTo>
                    <a:pt x="1685751" y="0"/>
                  </a:lnTo>
                  <a:lnTo>
                    <a:pt x="1685751" y="2561224"/>
                  </a:lnTo>
                  <a:lnTo>
                    <a:pt x="0" y="25612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8" name="TextBox 28"/>
            <p:cNvSpPr txBox="1"/>
            <p:nvPr/>
          </p:nvSpPr>
          <p:spPr>
            <a:xfrm>
              <a:off x="25535099" y="2077137"/>
              <a:ext cx="2703394" cy="145751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141"/>
                </a:lnSpc>
              </a:pPr>
              <a:r>
                <a:rPr lang="en-US" sz="6624" spc="649">
                  <a:solidFill>
                    <a:srgbClr val="FFFBFB"/>
                  </a:solidFill>
                  <a:latin typeface="DM Sans Bold"/>
                </a:rPr>
                <a:t>6</a:t>
              </a:r>
            </a:p>
          </p:txBody>
        </p:sp>
        <p:grpSp>
          <p:nvGrpSpPr>
            <p:cNvPr id="29" name="Group 29"/>
            <p:cNvGrpSpPr/>
            <p:nvPr/>
          </p:nvGrpSpPr>
          <p:grpSpPr>
            <a:xfrm>
              <a:off x="26552742" y="4721242"/>
              <a:ext cx="668109" cy="668109"/>
              <a:chOff x="0" y="0"/>
              <a:chExt cx="812800" cy="812800"/>
            </a:xfrm>
          </p:grpSpPr>
          <p:sp>
            <p:nvSpPr>
              <p:cNvPr id="30" name="Freeform 30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454C35"/>
              </a:solidFill>
            </p:spPr>
          </p:sp>
          <p:sp>
            <p:nvSpPr>
              <p:cNvPr id="31" name="TextBox 31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grpSp>
          <p:nvGrpSpPr>
            <p:cNvPr id="32" name="Group 32"/>
            <p:cNvGrpSpPr/>
            <p:nvPr/>
          </p:nvGrpSpPr>
          <p:grpSpPr>
            <a:xfrm>
              <a:off x="22688860" y="4748829"/>
              <a:ext cx="668109" cy="668109"/>
              <a:chOff x="0" y="0"/>
              <a:chExt cx="812800" cy="812800"/>
            </a:xfrm>
          </p:grpSpPr>
          <p:sp>
            <p:nvSpPr>
              <p:cNvPr id="33" name="Freeform 33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454C35"/>
              </a:solidFill>
            </p:spPr>
          </p:sp>
          <p:sp>
            <p:nvSpPr>
              <p:cNvPr id="34" name="TextBox 34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35" name="TextBox 35"/>
            <p:cNvSpPr txBox="1"/>
            <p:nvPr/>
          </p:nvSpPr>
          <p:spPr>
            <a:xfrm>
              <a:off x="5530405" y="-85725"/>
              <a:ext cx="23007770" cy="119206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290"/>
                </a:lnSpc>
              </a:pPr>
              <a:r>
                <a:rPr lang="en-US" sz="5207">
                  <a:solidFill>
                    <a:srgbClr val="231F20"/>
                  </a:solidFill>
                  <a:latin typeface="Montserrat Light Bold"/>
                </a:rPr>
                <a:t>Реакція дітей на відсутність близького родича</a:t>
              </a:r>
            </a:p>
          </p:txBody>
        </p:sp>
        <p:sp>
          <p:nvSpPr>
            <p:cNvPr id="36" name="TextBox 36"/>
            <p:cNvSpPr txBox="1"/>
            <p:nvPr/>
          </p:nvSpPr>
          <p:spPr>
            <a:xfrm>
              <a:off x="5349392" y="5764097"/>
              <a:ext cx="3559592" cy="52715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500"/>
                </a:lnSpc>
              </a:pPr>
              <a:r>
                <a:rPr lang="en-US" sz="2500">
                  <a:solidFill>
                    <a:srgbClr val="052E0B"/>
                  </a:solidFill>
                  <a:latin typeface="Montserrat Light Bold"/>
                </a:rPr>
                <a:t> Емоційна відданість – </a:t>
              </a:r>
              <a:r>
                <a:rPr lang="en-US" sz="2500">
                  <a:solidFill>
                    <a:srgbClr val="052E0B"/>
                  </a:solidFill>
                  <a:latin typeface="Montserrat Light"/>
                </a:rPr>
                <a:t>гордість за свого батька/маму, який/яка служить на передовій</a:t>
              </a:r>
            </a:p>
            <a:p>
              <a:pPr algn="ctr">
                <a:lnSpc>
                  <a:spcPts val="3500"/>
                </a:lnSpc>
              </a:pPr>
              <a:endParaRPr/>
            </a:p>
            <a:p>
              <a:pPr algn="ctr">
                <a:lnSpc>
                  <a:spcPts val="3500"/>
                </a:lnSpc>
              </a:pPr>
              <a:endParaRPr/>
            </a:p>
          </p:txBody>
        </p:sp>
        <p:grpSp>
          <p:nvGrpSpPr>
            <p:cNvPr id="37" name="Group 37"/>
            <p:cNvGrpSpPr/>
            <p:nvPr/>
          </p:nvGrpSpPr>
          <p:grpSpPr>
            <a:xfrm>
              <a:off x="6795134" y="4748829"/>
              <a:ext cx="668109" cy="668109"/>
              <a:chOff x="0" y="0"/>
              <a:chExt cx="812800" cy="812800"/>
            </a:xfrm>
          </p:grpSpPr>
          <p:sp>
            <p:nvSpPr>
              <p:cNvPr id="38" name="Freeform 38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454C35"/>
              </a:solidFill>
            </p:spPr>
          </p:sp>
          <p:sp>
            <p:nvSpPr>
              <p:cNvPr id="39" name="TextBox 39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40" name="Freeform 40"/>
            <p:cNvSpPr/>
            <p:nvPr/>
          </p:nvSpPr>
          <p:spPr>
            <a:xfrm>
              <a:off x="6286312" y="1874109"/>
              <a:ext cx="1685751" cy="2561225"/>
            </a:xfrm>
            <a:custGeom>
              <a:avLst/>
              <a:gdLst/>
              <a:ahLst/>
              <a:cxnLst/>
              <a:rect l="l" t="t" r="r" b="b"/>
              <a:pathLst>
                <a:path w="1685751" h="2561225">
                  <a:moveTo>
                    <a:pt x="0" y="0"/>
                  </a:moveTo>
                  <a:lnTo>
                    <a:pt x="1685752" y="0"/>
                  </a:lnTo>
                  <a:lnTo>
                    <a:pt x="1685752" y="2561224"/>
                  </a:lnTo>
                  <a:lnTo>
                    <a:pt x="0" y="25612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1" name="TextBox 41"/>
            <p:cNvSpPr txBox="1"/>
            <p:nvPr/>
          </p:nvSpPr>
          <p:spPr>
            <a:xfrm>
              <a:off x="5777491" y="2077137"/>
              <a:ext cx="2703394" cy="145751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141"/>
                </a:lnSpc>
              </a:pPr>
              <a:r>
                <a:rPr lang="en-US" sz="6624" spc="649">
                  <a:solidFill>
                    <a:srgbClr val="FFFBFB"/>
                  </a:solidFill>
                  <a:latin typeface="DM Sans Bold"/>
                </a:rPr>
                <a:t>1</a:t>
              </a:r>
            </a:p>
          </p:txBody>
        </p: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3388565" y="-2779579"/>
            <a:ext cx="26261439" cy="15729353"/>
            <a:chOff x="1917452" y="1734965"/>
            <a:chExt cx="35015252" cy="20972471"/>
          </a:xfrm>
        </p:grpSpPr>
        <p:sp>
          <p:nvSpPr>
            <p:cNvPr id="3" name="TextBox 3"/>
            <p:cNvSpPr txBox="1"/>
            <p:nvPr/>
          </p:nvSpPr>
          <p:spPr>
            <a:xfrm>
              <a:off x="9879087" y="5848043"/>
              <a:ext cx="17496903" cy="224030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668"/>
                </a:lnSpc>
              </a:pPr>
              <a:r>
                <a:rPr lang="en-US" sz="4832" spc="473">
                  <a:solidFill>
                    <a:srgbClr val="052E0B"/>
                  </a:solidFill>
                  <a:latin typeface="Montserrat Light Bold"/>
                </a:rPr>
                <a:t> ЯК ДОПОМОГТИ ДИТИНІ, </a:t>
              </a:r>
            </a:p>
            <a:p>
              <a:pPr marL="0" lvl="0" indent="0" algn="ctr">
                <a:lnSpc>
                  <a:spcPts val="6668"/>
                </a:lnSpc>
                <a:spcBef>
                  <a:spcPct val="0"/>
                </a:spcBef>
              </a:pPr>
              <a:r>
                <a:rPr lang="en-US" sz="4832" spc="473">
                  <a:solidFill>
                    <a:srgbClr val="052E0B"/>
                  </a:solidFill>
                  <a:latin typeface="Montserrat Light Bold"/>
                </a:rPr>
                <a:t>ТАТО ЧИ МАМА ЯКОЇ НА ФРОНТІ?</a:t>
              </a:r>
            </a:p>
          </p:txBody>
        </p:sp>
        <p:grpSp>
          <p:nvGrpSpPr>
            <p:cNvPr id="4" name="Group 4"/>
            <p:cNvGrpSpPr/>
            <p:nvPr/>
          </p:nvGrpSpPr>
          <p:grpSpPr>
            <a:xfrm>
              <a:off x="7807139" y="8348332"/>
              <a:ext cx="5598799" cy="4786971"/>
              <a:chOff x="0" y="0"/>
              <a:chExt cx="1540152" cy="1316829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0" y="0"/>
                <a:ext cx="1540152" cy="1316829"/>
              </a:xfrm>
              <a:custGeom>
                <a:avLst/>
                <a:gdLst/>
                <a:ahLst/>
                <a:cxnLst/>
                <a:rect l="l" t="t" r="r" b="b"/>
                <a:pathLst>
                  <a:path w="1540152" h="1316829">
                    <a:moveTo>
                      <a:pt x="57155" y="0"/>
                    </a:moveTo>
                    <a:lnTo>
                      <a:pt x="1482997" y="0"/>
                    </a:lnTo>
                    <a:cubicBezTo>
                      <a:pt x="1514562" y="0"/>
                      <a:pt x="1540152" y="25589"/>
                      <a:pt x="1540152" y="57155"/>
                    </a:cubicBezTo>
                    <a:lnTo>
                      <a:pt x="1540152" y="1259674"/>
                    </a:lnTo>
                    <a:cubicBezTo>
                      <a:pt x="1540152" y="1291240"/>
                      <a:pt x="1514562" y="1316829"/>
                      <a:pt x="1482997" y="1316829"/>
                    </a:cubicBezTo>
                    <a:lnTo>
                      <a:pt x="57155" y="1316829"/>
                    </a:lnTo>
                    <a:cubicBezTo>
                      <a:pt x="41997" y="1316829"/>
                      <a:pt x="27459" y="1310807"/>
                      <a:pt x="16740" y="1300089"/>
                    </a:cubicBezTo>
                    <a:cubicBezTo>
                      <a:pt x="6022" y="1289370"/>
                      <a:pt x="0" y="1274833"/>
                      <a:pt x="0" y="1259674"/>
                    </a:cubicBezTo>
                    <a:lnTo>
                      <a:pt x="0" y="57155"/>
                    </a:lnTo>
                    <a:cubicBezTo>
                      <a:pt x="0" y="41997"/>
                      <a:pt x="6022" y="27459"/>
                      <a:pt x="16740" y="16740"/>
                    </a:cubicBezTo>
                    <a:cubicBezTo>
                      <a:pt x="27459" y="6022"/>
                      <a:pt x="41997" y="0"/>
                      <a:pt x="57155" y="0"/>
                    </a:cubicBezTo>
                    <a:close/>
                  </a:path>
                </a:pathLst>
              </a:custGeom>
              <a:solidFill>
                <a:srgbClr val="B6B291">
                  <a:alpha val="98824"/>
                </a:srgbClr>
              </a:solidFill>
            </p:spPr>
          </p:sp>
          <p:sp>
            <p:nvSpPr>
              <p:cNvPr id="6" name="TextBox 6"/>
              <p:cNvSpPr txBox="1"/>
              <p:nvPr/>
            </p:nvSpPr>
            <p:spPr>
              <a:xfrm>
                <a:off x="0" y="-19050"/>
                <a:ext cx="1540152" cy="133587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7" name="TextBox 7"/>
            <p:cNvSpPr txBox="1"/>
            <p:nvPr/>
          </p:nvSpPr>
          <p:spPr>
            <a:xfrm>
              <a:off x="8384687" y="9213584"/>
              <a:ext cx="4443703" cy="31639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79"/>
                </a:lnSpc>
              </a:pPr>
              <a:r>
                <a:rPr lang="en-US" sz="2199">
                  <a:solidFill>
                    <a:srgbClr val="231F20"/>
                  </a:solidFill>
                  <a:latin typeface="Montserrat Light Bold"/>
                </a:rPr>
                <a:t>Не приховуйте своїх емоцій.</a:t>
              </a:r>
            </a:p>
            <a:p>
              <a:pPr algn="ctr">
                <a:lnSpc>
                  <a:spcPts val="3079"/>
                </a:lnSpc>
              </a:pPr>
              <a:r>
                <a:rPr lang="en-US" sz="2199">
                  <a:solidFill>
                    <a:srgbClr val="231F20"/>
                  </a:solidFill>
                  <a:latin typeface="Montserrat Light Bold"/>
                </a:rPr>
                <a:t>Часто діти думають,</a:t>
              </a:r>
            </a:p>
            <a:p>
              <a:pPr algn="ctr">
                <a:lnSpc>
                  <a:spcPts val="3079"/>
                </a:lnSpc>
              </a:pPr>
              <a:r>
                <a:rPr lang="en-US" sz="2199">
                  <a:solidFill>
                    <a:srgbClr val="231F20"/>
                  </a:solidFill>
                  <a:latin typeface="Montserrat Light Bold"/>
                </a:rPr>
                <a:t>що вони є причиною поганого настрою батьків</a:t>
              </a:r>
            </a:p>
          </p:txBody>
        </p:sp>
        <p:grpSp>
          <p:nvGrpSpPr>
            <p:cNvPr id="8" name="Group 8"/>
            <p:cNvGrpSpPr/>
            <p:nvPr/>
          </p:nvGrpSpPr>
          <p:grpSpPr>
            <a:xfrm>
              <a:off x="15932949" y="8342638"/>
              <a:ext cx="5493989" cy="4786971"/>
              <a:chOff x="0" y="0"/>
              <a:chExt cx="1511320" cy="1316829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1511320" cy="1316829"/>
              </a:xfrm>
              <a:custGeom>
                <a:avLst/>
                <a:gdLst/>
                <a:ahLst/>
                <a:cxnLst/>
                <a:rect l="l" t="t" r="r" b="b"/>
                <a:pathLst>
                  <a:path w="1511320" h="1316829">
                    <a:moveTo>
                      <a:pt x="58245" y="0"/>
                    </a:moveTo>
                    <a:lnTo>
                      <a:pt x="1453075" y="0"/>
                    </a:lnTo>
                    <a:cubicBezTo>
                      <a:pt x="1468522" y="0"/>
                      <a:pt x="1483337" y="6137"/>
                      <a:pt x="1494260" y="17060"/>
                    </a:cubicBezTo>
                    <a:cubicBezTo>
                      <a:pt x="1505183" y="27983"/>
                      <a:pt x="1511320" y="42798"/>
                      <a:pt x="1511320" y="58245"/>
                    </a:cubicBezTo>
                    <a:lnTo>
                      <a:pt x="1511320" y="1258584"/>
                    </a:lnTo>
                    <a:cubicBezTo>
                      <a:pt x="1511320" y="1274031"/>
                      <a:pt x="1505183" y="1288846"/>
                      <a:pt x="1494260" y="1299770"/>
                    </a:cubicBezTo>
                    <a:cubicBezTo>
                      <a:pt x="1483337" y="1310693"/>
                      <a:pt x="1468522" y="1316829"/>
                      <a:pt x="1453075" y="1316829"/>
                    </a:cubicBezTo>
                    <a:lnTo>
                      <a:pt x="58245" y="1316829"/>
                    </a:lnTo>
                    <a:cubicBezTo>
                      <a:pt x="42798" y="1316829"/>
                      <a:pt x="27983" y="1310693"/>
                      <a:pt x="17060" y="1299770"/>
                    </a:cubicBezTo>
                    <a:cubicBezTo>
                      <a:pt x="6137" y="1288846"/>
                      <a:pt x="0" y="1274031"/>
                      <a:pt x="0" y="1258584"/>
                    </a:cubicBezTo>
                    <a:lnTo>
                      <a:pt x="0" y="58245"/>
                    </a:lnTo>
                    <a:cubicBezTo>
                      <a:pt x="0" y="42798"/>
                      <a:pt x="6137" y="27983"/>
                      <a:pt x="17060" y="17060"/>
                    </a:cubicBezTo>
                    <a:cubicBezTo>
                      <a:pt x="27983" y="6137"/>
                      <a:pt x="42798" y="0"/>
                      <a:pt x="58245" y="0"/>
                    </a:cubicBezTo>
                    <a:close/>
                  </a:path>
                </a:pathLst>
              </a:custGeom>
              <a:solidFill>
                <a:srgbClr val="B6B291">
                  <a:alpha val="98824"/>
                </a:srgbClr>
              </a:solidFill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19050"/>
                <a:ext cx="1511320" cy="133587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11" name="TextBox 11"/>
            <p:cNvSpPr txBox="1"/>
            <p:nvPr/>
          </p:nvSpPr>
          <p:spPr>
            <a:xfrm>
              <a:off x="16392339" y="8438271"/>
              <a:ext cx="4569783" cy="42307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80"/>
                </a:lnSpc>
              </a:pPr>
              <a:r>
                <a:rPr lang="en-US" sz="2200" dirty="0" err="1">
                  <a:solidFill>
                    <a:srgbClr val="100F0D"/>
                  </a:solidFill>
                  <a:latin typeface="Montserrat Light Bold"/>
                </a:rPr>
                <a:t>За</a:t>
              </a:r>
              <a:r>
                <a:rPr lang="en-US" sz="2200" dirty="0">
                  <a:solidFill>
                    <a:srgbClr val="100F0D"/>
                  </a:solidFill>
                  <a:latin typeface="Montserrat Light Bold"/>
                </a:rPr>
                <a:t> </a:t>
              </a:r>
              <a:r>
                <a:rPr lang="en-US" sz="2200" dirty="0" err="1">
                  <a:solidFill>
                    <a:srgbClr val="100F0D"/>
                  </a:solidFill>
                  <a:latin typeface="Montserrat Light Bold"/>
                </a:rPr>
                <a:t>можливості</a:t>
              </a:r>
              <a:r>
                <a:rPr lang="en-US" sz="2200" dirty="0">
                  <a:solidFill>
                    <a:srgbClr val="100F0D"/>
                  </a:solidFill>
                  <a:latin typeface="Montserrat Light Bold"/>
                </a:rPr>
                <a:t> </a:t>
              </a:r>
              <a:r>
                <a:rPr lang="en-US" sz="2200" dirty="0" err="1">
                  <a:solidFill>
                    <a:srgbClr val="100F0D"/>
                  </a:solidFill>
                  <a:latin typeface="Montserrat Light Bold"/>
                </a:rPr>
                <a:t>підтримати</a:t>
              </a:r>
              <a:r>
                <a:rPr lang="en-US" sz="2200" dirty="0">
                  <a:solidFill>
                    <a:srgbClr val="100F0D"/>
                  </a:solidFill>
                  <a:latin typeface="Montserrat Light Bold"/>
                </a:rPr>
                <a:t> </a:t>
              </a:r>
              <a:r>
                <a:rPr lang="en-US" sz="2200" dirty="0" err="1">
                  <a:solidFill>
                    <a:srgbClr val="100F0D"/>
                  </a:solidFill>
                  <a:latin typeface="Montserrat Light Bold"/>
                </a:rPr>
                <a:t>регулярний</a:t>
              </a:r>
              <a:r>
                <a:rPr lang="en-US" sz="2200" dirty="0">
                  <a:solidFill>
                    <a:srgbClr val="100F0D"/>
                  </a:solidFill>
                  <a:latin typeface="Montserrat Light Bold"/>
                </a:rPr>
                <a:t> </a:t>
              </a:r>
              <a:r>
                <a:rPr lang="en-US" sz="2200" dirty="0" err="1">
                  <a:solidFill>
                    <a:srgbClr val="100F0D"/>
                  </a:solidFill>
                  <a:latin typeface="Montserrat Light Bold"/>
                </a:rPr>
                <a:t>телефонний</a:t>
              </a:r>
              <a:r>
                <a:rPr lang="en-US" sz="2200" dirty="0">
                  <a:solidFill>
                    <a:srgbClr val="100F0D"/>
                  </a:solidFill>
                  <a:latin typeface="Montserrat Light Bold"/>
                </a:rPr>
                <a:t> </a:t>
              </a:r>
              <a:r>
                <a:rPr lang="en-US" sz="2200" dirty="0" err="1">
                  <a:solidFill>
                    <a:srgbClr val="100F0D"/>
                  </a:solidFill>
                  <a:latin typeface="Montserrat Light Bold"/>
                </a:rPr>
                <a:t>та</a:t>
              </a:r>
              <a:r>
                <a:rPr lang="en-US" sz="2200" dirty="0">
                  <a:solidFill>
                    <a:srgbClr val="100F0D"/>
                  </a:solidFill>
                  <a:latin typeface="Montserrat Light Bold"/>
                </a:rPr>
                <a:t> </a:t>
              </a:r>
              <a:r>
                <a:rPr lang="en-US" sz="2200" dirty="0" err="1">
                  <a:solidFill>
                    <a:srgbClr val="100F0D"/>
                  </a:solidFill>
                  <a:latin typeface="Montserrat Light Bold"/>
                </a:rPr>
                <a:t>відеозв’язок</a:t>
              </a:r>
              <a:r>
                <a:rPr lang="en-US" sz="2200" dirty="0">
                  <a:solidFill>
                    <a:srgbClr val="100F0D"/>
                  </a:solidFill>
                  <a:latin typeface="Montserrat Light Bold"/>
                </a:rPr>
                <a:t> </a:t>
              </a:r>
              <a:r>
                <a:rPr lang="en-US" sz="2200" dirty="0" err="1">
                  <a:solidFill>
                    <a:srgbClr val="100F0D"/>
                  </a:solidFill>
                  <a:latin typeface="Montserrat Light Bold"/>
                </a:rPr>
                <a:t>тата</a:t>
              </a:r>
              <a:r>
                <a:rPr lang="en-US" sz="2200" dirty="0">
                  <a:solidFill>
                    <a:srgbClr val="100F0D"/>
                  </a:solidFill>
                  <a:latin typeface="Montserrat Light Bold"/>
                </a:rPr>
                <a:t>/</a:t>
              </a:r>
              <a:r>
                <a:rPr lang="en-US" sz="2200" dirty="0" err="1">
                  <a:solidFill>
                    <a:srgbClr val="100F0D"/>
                  </a:solidFill>
                  <a:latin typeface="Montserrat Light Bold"/>
                </a:rPr>
                <a:t>мама</a:t>
              </a:r>
              <a:r>
                <a:rPr lang="en-US" sz="2200" dirty="0">
                  <a:solidFill>
                    <a:srgbClr val="100F0D"/>
                  </a:solidFill>
                  <a:latin typeface="Montserrat Light Bold"/>
                </a:rPr>
                <a:t> з </a:t>
              </a:r>
              <a:r>
                <a:rPr lang="en-US" sz="2200" dirty="0" err="1">
                  <a:solidFill>
                    <a:srgbClr val="100F0D"/>
                  </a:solidFill>
                  <a:latin typeface="Montserrat Light Bold"/>
                </a:rPr>
                <a:t>дитиною</a:t>
              </a:r>
              <a:r>
                <a:rPr lang="en-US" sz="2200" dirty="0">
                  <a:solidFill>
                    <a:srgbClr val="100F0D"/>
                  </a:solidFill>
                  <a:latin typeface="Montserrat Light Bold"/>
                </a:rPr>
                <a:t>. </a:t>
              </a:r>
              <a:r>
                <a:rPr lang="en-US" sz="2200" dirty="0" err="1">
                  <a:solidFill>
                    <a:srgbClr val="100F0D"/>
                  </a:solidFill>
                  <a:latin typeface="Montserrat Light Bold"/>
                </a:rPr>
                <a:t>Той</a:t>
              </a:r>
              <a:r>
                <a:rPr lang="en-US" sz="2200" dirty="0">
                  <a:solidFill>
                    <a:srgbClr val="100F0D"/>
                  </a:solidFill>
                  <a:latin typeface="Montserrat Light Bold"/>
                </a:rPr>
                <a:t> з </a:t>
              </a:r>
              <a:r>
                <a:rPr lang="en-US" sz="2200" dirty="0" err="1">
                  <a:solidFill>
                    <a:srgbClr val="100F0D"/>
                  </a:solidFill>
                  <a:latin typeface="Montserrat Light Bold"/>
                </a:rPr>
                <a:t>батьків</a:t>
              </a:r>
              <a:r>
                <a:rPr lang="en-US" sz="2200" dirty="0">
                  <a:solidFill>
                    <a:srgbClr val="100F0D"/>
                  </a:solidFill>
                  <a:latin typeface="Montserrat Light Bold"/>
                </a:rPr>
                <a:t>, </a:t>
              </a:r>
              <a:r>
                <a:rPr lang="en-US" sz="2200" dirty="0" err="1">
                  <a:solidFill>
                    <a:srgbClr val="100F0D"/>
                  </a:solidFill>
                  <a:latin typeface="Montserrat Light Bold"/>
                </a:rPr>
                <a:t>хто</a:t>
              </a:r>
              <a:r>
                <a:rPr lang="en-US" sz="2200" dirty="0">
                  <a:solidFill>
                    <a:srgbClr val="100F0D"/>
                  </a:solidFill>
                  <a:latin typeface="Montserrat Light Bold"/>
                </a:rPr>
                <a:t> </a:t>
              </a:r>
              <a:r>
                <a:rPr lang="en-US" sz="2200" dirty="0" err="1">
                  <a:solidFill>
                    <a:srgbClr val="100F0D"/>
                  </a:solidFill>
                  <a:latin typeface="Montserrat Light Bold"/>
                </a:rPr>
                <a:t>на</a:t>
              </a:r>
              <a:r>
                <a:rPr lang="en-US" sz="2200" dirty="0">
                  <a:solidFill>
                    <a:srgbClr val="100F0D"/>
                  </a:solidFill>
                  <a:latin typeface="Montserrat Light Bold"/>
                </a:rPr>
                <a:t> </a:t>
              </a:r>
              <a:r>
                <a:rPr lang="en-US" sz="2200" dirty="0" err="1">
                  <a:solidFill>
                    <a:srgbClr val="100F0D"/>
                  </a:solidFill>
                  <a:latin typeface="Montserrat Light Bold"/>
                </a:rPr>
                <a:t>війні</a:t>
              </a:r>
              <a:r>
                <a:rPr lang="en-US" sz="2200" dirty="0">
                  <a:solidFill>
                    <a:srgbClr val="100F0D"/>
                  </a:solidFill>
                  <a:latin typeface="Montserrat Light Bold"/>
                </a:rPr>
                <a:t>, </a:t>
              </a:r>
              <a:r>
                <a:rPr lang="en-US" sz="2200" dirty="0" err="1">
                  <a:solidFill>
                    <a:srgbClr val="100F0D"/>
                  </a:solidFill>
                  <a:latin typeface="Montserrat Light Bold"/>
                </a:rPr>
                <a:t>може</a:t>
              </a:r>
              <a:r>
                <a:rPr lang="en-US" sz="2200" dirty="0">
                  <a:solidFill>
                    <a:srgbClr val="100F0D"/>
                  </a:solidFill>
                  <a:latin typeface="Montserrat Light Bold"/>
                </a:rPr>
                <a:t> </a:t>
              </a:r>
              <a:r>
                <a:rPr lang="en-US" sz="2200" dirty="0" err="1">
                  <a:solidFill>
                    <a:srgbClr val="100F0D"/>
                  </a:solidFill>
                  <a:latin typeface="Montserrat Light Bold"/>
                </a:rPr>
                <a:t>читати</a:t>
              </a:r>
              <a:r>
                <a:rPr lang="en-US" sz="2200" dirty="0">
                  <a:solidFill>
                    <a:srgbClr val="100F0D"/>
                  </a:solidFill>
                  <a:latin typeface="Montserrat Light Bold"/>
                </a:rPr>
                <a:t> </a:t>
              </a:r>
              <a:r>
                <a:rPr lang="en-US" sz="2200" dirty="0" err="1">
                  <a:solidFill>
                    <a:srgbClr val="100F0D"/>
                  </a:solidFill>
                  <a:latin typeface="Montserrat Light Bold"/>
                </a:rPr>
                <a:t>казки</a:t>
              </a:r>
              <a:endParaRPr lang="en-US" sz="2200" dirty="0">
                <a:solidFill>
                  <a:srgbClr val="100F0D"/>
                </a:solidFill>
                <a:latin typeface="Montserrat Light Bold"/>
              </a:endParaRPr>
            </a:p>
          </p:txBody>
        </p:sp>
        <p:sp>
          <p:nvSpPr>
            <p:cNvPr id="12" name="Freeform 12"/>
            <p:cNvSpPr/>
            <p:nvPr/>
          </p:nvSpPr>
          <p:spPr>
            <a:xfrm rot="-965050">
              <a:off x="13386528" y="11995669"/>
              <a:ext cx="2729128" cy="770979"/>
            </a:xfrm>
            <a:custGeom>
              <a:avLst/>
              <a:gdLst/>
              <a:ahLst/>
              <a:cxnLst/>
              <a:rect l="l" t="t" r="r" b="b"/>
              <a:pathLst>
                <a:path w="2729128" h="770979">
                  <a:moveTo>
                    <a:pt x="0" y="0"/>
                  </a:moveTo>
                  <a:lnTo>
                    <a:pt x="2729128" y="0"/>
                  </a:lnTo>
                  <a:lnTo>
                    <a:pt x="2729128" y="770979"/>
                  </a:lnTo>
                  <a:lnTo>
                    <a:pt x="0" y="77097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13" name="Group 13"/>
            <p:cNvGrpSpPr/>
            <p:nvPr/>
          </p:nvGrpSpPr>
          <p:grpSpPr>
            <a:xfrm>
              <a:off x="23748325" y="8342638"/>
              <a:ext cx="5598799" cy="4786971"/>
              <a:chOff x="0" y="0"/>
              <a:chExt cx="1540152" cy="1316829"/>
            </a:xfrm>
          </p:grpSpPr>
          <p:sp>
            <p:nvSpPr>
              <p:cNvPr id="14" name="Freeform 14"/>
              <p:cNvSpPr/>
              <p:nvPr/>
            </p:nvSpPr>
            <p:spPr>
              <a:xfrm>
                <a:off x="0" y="0"/>
                <a:ext cx="1540152" cy="1316829"/>
              </a:xfrm>
              <a:custGeom>
                <a:avLst/>
                <a:gdLst/>
                <a:ahLst/>
                <a:cxnLst/>
                <a:rect l="l" t="t" r="r" b="b"/>
                <a:pathLst>
                  <a:path w="1540152" h="1316829">
                    <a:moveTo>
                      <a:pt x="57155" y="0"/>
                    </a:moveTo>
                    <a:lnTo>
                      <a:pt x="1482997" y="0"/>
                    </a:lnTo>
                    <a:cubicBezTo>
                      <a:pt x="1514562" y="0"/>
                      <a:pt x="1540152" y="25589"/>
                      <a:pt x="1540152" y="57155"/>
                    </a:cubicBezTo>
                    <a:lnTo>
                      <a:pt x="1540152" y="1259674"/>
                    </a:lnTo>
                    <a:cubicBezTo>
                      <a:pt x="1540152" y="1291240"/>
                      <a:pt x="1514562" y="1316829"/>
                      <a:pt x="1482997" y="1316829"/>
                    </a:cubicBezTo>
                    <a:lnTo>
                      <a:pt x="57155" y="1316829"/>
                    </a:lnTo>
                    <a:cubicBezTo>
                      <a:pt x="41997" y="1316829"/>
                      <a:pt x="27459" y="1310807"/>
                      <a:pt x="16740" y="1300089"/>
                    </a:cubicBezTo>
                    <a:cubicBezTo>
                      <a:pt x="6022" y="1289370"/>
                      <a:pt x="0" y="1274833"/>
                      <a:pt x="0" y="1259674"/>
                    </a:cubicBezTo>
                    <a:lnTo>
                      <a:pt x="0" y="57155"/>
                    </a:lnTo>
                    <a:cubicBezTo>
                      <a:pt x="0" y="41997"/>
                      <a:pt x="6022" y="27459"/>
                      <a:pt x="16740" y="16740"/>
                    </a:cubicBezTo>
                    <a:cubicBezTo>
                      <a:pt x="27459" y="6022"/>
                      <a:pt x="41997" y="0"/>
                      <a:pt x="57155" y="0"/>
                    </a:cubicBezTo>
                    <a:close/>
                  </a:path>
                </a:pathLst>
              </a:custGeom>
              <a:solidFill>
                <a:srgbClr val="B6B291">
                  <a:alpha val="98824"/>
                </a:srgbClr>
              </a:solidFill>
            </p:spPr>
          </p:sp>
          <p:sp>
            <p:nvSpPr>
              <p:cNvPr id="15" name="TextBox 15"/>
              <p:cNvSpPr txBox="1"/>
              <p:nvPr/>
            </p:nvSpPr>
            <p:spPr>
              <a:xfrm>
                <a:off x="0" y="-19050"/>
                <a:ext cx="1540152" cy="133587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16" name="TextBox 16"/>
            <p:cNvSpPr txBox="1"/>
            <p:nvPr/>
          </p:nvSpPr>
          <p:spPr>
            <a:xfrm>
              <a:off x="23963756" y="8601677"/>
              <a:ext cx="5167936" cy="42307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80"/>
                </a:lnSpc>
              </a:pPr>
              <a:r>
                <a:rPr lang="en-US" sz="2200">
                  <a:solidFill>
                    <a:srgbClr val="100F0D"/>
                  </a:solidFill>
                  <a:latin typeface="Montserrat Light Bold"/>
                </a:rPr>
                <a:t>Тато може попросити дитину робити щось замість нього, поки він не повернеться: допомагати мамі у хатніх справах, слідкувати, щоб світло в порожніх кімнатах було вимкнене</a:t>
              </a:r>
            </a:p>
          </p:txBody>
        </p:sp>
        <p:sp>
          <p:nvSpPr>
            <p:cNvPr id="17" name="Freeform 17"/>
            <p:cNvSpPr/>
            <p:nvPr/>
          </p:nvSpPr>
          <p:spPr>
            <a:xfrm rot="-8970905" flipH="1">
              <a:off x="21329741" y="8993081"/>
              <a:ext cx="2997927" cy="846914"/>
            </a:xfrm>
            <a:custGeom>
              <a:avLst/>
              <a:gdLst/>
              <a:ahLst/>
              <a:cxnLst/>
              <a:rect l="l" t="t" r="r" b="b"/>
              <a:pathLst>
                <a:path w="2997927" h="846914">
                  <a:moveTo>
                    <a:pt x="2997927" y="0"/>
                  </a:moveTo>
                  <a:lnTo>
                    <a:pt x="0" y="0"/>
                  </a:lnTo>
                  <a:lnTo>
                    <a:pt x="0" y="846915"/>
                  </a:lnTo>
                  <a:lnTo>
                    <a:pt x="2997927" y="846915"/>
                  </a:lnTo>
                  <a:lnTo>
                    <a:pt x="2997927" y="0"/>
                  </a:lnTo>
                  <a:close/>
                </a:path>
              </a:pathLst>
            </a:custGeom>
            <a:blipFill>
              <a:blip r:embed="rId2" cstate="print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18" name="Group 18"/>
            <p:cNvGrpSpPr/>
            <p:nvPr/>
          </p:nvGrpSpPr>
          <p:grpSpPr>
            <a:xfrm>
              <a:off x="19941310" y="13845912"/>
              <a:ext cx="5448205" cy="4786971"/>
              <a:chOff x="0" y="0"/>
              <a:chExt cx="1498725" cy="1316829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0" y="0"/>
                <a:ext cx="1498725" cy="1316829"/>
              </a:xfrm>
              <a:custGeom>
                <a:avLst/>
                <a:gdLst/>
                <a:ahLst/>
                <a:cxnLst/>
                <a:rect l="l" t="t" r="r" b="b"/>
                <a:pathLst>
                  <a:path w="1498725" h="1316829">
                    <a:moveTo>
                      <a:pt x="58735" y="0"/>
                    </a:moveTo>
                    <a:lnTo>
                      <a:pt x="1439991" y="0"/>
                    </a:lnTo>
                    <a:cubicBezTo>
                      <a:pt x="1455568" y="0"/>
                      <a:pt x="1470507" y="6188"/>
                      <a:pt x="1481522" y="17203"/>
                    </a:cubicBezTo>
                    <a:cubicBezTo>
                      <a:pt x="1492537" y="28218"/>
                      <a:pt x="1498725" y="43157"/>
                      <a:pt x="1498725" y="58735"/>
                    </a:cubicBezTo>
                    <a:lnTo>
                      <a:pt x="1498725" y="1258094"/>
                    </a:lnTo>
                    <a:cubicBezTo>
                      <a:pt x="1498725" y="1273672"/>
                      <a:pt x="1492537" y="1288611"/>
                      <a:pt x="1481522" y="1299626"/>
                    </a:cubicBezTo>
                    <a:cubicBezTo>
                      <a:pt x="1470507" y="1310641"/>
                      <a:pt x="1455568" y="1316829"/>
                      <a:pt x="1439991" y="1316829"/>
                    </a:cubicBezTo>
                    <a:lnTo>
                      <a:pt x="58735" y="1316829"/>
                    </a:lnTo>
                    <a:cubicBezTo>
                      <a:pt x="43157" y="1316829"/>
                      <a:pt x="28218" y="1310641"/>
                      <a:pt x="17203" y="1299626"/>
                    </a:cubicBezTo>
                    <a:cubicBezTo>
                      <a:pt x="6188" y="1288611"/>
                      <a:pt x="0" y="1273672"/>
                      <a:pt x="0" y="1258094"/>
                    </a:cubicBezTo>
                    <a:lnTo>
                      <a:pt x="0" y="58735"/>
                    </a:lnTo>
                    <a:cubicBezTo>
                      <a:pt x="0" y="43157"/>
                      <a:pt x="6188" y="28218"/>
                      <a:pt x="17203" y="17203"/>
                    </a:cubicBezTo>
                    <a:cubicBezTo>
                      <a:pt x="28218" y="6188"/>
                      <a:pt x="43157" y="0"/>
                      <a:pt x="58735" y="0"/>
                    </a:cubicBezTo>
                    <a:close/>
                  </a:path>
                </a:pathLst>
              </a:custGeom>
              <a:solidFill>
                <a:srgbClr val="B6B291">
                  <a:alpha val="98824"/>
                </a:srgbClr>
              </a:solidFill>
            </p:spPr>
          </p:sp>
          <p:sp>
            <p:nvSpPr>
              <p:cNvPr id="20" name="TextBox 20"/>
              <p:cNvSpPr txBox="1"/>
              <p:nvPr/>
            </p:nvSpPr>
            <p:spPr>
              <a:xfrm>
                <a:off x="0" y="-19050"/>
                <a:ext cx="1498725" cy="133587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21" name="TextBox 21"/>
            <p:cNvSpPr txBox="1"/>
            <p:nvPr/>
          </p:nvSpPr>
          <p:spPr>
            <a:xfrm>
              <a:off x="20402464" y="14371651"/>
              <a:ext cx="4525898" cy="36973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79"/>
                </a:lnSpc>
              </a:pPr>
              <a:r>
                <a:rPr lang="en-US" sz="2199">
                  <a:solidFill>
                    <a:srgbClr val="100F0D"/>
                  </a:solidFill>
                  <a:latin typeface="Montserrat Light Bold"/>
                </a:rPr>
                <a:t>Запропонуйте дитині зробити щось своїми руками. Наприклад, малюнок того, що будете робити, коли батько повернеться додому</a:t>
              </a:r>
            </a:p>
          </p:txBody>
        </p:sp>
        <p:grpSp>
          <p:nvGrpSpPr>
            <p:cNvPr id="22" name="Group 22"/>
            <p:cNvGrpSpPr/>
            <p:nvPr/>
          </p:nvGrpSpPr>
          <p:grpSpPr>
            <a:xfrm>
              <a:off x="11873165" y="13845912"/>
              <a:ext cx="5426827" cy="4786971"/>
              <a:chOff x="0" y="0"/>
              <a:chExt cx="1492844" cy="1316829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1492844" cy="1316829"/>
              </a:xfrm>
              <a:custGeom>
                <a:avLst/>
                <a:gdLst/>
                <a:ahLst/>
                <a:cxnLst/>
                <a:rect l="l" t="t" r="r" b="b"/>
                <a:pathLst>
                  <a:path w="1492844" h="1316829">
                    <a:moveTo>
                      <a:pt x="58966" y="0"/>
                    </a:moveTo>
                    <a:lnTo>
                      <a:pt x="1433878" y="0"/>
                    </a:lnTo>
                    <a:cubicBezTo>
                      <a:pt x="1449517" y="0"/>
                      <a:pt x="1464515" y="6212"/>
                      <a:pt x="1475574" y="17271"/>
                    </a:cubicBezTo>
                    <a:cubicBezTo>
                      <a:pt x="1486632" y="28329"/>
                      <a:pt x="1492844" y="43327"/>
                      <a:pt x="1492844" y="58966"/>
                    </a:cubicBezTo>
                    <a:lnTo>
                      <a:pt x="1492844" y="1257863"/>
                    </a:lnTo>
                    <a:cubicBezTo>
                      <a:pt x="1492844" y="1273502"/>
                      <a:pt x="1486632" y="1288500"/>
                      <a:pt x="1475574" y="1299558"/>
                    </a:cubicBezTo>
                    <a:cubicBezTo>
                      <a:pt x="1464515" y="1310617"/>
                      <a:pt x="1449517" y="1316829"/>
                      <a:pt x="1433878" y="1316829"/>
                    </a:cubicBezTo>
                    <a:lnTo>
                      <a:pt x="58966" y="1316829"/>
                    </a:lnTo>
                    <a:cubicBezTo>
                      <a:pt x="43327" y="1316829"/>
                      <a:pt x="28329" y="1310617"/>
                      <a:pt x="17271" y="1299558"/>
                    </a:cubicBezTo>
                    <a:cubicBezTo>
                      <a:pt x="6212" y="1288500"/>
                      <a:pt x="0" y="1273502"/>
                      <a:pt x="0" y="1257863"/>
                    </a:cubicBezTo>
                    <a:lnTo>
                      <a:pt x="0" y="58966"/>
                    </a:lnTo>
                    <a:cubicBezTo>
                      <a:pt x="0" y="43327"/>
                      <a:pt x="6212" y="28329"/>
                      <a:pt x="17271" y="17271"/>
                    </a:cubicBezTo>
                    <a:cubicBezTo>
                      <a:pt x="28329" y="6212"/>
                      <a:pt x="43327" y="0"/>
                      <a:pt x="58966" y="0"/>
                    </a:cubicBezTo>
                    <a:close/>
                  </a:path>
                </a:pathLst>
              </a:custGeom>
              <a:solidFill>
                <a:srgbClr val="B6B291">
                  <a:alpha val="98824"/>
                </a:srgbClr>
              </a:solidFill>
            </p:spPr>
          </p:sp>
          <p:sp>
            <p:nvSpPr>
              <p:cNvPr id="24" name="TextBox 24"/>
              <p:cNvSpPr txBox="1"/>
              <p:nvPr/>
            </p:nvSpPr>
            <p:spPr>
              <a:xfrm>
                <a:off x="0" y="-19050"/>
                <a:ext cx="1492844" cy="133587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25" name="TextBox 25"/>
            <p:cNvSpPr txBox="1"/>
            <p:nvPr/>
          </p:nvSpPr>
          <p:spPr>
            <a:xfrm>
              <a:off x="12586412" y="14371651"/>
              <a:ext cx="4000332" cy="36973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79"/>
                </a:lnSpc>
              </a:pPr>
              <a:r>
                <a:rPr lang="en-US" sz="2199">
                  <a:solidFill>
                    <a:srgbClr val="100F0D"/>
                  </a:solidFill>
                  <a:latin typeface="Montserrat Light Bold"/>
                </a:rPr>
                <a:t>Пояснюйте дитині, заради чого рідні на війні. Випробування долати легше, якщо розумієш його сенс</a:t>
              </a:r>
            </a:p>
          </p:txBody>
        </p:sp>
        <p:sp>
          <p:nvSpPr>
            <p:cNvPr id="26" name="Freeform 26"/>
            <p:cNvSpPr/>
            <p:nvPr/>
          </p:nvSpPr>
          <p:spPr>
            <a:xfrm rot="9512159">
              <a:off x="17038474" y="14275398"/>
              <a:ext cx="2912324" cy="822732"/>
            </a:xfrm>
            <a:custGeom>
              <a:avLst/>
              <a:gdLst/>
              <a:ahLst/>
              <a:cxnLst/>
              <a:rect l="l" t="t" r="r" b="b"/>
              <a:pathLst>
                <a:path w="2912324" h="822732">
                  <a:moveTo>
                    <a:pt x="0" y="0"/>
                  </a:moveTo>
                  <a:lnTo>
                    <a:pt x="2912324" y="0"/>
                  </a:lnTo>
                  <a:lnTo>
                    <a:pt x="2912324" y="822731"/>
                  </a:lnTo>
                  <a:lnTo>
                    <a:pt x="0" y="82273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7" name="Freeform 27"/>
            <p:cNvSpPr/>
            <p:nvPr/>
          </p:nvSpPr>
          <p:spPr>
            <a:xfrm>
              <a:off x="7943964" y="13129609"/>
              <a:ext cx="5389180" cy="407552"/>
            </a:xfrm>
            <a:custGeom>
              <a:avLst/>
              <a:gdLst/>
              <a:ahLst/>
              <a:cxnLst/>
              <a:rect l="l" t="t" r="r" b="b"/>
              <a:pathLst>
                <a:path w="5389180" h="407552">
                  <a:moveTo>
                    <a:pt x="0" y="0"/>
                  </a:moveTo>
                  <a:lnTo>
                    <a:pt x="5389180" y="0"/>
                  </a:lnTo>
                  <a:lnTo>
                    <a:pt x="5389180" y="407552"/>
                  </a:lnTo>
                  <a:lnTo>
                    <a:pt x="0" y="4075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/>
              <a:stretch>
                <a:fillRect t="-157606" b="-3554"/>
              </a:stretch>
            </a:blipFill>
          </p:spPr>
        </p:sp>
        <p:sp>
          <p:nvSpPr>
            <p:cNvPr id="28" name="Freeform 28"/>
            <p:cNvSpPr/>
            <p:nvPr/>
          </p:nvSpPr>
          <p:spPr>
            <a:xfrm>
              <a:off x="15932949" y="13129609"/>
              <a:ext cx="5389180" cy="407552"/>
            </a:xfrm>
            <a:custGeom>
              <a:avLst/>
              <a:gdLst/>
              <a:ahLst/>
              <a:cxnLst/>
              <a:rect l="l" t="t" r="r" b="b"/>
              <a:pathLst>
                <a:path w="5389180" h="407552">
                  <a:moveTo>
                    <a:pt x="0" y="0"/>
                  </a:moveTo>
                  <a:lnTo>
                    <a:pt x="5389180" y="0"/>
                  </a:lnTo>
                  <a:lnTo>
                    <a:pt x="5389180" y="407552"/>
                  </a:lnTo>
                  <a:lnTo>
                    <a:pt x="0" y="4075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/>
              <a:stretch>
                <a:fillRect t="-157606" b="-3554"/>
              </a:stretch>
            </a:blipFill>
          </p:spPr>
        </p:sp>
        <p:sp>
          <p:nvSpPr>
            <p:cNvPr id="29" name="Freeform 29"/>
            <p:cNvSpPr/>
            <p:nvPr/>
          </p:nvSpPr>
          <p:spPr>
            <a:xfrm>
              <a:off x="23853135" y="13129609"/>
              <a:ext cx="5389180" cy="407552"/>
            </a:xfrm>
            <a:custGeom>
              <a:avLst/>
              <a:gdLst/>
              <a:ahLst/>
              <a:cxnLst/>
              <a:rect l="l" t="t" r="r" b="b"/>
              <a:pathLst>
                <a:path w="5389180" h="407552">
                  <a:moveTo>
                    <a:pt x="0" y="0"/>
                  </a:moveTo>
                  <a:lnTo>
                    <a:pt x="5389179" y="0"/>
                  </a:lnTo>
                  <a:lnTo>
                    <a:pt x="5389179" y="407552"/>
                  </a:lnTo>
                  <a:lnTo>
                    <a:pt x="0" y="4075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/>
              <a:stretch>
                <a:fillRect t="-157606" b="-3554"/>
              </a:stretch>
            </a:blipFill>
          </p:spPr>
        </p:sp>
        <p:sp>
          <p:nvSpPr>
            <p:cNvPr id="30" name="Freeform 30"/>
            <p:cNvSpPr/>
            <p:nvPr/>
          </p:nvSpPr>
          <p:spPr>
            <a:xfrm rot="-2130716" flipH="1">
              <a:off x="24947472" y="14034682"/>
              <a:ext cx="2944631" cy="831858"/>
            </a:xfrm>
            <a:custGeom>
              <a:avLst/>
              <a:gdLst/>
              <a:ahLst/>
              <a:cxnLst/>
              <a:rect l="l" t="t" r="r" b="b"/>
              <a:pathLst>
                <a:path w="2944631" h="831858">
                  <a:moveTo>
                    <a:pt x="2944631" y="0"/>
                  </a:moveTo>
                  <a:lnTo>
                    <a:pt x="0" y="0"/>
                  </a:lnTo>
                  <a:lnTo>
                    <a:pt x="0" y="831859"/>
                  </a:lnTo>
                  <a:lnTo>
                    <a:pt x="2944631" y="831859"/>
                  </a:lnTo>
                  <a:lnTo>
                    <a:pt x="2944631" y="0"/>
                  </a:lnTo>
                  <a:close/>
                </a:path>
              </a:pathLst>
            </a:custGeom>
            <a:blipFill>
              <a:blip r:embed="rId2" cstate="print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31" name="Freeform 31"/>
            <p:cNvSpPr/>
            <p:nvPr/>
          </p:nvSpPr>
          <p:spPr>
            <a:xfrm>
              <a:off x="20000336" y="18632883"/>
              <a:ext cx="5389180" cy="407552"/>
            </a:xfrm>
            <a:custGeom>
              <a:avLst/>
              <a:gdLst/>
              <a:ahLst/>
              <a:cxnLst/>
              <a:rect l="l" t="t" r="r" b="b"/>
              <a:pathLst>
                <a:path w="5389180" h="407552">
                  <a:moveTo>
                    <a:pt x="0" y="0"/>
                  </a:moveTo>
                  <a:lnTo>
                    <a:pt x="5389179" y="0"/>
                  </a:lnTo>
                  <a:lnTo>
                    <a:pt x="5389179" y="407552"/>
                  </a:lnTo>
                  <a:lnTo>
                    <a:pt x="0" y="4075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/>
              <a:stretch>
                <a:fillRect t="-157606" b="-3554"/>
              </a:stretch>
            </a:blipFill>
          </p:spPr>
        </p:sp>
        <p:sp>
          <p:nvSpPr>
            <p:cNvPr id="32" name="Freeform 32"/>
            <p:cNvSpPr/>
            <p:nvPr/>
          </p:nvSpPr>
          <p:spPr>
            <a:xfrm>
              <a:off x="11910812" y="18632883"/>
              <a:ext cx="5389180" cy="407552"/>
            </a:xfrm>
            <a:custGeom>
              <a:avLst/>
              <a:gdLst/>
              <a:ahLst/>
              <a:cxnLst/>
              <a:rect l="l" t="t" r="r" b="b"/>
              <a:pathLst>
                <a:path w="5389180" h="407552">
                  <a:moveTo>
                    <a:pt x="0" y="0"/>
                  </a:moveTo>
                  <a:lnTo>
                    <a:pt x="5389180" y="0"/>
                  </a:lnTo>
                  <a:lnTo>
                    <a:pt x="5389180" y="407552"/>
                  </a:lnTo>
                  <a:lnTo>
                    <a:pt x="0" y="4075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/>
              <a:stretch>
                <a:fillRect t="-157606" b="-3554"/>
              </a:stretch>
            </a:blipFill>
          </p:spPr>
        </p:sp>
        <p:sp>
          <p:nvSpPr>
            <p:cNvPr id="33" name="Freeform 33"/>
            <p:cNvSpPr/>
            <p:nvPr/>
          </p:nvSpPr>
          <p:spPr>
            <a:xfrm rot="6911696">
              <a:off x="26644668" y="1602339"/>
              <a:ext cx="10155409" cy="10420662"/>
            </a:xfrm>
            <a:custGeom>
              <a:avLst/>
              <a:gdLst/>
              <a:ahLst/>
              <a:cxnLst/>
              <a:rect l="l" t="t" r="r" b="b"/>
              <a:pathLst>
                <a:path w="10155409" h="10420662">
                  <a:moveTo>
                    <a:pt x="0" y="0"/>
                  </a:moveTo>
                  <a:lnTo>
                    <a:pt x="10155409" y="0"/>
                  </a:lnTo>
                  <a:lnTo>
                    <a:pt x="10155409" y="10420662"/>
                  </a:lnTo>
                  <a:lnTo>
                    <a:pt x="0" y="1042066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 cstate="print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34" name="Freeform 34"/>
            <p:cNvSpPr/>
            <p:nvPr/>
          </p:nvSpPr>
          <p:spPr>
            <a:xfrm rot="7362123">
              <a:off x="2050078" y="12419401"/>
              <a:ext cx="10155409" cy="10420662"/>
            </a:xfrm>
            <a:custGeom>
              <a:avLst/>
              <a:gdLst/>
              <a:ahLst/>
              <a:cxnLst/>
              <a:rect l="l" t="t" r="r" b="b"/>
              <a:pathLst>
                <a:path w="10155409" h="10420662">
                  <a:moveTo>
                    <a:pt x="0" y="0"/>
                  </a:moveTo>
                  <a:lnTo>
                    <a:pt x="10155409" y="0"/>
                  </a:lnTo>
                  <a:lnTo>
                    <a:pt x="10155409" y="10420662"/>
                  </a:lnTo>
                  <a:lnTo>
                    <a:pt x="0" y="1042066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 cstate="print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</p: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928646" y="-626068"/>
            <a:ext cx="24213372" cy="15292743"/>
            <a:chOff x="1644056" y="1580953"/>
            <a:chExt cx="32284496" cy="20390324"/>
          </a:xfrm>
        </p:grpSpPr>
        <p:grpSp>
          <p:nvGrpSpPr>
            <p:cNvPr id="3" name="Group 3"/>
            <p:cNvGrpSpPr/>
            <p:nvPr/>
          </p:nvGrpSpPr>
          <p:grpSpPr>
            <a:xfrm>
              <a:off x="9912766" y="5879643"/>
              <a:ext cx="4632004" cy="6477926"/>
              <a:chOff x="0" y="0"/>
              <a:chExt cx="914964" cy="1279590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914964" cy="1279590"/>
              </a:xfrm>
              <a:custGeom>
                <a:avLst/>
                <a:gdLst/>
                <a:ahLst/>
                <a:cxnLst/>
                <a:rect l="l" t="t" r="r" b="b"/>
                <a:pathLst>
                  <a:path w="914964" h="1279590">
                    <a:moveTo>
                      <a:pt x="69084" y="0"/>
                    </a:moveTo>
                    <a:lnTo>
                      <a:pt x="845879" y="0"/>
                    </a:lnTo>
                    <a:cubicBezTo>
                      <a:pt x="864202" y="0"/>
                      <a:pt x="881774" y="7279"/>
                      <a:pt x="894729" y="20234"/>
                    </a:cubicBezTo>
                    <a:cubicBezTo>
                      <a:pt x="907685" y="33190"/>
                      <a:pt x="914964" y="50762"/>
                      <a:pt x="914964" y="69084"/>
                    </a:cubicBezTo>
                    <a:lnTo>
                      <a:pt x="914964" y="1210506"/>
                    </a:lnTo>
                    <a:cubicBezTo>
                      <a:pt x="914964" y="1248660"/>
                      <a:pt x="884034" y="1279590"/>
                      <a:pt x="845879" y="1279590"/>
                    </a:cubicBezTo>
                    <a:lnTo>
                      <a:pt x="69084" y="1279590"/>
                    </a:lnTo>
                    <a:cubicBezTo>
                      <a:pt x="50762" y="1279590"/>
                      <a:pt x="33190" y="1272312"/>
                      <a:pt x="20234" y="1259356"/>
                    </a:cubicBezTo>
                    <a:cubicBezTo>
                      <a:pt x="7279" y="1246400"/>
                      <a:pt x="0" y="1228828"/>
                      <a:pt x="0" y="1210506"/>
                    </a:cubicBezTo>
                    <a:lnTo>
                      <a:pt x="0" y="69084"/>
                    </a:lnTo>
                    <a:cubicBezTo>
                      <a:pt x="0" y="50762"/>
                      <a:pt x="7279" y="33190"/>
                      <a:pt x="20234" y="20234"/>
                    </a:cubicBezTo>
                    <a:cubicBezTo>
                      <a:pt x="33190" y="7279"/>
                      <a:pt x="50762" y="0"/>
                      <a:pt x="69084" y="0"/>
                    </a:cubicBezTo>
                    <a:close/>
                  </a:path>
                </a:pathLst>
              </a:custGeom>
              <a:solidFill>
                <a:srgbClr val="B3B5A9"/>
              </a:solidFill>
            </p:spPr>
          </p:sp>
          <p:sp>
            <p:nvSpPr>
              <p:cNvPr id="5" name="TextBox 5"/>
              <p:cNvSpPr txBox="1"/>
              <p:nvPr/>
            </p:nvSpPr>
            <p:spPr>
              <a:xfrm>
                <a:off x="0" y="-47625"/>
                <a:ext cx="914964" cy="132721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726"/>
                  </a:lnSpc>
                </a:pPr>
                <a:r>
                  <a:rPr lang="en-US" sz="2700" spc="27">
                    <a:solidFill>
                      <a:srgbClr val="25291C"/>
                    </a:solidFill>
                    <a:latin typeface="Montserrat Light Bold"/>
                  </a:rPr>
                  <a:t>Діліться своїми почуттями: розкажіть, </a:t>
                </a:r>
              </a:p>
              <a:p>
                <a:pPr marL="0" lvl="0" indent="0" algn="ctr">
                  <a:lnSpc>
                    <a:spcPts val="3726"/>
                  </a:lnSpc>
                  <a:spcBef>
                    <a:spcPct val="0"/>
                  </a:spcBef>
                </a:pPr>
                <a:r>
                  <a:rPr lang="en-US" sz="2700" spc="27">
                    <a:solidFill>
                      <a:srgbClr val="25291C"/>
                    </a:solidFill>
                    <a:latin typeface="Montserrat Light Bold"/>
                  </a:rPr>
                  <a:t>як справляєтесь самі, коли сумуєте за чоловіком/дружиною</a:t>
                </a:r>
              </a:p>
            </p:txBody>
          </p:sp>
        </p:grpSp>
        <p:sp>
          <p:nvSpPr>
            <p:cNvPr id="6" name="Freeform 6"/>
            <p:cNvSpPr/>
            <p:nvPr/>
          </p:nvSpPr>
          <p:spPr>
            <a:xfrm>
              <a:off x="10952662" y="4547737"/>
              <a:ext cx="2663813" cy="2663813"/>
            </a:xfrm>
            <a:custGeom>
              <a:avLst/>
              <a:gdLst/>
              <a:ahLst/>
              <a:cxnLst/>
              <a:rect l="l" t="t" r="r" b="b"/>
              <a:pathLst>
                <a:path w="2663813" h="2663813">
                  <a:moveTo>
                    <a:pt x="0" y="0"/>
                  </a:moveTo>
                  <a:lnTo>
                    <a:pt x="2663813" y="0"/>
                  </a:lnTo>
                  <a:lnTo>
                    <a:pt x="2663813" y="2663812"/>
                  </a:lnTo>
                  <a:lnTo>
                    <a:pt x="0" y="26638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41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" name="TextBox 7"/>
            <p:cNvSpPr txBox="1"/>
            <p:nvPr/>
          </p:nvSpPr>
          <p:spPr>
            <a:xfrm>
              <a:off x="11561365" y="2766792"/>
              <a:ext cx="18290175" cy="224973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01"/>
                </a:lnSpc>
              </a:pPr>
              <a:r>
                <a:rPr lang="en-US" sz="4928" spc="261">
                  <a:solidFill>
                    <a:srgbClr val="231F20"/>
                  </a:solidFill>
                  <a:latin typeface="Montserrat Light Bold"/>
                </a:rPr>
                <a:t> ЯК ДОПОМОГТИ ПІДЛІТКАМ, </a:t>
              </a:r>
            </a:p>
            <a:p>
              <a:pPr algn="ctr">
                <a:lnSpc>
                  <a:spcPts val="6545"/>
                </a:lnSpc>
              </a:pPr>
              <a:r>
                <a:rPr lang="en-US" sz="4743" spc="251">
                  <a:solidFill>
                    <a:srgbClr val="231F20"/>
                  </a:solidFill>
                  <a:latin typeface="Montserrat Light Bold"/>
                </a:rPr>
                <a:t>У ЯКИХ ТАТО ЧИ МАМА НА ВІЙНІ?</a:t>
              </a:r>
            </a:p>
          </p:txBody>
        </p:sp>
        <p:grpSp>
          <p:nvGrpSpPr>
            <p:cNvPr id="8" name="Group 8"/>
            <p:cNvGrpSpPr/>
            <p:nvPr/>
          </p:nvGrpSpPr>
          <p:grpSpPr>
            <a:xfrm>
              <a:off x="17742446" y="6068080"/>
              <a:ext cx="4767140" cy="4575131"/>
              <a:chOff x="0" y="0"/>
              <a:chExt cx="941657" cy="903729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937008" cy="845036"/>
              </a:xfrm>
              <a:custGeom>
                <a:avLst/>
                <a:gdLst/>
                <a:ahLst/>
                <a:cxnLst/>
                <a:rect l="l" t="t" r="r" b="b"/>
                <a:pathLst>
                  <a:path w="937008" h="845036">
                    <a:moveTo>
                      <a:pt x="67459" y="0"/>
                    </a:moveTo>
                    <a:lnTo>
                      <a:pt x="869549" y="0"/>
                    </a:lnTo>
                    <a:cubicBezTo>
                      <a:pt x="887440" y="0"/>
                      <a:pt x="904599" y="7107"/>
                      <a:pt x="917250" y="19758"/>
                    </a:cubicBezTo>
                    <a:cubicBezTo>
                      <a:pt x="929901" y="32409"/>
                      <a:pt x="937008" y="49568"/>
                      <a:pt x="937008" y="67459"/>
                    </a:cubicBezTo>
                    <a:lnTo>
                      <a:pt x="937008" y="777577"/>
                    </a:lnTo>
                    <a:cubicBezTo>
                      <a:pt x="937008" y="814834"/>
                      <a:pt x="906806" y="845036"/>
                      <a:pt x="869549" y="845036"/>
                    </a:cubicBezTo>
                    <a:lnTo>
                      <a:pt x="67459" y="845036"/>
                    </a:lnTo>
                    <a:cubicBezTo>
                      <a:pt x="30202" y="845036"/>
                      <a:pt x="0" y="814834"/>
                      <a:pt x="0" y="777577"/>
                    </a:cubicBezTo>
                    <a:lnTo>
                      <a:pt x="0" y="67459"/>
                    </a:lnTo>
                    <a:cubicBezTo>
                      <a:pt x="0" y="30202"/>
                      <a:pt x="30202" y="0"/>
                      <a:pt x="67459" y="0"/>
                    </a:cubicBezTo>
                    <a:close/>
                  </a:path>
                </a:pathLst>
              </a:custGeom>
              <a:solidFill>
                <a:srgbClr val="B3B5A9"/>
              </a:solidFill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4649" y="11068"/>
                <a:ext cx="937008" cy="892661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3779"/>
                  </a:lnSpc>
                </a:pPr>
                <a:r>
                  <a:rPr lang="en-US" sz="2700" dirty="0" err="1">
                    <a:solidFill>
                      <a:srgbClr val="231F20"/>
                    </a:solidFill>
                    <a:latin typeface="Montserrat Light Bold"/>
                  </a:rPr>
                  <a:t>Напишіть</a:t>
                </a:r>
                <a:r>
                  <a:rPr lang="en-US" sz="2700" dirty="0">
                    <a:solidFill>
                      <a:srgbClr val="231F20"/>
                    </a:solidFill>
                    <a:latin typeface="Montserrat Light Bold"/>
                  </a:rPr>
                  <a:t> </a:t>
                </a:r>
                <a:r>
                  <a:rPr lang="en-US" sz="2700" dirty="0" err="1">
                    <a:solidFill>
                      <a:srgbClr val="231F20"/>
                    </a:solidFill>
                    <a:latin typeface="Montserrat Light Bold"/>
                  </a:rPr>
                  <a:t>для</a:t>
                </a:r>
                <a:r>
                  <a:rPr lang="en-US" sz="2700" dirty="0">
                    <a:solidFill>
                      <a:srgbClr val="231F20"/>
                    </a:solidFill>
                    <a:latin typeface="Montserrat Light Bold"/>
                  </a:rPr>
                  <a:t> </a:t>
                </a:r>
                <a:r>
                  <a:rPr lang="en-US" sz="2700" dirty="0" err="1">
                    <a:solidFill>
                      <a:srgbClr val="231F20"/>
                    </a:solidFill>
                    <a:latin typeface="Montserrat Light Bold"/>
                  </a:rPr>
                  <a:t>тата</a:t>
                </a:r>
                <a:r>
                  <a:rPr lang="en-US" sz="2700" dirty="0">
                    <a:solidFill>
                      <a:srgbClr val="231F20"/>
                    </a:solidFill>
                    <a:latin typeface="Montserrat Light Bold"/>
                  </a:rPr>
                  <a:t>/</a:t>
                </a:r>
                <a:r>
                  <a:rPr lang="en-US" sz="2700" dirty="0" err="1">
                    <a:solidFill>
                      <a:srgbClr val="231F20"/>
                    </a:solidFill>
                    <a:latin typeface="Montserrat Light Bold"/>
                  </a:rPr>
                  <a:t>мати</a:t>
                </a:r>
                <a:r>
                  <a:rPr lang="en-US" sz="2700" dirty="0">
                    <a:solidFill>
                      <a:srgbClr val="231F20"/>
                    </a:solidFill>
                    <a:latin typeface="Montserrat Light Bold"/>
                  </a:rPr>
                  <a:t> </a:t>
                </a:r>
                <a:r>
                  <a:rPr lang="en-US" sz="2700" dirty="0" err="1">
                    <a:solidFill>
                      <a:srgbClr val="231F20"/>
                    </a:solidFill>
                    <a:latin typeface="Montserrat Light Bold"/>
                  </a:rPr>
                  <a:t>листа</a:t>
                </a:r>
                <a:r>
                  <a:rPr lang="en-US" sz="2700" dirty="0">
                    <a:solidFill>
                      <a:srgbClr val="231F20"/>
                    </a:solidFill>
                    <a:latin typeface="Montserrat Light Bold"/>
                  </a:rPr>
                  <a:t> </a:t>
                </a:r>
                <a:r>
                  <a:rPr lang="en-US" sz="2700" dirty="0" err="1">
                    <a:solidFill>
                      <a:srgbClr val="231F20"/>
                    </a:solidFill>
                    <a:latin typeface="Montserrat Light Bold"/>
                  </a:rPr>
                  <a:t>на</a:t>
                </a:r>
                <a:r>
                  <a:rPr lang="en-US" sz="2700" dirty="0">
                    <a:solidFill>
                      <a:srgbClr val="231F20"/>
                    </a:solidFill>
                    <a:latin typeface="Montserrat Light Bold"/>
                  </a:rPr>
                  <a:t> </a:t>
                </a:r>
                <a:r>
                  <a:rPr lang="en-US" sz="2700" dirty="0" err="1">
                    <a:solidFill>
                      <a:srgbClr val="231F20"/>
                    </a:solidFill>
                    <a:latin typeface="Montserrat Light Bold"/>
                  </a:rPr>
                  <a:t>кшталт</a:t>
                </a:r>
                <a:r>
                  <a:rPr lang="en-US" sz="2700" dirty="0">
                    <a:solidFill>
                      <a:srgbClr val="231F20"/>
                    </a:solidFill>
                    <a:latin typeface="Montserrat Light Bold"/>
                  </a:rPr>
                  <a:t> «10 </a:t>
                </a:r>
                <a:r>
                  <a:rPr lang="en-US" sz="2700" dirty="0" err="1">
                    <a:solidFill>
                      <a:srgbClr val="231F20"/>
                    </a:solidFill>
                    <a:latin typeface="Montserrat Light Bold"/>
                  </a:rPr>
                  <a:t>причин</a:t>
                </a:r>
                <a:r>
                  <a:rPr lang="en-US" sz="2700" dirty="0">
                    <a:solidFill>
                      <a:srgbClr val="231F20"/>
                    </a:solidFill>
                    <a:latin typeface="Montserrat Light Bold"/>
                  </a:rPr>
                  <a:t>, </a:t>
                </a:r>
                <a:r>
                  <a:rPr lang="en-US" sz="2700" dirty="0" err="1">
                    <a:solidFill>
                      <a:srgbClr val="231F20"/>
                    </a:solidFill>
                    <a:latin typeface="Montserrat Light Bold"/>
                  </a:rPr>
                  <a:t>чому</a:t>
                </a:r>
                <a:r>
                  <a:rPr lang="en-US" sz="2700" dirty="0">
                    <a:solidFill>
                      <a:srgbClr val="231F20"/>
                    </a:solidFill>
                    <a:latin typeface="Montserrat Light Bold"/>
                  </a:rPr>
                  <a:t> я </a:t>
                </a:r>
                <a:r>
                  <a:rPr lang="en-US" sz="2700" dirty="0" err="1">
                    <a:solidFill>
                      <a:srgbClr val="231F20"/>
                    </a:solidFill>
                    <a:latin typeface="Montserrat Light Bold"/>
                  </a:rPr>
                  <a:t>тобою</a:t>
                </a:r>
                <a:r>
                  <a:rPr lang="en-US" sz="2700" dirty="0">
                    <a:solidFill>
                      <a:srgbClr val="231F20"/>
                    </a:solidFill>
                    <a:latin typeface="Montserrat Light Bold"/>
                  </a:rPr>
                  <a:t> </a:t>
                </a:r>
                <a:r>
                  <a:rPr lang="en-US" sz="2700" dirty="0" err="1">
                    <a:solidFill>
                      <a:srgbClr val="231F20"/>
                    </a:solidFill>
                    <a:latin typeface="Montserrat Light Bold"/>
                  </a:rPr>
                  <a:t>пишаюся</a:t>
                </a:r>
                <a:r>
                  <a:rPr lang="en-US" sz="2700" dirty="0">
                    <a:solidFill>
                      <a:srgbClr val="231F20"/>
                    </a:solidFill>
                    <a:latin typeface="Montserrat Light Bold"/>
                  </a:rPr>
                  <a:t>» </a:t>
                </a:r>
              </a:p>
            </p:txBody>
          </p:sp>
        </p:grpSp>
        <p:sp>
          <p:nvSpPr>
            <p:cNvPr id="11" name="Freeform 11"/>
            <p:cNvSpPr/>
            <p:nvPr/>
          </p:nvSpPr>
          <p:spPr>
            <a:xfrm>
              <a:off x="18782341" y="4665502"/>
              <a:ext cx="2663813" cy="2663813"/>
            </a:xfrm>
            <a:custGeom>
              <a:avLst/>
              <a:gdLst/>
              <a:ahLst/>
              <a:cxnLst/>
              <a:rect l="l" t="t" r="r" b="b"/>
              <a:pathLst>
                <a:path w="2663813" h="2663813">
                  <a:moveTo>
                    <a:pt x="0" y="0"/>
                  </a:moveTo>
                  <a:lnTo>
                    <a:pt x="2663813" y="0"/>
                  </a:lnTo>
                  <a:lnTo>
                    <a:pt x="2663813" y="2663813"/>
                  </a:lnTo>
                  <a:lnTo>
                    <a:pt x="0" y="266381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41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12" name="Group 12"/>
            <p:cNvGrpSpPr/>
            <p:nvPr/>
          </p:nvGrpSpPr>
          <p:grpSpPr>
            <a:xfrm>
              <a:off x="25683725" y="6094584"/>
              <a:ext cx="5020233" cy="6335397"/>
              <a:chOff x="0" y="0"/>
              <a:chExt cx="991651" cy="1251436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0" y="0"/>
                <a:ext cx="991651" cy="1251436"/>
              </a:xfrm>
              <a:custGeom>
                <a:avLst/>
                <a:gdLst/>
                <a:ahLst/>
                <a:cxnLst/>
                <a:rect l="l" t="t" r="r" b="b"/>
                <a:pathLst>
                  <a:path w="991651" h="1251436">
                    <a:moveTo>
                      <a:pt x="63742" y="0"/>
                    </a:moveTo>
                    <a:lnTo>
                      <a:pt x="927909" y="0"/>
                    </a:lnTo>
                    <a:cubicBezTo>
                      <a:pt x="963113" y="0"/>
                      <a:pt x="991651" y="28538"/>
                      <a:pt x="991651" y="63742"/>
                    </a:cubicBezTo>
                    <a:lnTo>
                      <a:pt x="991651" y="1187694"/>
                    </a:lnTo>
                    <a:cubicBezTo>
                      <a:pt x="991651" y="1222898"/>
                      <a:pt x="963113" y="1251436"/>
                      <a:pt x="927909" y="1251436"/>
                    </a:cubicBezTo>
                    <a:lnTo>
                      <a:pt x="63742" y="1251436"/>
                    </a:lnTo>
                    <a:cubicBezTo>
                      <a:pt x="28538" y="1251436"/>
                      <a:pt x="0" y="1222898"/>
                      <a:pt x="0" y="1187694"/>
                    </a:cubicBezTo>
                    <a:lnTo>
                      <a:pt x="0" y="63742"/>
                    </a:lnTo>
                    <a:cubicBezTo>
                      <a:pt x="0" y="28538"/>
                      <a:pt x="28538" y="0"/>
                      <a:pt x="63742" y="0"/>
                    </a:cubicBezTo>
                    <a:close/>
                  </a:path>
                </a:pathLst>
              </a:custGeom>
              <a:solidFill>
                <a:srgbClr val="B3B5A9"/>
              </a:solidFill>
            </p:spPr>
          </p:sp>
          <p:sp>
            <p:nvSpPr>
              <p:cNvPr id="14" name="TextBox 14"/>
              <p:cNvSpPr txBox="1"/>
              <p:nvPr/>
            </p:nvSpPr>
            <p:spPr>
              <a:xfrm>
                <a:off x="0" y="-47625"/>
                <a:ext cx="991651" cy="1299061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3726"/>
                  </a:lnSpc>
                  <a:spcBef>
                    <a:spcPct val="0"/>
                  </a:spcBef>
                </a:pPr>
                <a:r>
                  <a:rPr lang="en-US" sz="2700" spc="27">
                    <a:solidFill>
                      <a:srgbClr val="231F20"/>
                    </a:solidFill>
                    <a:latin typeface="Montserrat Light Bold"/>
                  </a:rPr>
                  <a:t>Підлітку особливо важливо відчувати значущість. Порадьтесь з татом, як наблизити перемогу</a:t>
                </a:r>
              </a:p>
            </p:txBody>
          </p:sp>
        </p:grpSp>
        <p:grpSp>
          <p:nvGrpSpPr>
            <p:cNvPr id="15" name="Group 15"/>
            <p:cNvGrpSpPr/>
            <p:nvPr/>
          </p:nvGrpSpPr>
          <p:grpSpPr>
            <a:xfrm>
              <a:off x="16670083" y="11889933"/>
              <a:ext cx="6940654" cy="3045585"/>
              <a:chOff x="0" y="0"/>
              <a:chExt cx="1370993" cy="601597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0" y="0"/>
                <a:ext cx="1370993" cy="601597"/>
              </a:xfrm>
              <a:custGeom>
                <a:avLst/>
                <a:gdLst/>
                <a:ahLst/>
                <a:cxnLst/>
                <a:rect l="l" t="t" r="r" b="b"/>
                <a:pathLst>
                  <a:path w="1370993" h="601597">
                    <a:moveTo>
                      <a:pt x="46105" y="0"/>
                    </a:moveTo>
                    <a:lnTo>
                      <a:pt x="1324888" y="0"/>
                    </a:lnTo>
                    <a:cubicBezTo>
                      <a:pt x="1350351" y="0"/>
                      <a:pt x="1370993" y="20642"/>
                      <a:pt x="1370993" y="46105"/>
                    </a:cubicBezTo>
                    <a:lnTo>
                      <a:pt x="1370993" y="555492"/>
                    </a:lnTo>
                    <a:cubicBezTo>
                      <a:pt x="1370993" y="580955"/>
                      <a:pt x="1350351" y="601597"/>
                      <a:pt x="1324888" y="601597"/>
                    </a:cubicBezTo>
                    <a:lnTo>
                      <a:pt x="46105" y="601597"/>
                    </a:lnTo>
                    <a:cubicBezTo>
                      <a:pt x="20642" y="601597"/>
                      <a:pt x="0" y="580955"/>
                      <a:pt x="0" y="555492"/>
                    </a:cubicBezTo>
                    <a:lnTo>
                      <a:pt x="0" y="46105"/>
                    </a:lnTo>
                    <a:cubicBezTo>
                      <a:pt x="0" y="20642"/>
                      <a:pt x="20642" y="0"/>
                      <a:pt x="46105" y="0"/>
                    </a:cubicBezTo>
                    <a:close/>
                  </a:path>
                </a:pathLst>
              </a:custGeom>
              <a:solidFill>
                <a:srgbClr val="B3B5A9"/>
              </a:solidFill>
            </p:spPr>
          </p:sp>
          <p:sp>
            <p:nvSpPr>
              <p:cNvPr id="17" name="TextBox 17"/>
              <p:cNvSpPr txBox="1"/>
              <p:nvPr/>
            </p:nvSpPr>
            <p:spPr>
              <a:xfrm>
                <a:off x="0" y="-38100"/>
                <a:ext cx="1370993" cy="639697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863"/>
                  </a:lnSpc>
                </a:pPr>
                <a:r>
                  <a:rPr lang="en-US" sz="2799" spc="27">
                    <a:solidFill>
                      <a:srgbClr val="1A1A1A"/>
                    </a:solidFill>
                    <a:latin typeface="Montserrat Light Bold"/>
                  </a:rPr>
                  <a:t>Якщо підліток не готовий до розмови, не потрібно </a:t>
                </a:r>
              </a:p>
              <a:p>
                <a:pPr marL="0" lvl="0" indent="0" algn="ctr">
                  <a:lnSpc>
                    <a:spcPts val="3863"/>
                  </a:lnSpc>
                  <a:spcBef>
                    <a:spcPct val="0"/>
                  </a:spcBef>
                </a:pPr>
                <a:r>
                  <a:rPr lang="en-US" sz="2799" spc="27">
                    <a:solidFill>
                      <a:srgbClr val="1A1A1A"/>
                    </a:solidFill>
                    <a:latin typeface="Montserrat Light Bold"/>
                  </a:rPr>
                  <a:t>на нього тиснути</a:t>
                </a:r>
              </a:p>
            </p:txBody>
          </p:sp>
        </p:grpSp>
        <p:sp>
          <p:nvSpPr>
            <p:cNvPr id="18" name="Freeform 18"/>
            <p:cNvSpPr/>
            <p:nvPr/>
          </p:nvSpPr>
          <p:spPr>
            <a:xfrm>
              <a:off x="25851792" y="12429981"/>
              <a:ext cx="4795699" cy="508573"/>
            </a:xfrm>
            <a:custGeom>
              <a:avLst/>
              <a:gdLst/>
              <a:ahLst/>
              <a:cxnLst/>
              <a:rect l="l" t="t" r="r" b="b"/>
              <a:pathLst>
                <a:path w="4795699" h="508573">
                  <a:moveTo>
                    <a:pt x="0" y="0"/>
                  </a:moveTo>
                  <a:lnTo>
                    <a:pt x="4795699" y="0"/>
                  </a:lnTo>
                  <a:lnTo>
                    <a:pt x="4795699" y="508573"/>
                  </a:lnTo>
                  <a:lnTo>
                    <a:pt x="0" y="5085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/>
              <a:stretch>
                <a:fillRect l="-69" t="-86495" r="-69"/>
              </a:stretch>
            </a:blipFill>
          </p:spPr>
        </p:sp>
        <p:sp>
          <p:nvSpPr>
            <p:cNvPr id="19" name="Freeform 19"/>
            <p:cNvSpPr/>
            <p:nvPr/>
          </p:nvSpPr>
          <p:spPr>
            <a:xfrm>
              <a:off x="10053316" y="12357569"/>
              <a:ext cx="4350905" cy="460764"/>
            </a:xfrm>
            <a:custGeom>
              <a:avLst/>
              <a:gdLst/>
              <a:ahLst/>
              <a:cxnLst/>
              <a:rect l="l" t="t" r="r" b="b"/>
              <a:pathLst>
                <a:path w="4350905" h="460764">
                  <a:moveTo>
                    <a:pt x="0" y="0"/>
                  </a:moveTo>
                  <a:lnTo>
                    <a:pt x="4350905" y="0"/>
                  </a:lnTo>
                  <a:lnTo>
                    <a:pt x="4350905" y="460765"/>
                  </a:lnTo>
                  <a:lnTo>
                    <a:pt x="0" y="46076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 cstate="print"/>
              <a:stretch>
                <a:fillRect t="-86495"/>
              </a:stretch>
            </a:blipFill>
          </p:spPr>
        </p:sp>
        <p:sp>
          <p:nvSpPr>
            <p:cNvPr id="20" name="Freeform 20"/>
            <p:cNvSpPr/>
            <p:nvPr/>
          </p:nvSpPr>
          <p:spPr>
            <a:xfrm>
              <a:off x="17928656" y="10346077"/>
              <a:ext cx="4423509" cy="468453"/>
            </a:xfrm>
            <a:custGeom>
              <a:avLst/>
              <a:gdLst/>
              <a:ahLst/>
              <a:cxnLst/>
              <a:rect l="l" t="t" r="r" b="b"/>
              <a:pathLst>
                <a:path w="4423509" h="468453">
                  <a:moveTo>
                    <a:pt x="0" y="0"/>
                  </a:moveTo>
                  <a:lnTo>
                    <a:pt x="4423509" y="0"/>
                  </a:lnTo>
                  <a:lnTo>
                    <a:pt x="4423509" y="468453"/>
                  </a:lnTo>
                  <a:lnTo>
                    <a:pt x="0" y="46845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 cstate="print"/>
              <a:stretch>
                <a:fillRect t="-86495"/>
              </a:stretch>
            </a:blipFill>
          </p:spPr>
        </p:sp>
        <p:grpSp>
          <p:nvGrpSpPr>
            <p:cNvPr id="21" name="Group 21"/>
            <p:cNvGrpSpPr/>
            <p:nvPr/>
          </p:nvGrpSpPr>
          <p:grpSpPr>
            <a:xfrm>
              <a:off x="11561365" y="5130002"/>
              <a:ext cx="1446408" cy="1446408"/>
              <a:chOff x="0" y="0"/>
              <a:chExt cx="812800" cy="812800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576044"/>
              </a:solidFill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19391044" y="5274205"/>
              <a:ext cx="1446408" cy="1446408"/>
              <a:chOff x="0" y="0"/>
              <a:chExt cx="812800" cy="812800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576044"/>
              </a:solidFill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27" name="Freeform 27"/>
            <p:cNvSpPr/>
            <p:nvPr/>
          </p:nvSpPr>
          <p:spPr>
            <a:xfrm>
              <a:off x="19619084" y="5426235"/>
              <a:ext cx="1042652" cy="1142348"/>
            </a:xfrm>
            <a:custGeom>
              <a:avLst/>
              <a:gdLst/>
              <a:ahLst/>
              <a:cxnLst/>
              <a:rect l="l" t="t" r="r" b="b"/>
              <a:pathLst>
                <a:path w="1042652" h="1142348">
                  <a:moveTo>
                    <a:pt x="0" y="0"/>
                  </a:moveTo>
                  <a:lnTo>
                    <a:pt x="1042652" y="0"/>
                  </a:lnTo>
                  <a:lnTo>
                    <a:pt x="1042652" y="1142348"/>
                  </a:lnTo>
                  <a:lnTo>
                    <a:pt x="0" y="11423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 cstate="print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8" name="Freeform 28"/>
            <p:cNvSpPr/>
            <p:nvPr/>
          </p:nvSpPr>
          <p:spPr>
            <a:xfrm>
              <a:off x="26861935" y="4736174"/>
              <a:ext cx="2663813" cy="2663813"/>
            </a:xfrm>
            <a:custGeom>
              <a:avLst/>
              <a:gdLst/>
              <a:ahLst/>
              <a:cxnLst/>
              <a:rect l="l" t="t" r="r" b="b"/>
              <a:pathLst>
                <a:path w="2663813" h="2663813">
                  <a:moveTo>
                    <a:pt x="0" y="0"/>
                  </a:moveTo>
                  <a:lnTo>
                    <a:pt x="2663813" y="0"/>
                  </a:lnTo>
                  <a:lnTo>
                    <a:pt x="2663813" y="2663812"/>
                  </a:lnTo>
                  <a:lnTo>
                    <a:pt x="0" y="26638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41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29" name="Group 29"/>
            <p:cNvGrpSpPr/>
            <p:nvPr/>
          </p:nvGrpSpPr>
          <p:grpSpPr>
            <a:xfrm>
              <a:off x="27470637" y="5344876"/>
              <a:ext cx="1446408" cy="1446408"/>
              <a:chOff x="0" y="0"/>
              <a:chExt cx="812800" cy="812800"/>
            </a:xfrm>
          </p:grpSpPr>
          <p:sp>
            <p:nvSpPr>
              <p:cNvPr id="30" name="Freeform 30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576044"/>
              </a:solidFill>
            </p:spPr>
          </p:sp>
          <p:sp>
            <p:nvSpPr>
              <p:cNvPr id="31" name="TextBox 31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32" name="Freeform 32"/>
            <p:cNvSpPr/>
            <p:nvPr/>
          </p:nvSpPr>
          <p:spPr>
            <a:xfrm rot="2700000">
              <a:off x="27714668" y="5551712"/>
              <a:ext cx="958347" cy="972492"/>
            </a:xfrm>
            <a:custGeom>
              <a:avLst/>
              <a:gdLst/>
              <a:ahLst/>
              <a:cxnLst/>
              <a:rect l="l" t="t" r="r" b="b"/>
              <a:pathLst>
                <a:path w="958347" h="972492">
                  <a:moveTo>
                    <a:pt x="0" y="0"/>
                  </a:moveTo>
                  <a:lnTo>
                    <a:pt x="958347" y="0"/>
                  </a:lnTo>
                  <a:lnTo>
                    <a:pt x="958347" y="972492"/>
                  </a:lnTo>
                  <a:lnTo>
                    <a:pt x="0" y="9724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 cstate="print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33" name="Freeform 33"/>
            <p:cNvSpPr/>
            <p:nvPr/>
          </p:nvSpPr>
          <p:spPr>
            <a:xfrm>
              <a:off x="16722408" y="14925437"/>
              <a:ext cx="6888329" cy="582881"/>
            </a:xfrm>
            <a:custGeom>
              <a:avLst/>
              <a:gdLst/>
              <a:ahLst/>
              <a:cxnLst/>
              <a:rect l="l" t="t" r="r" b="b"/>
              <a:pathLst>
                <a:path w="6888329" h="582881">
                  <a:moveTo>
                    <a:pt x="0" y="0"/>
                  </a:moveTo>
                  <a:lnTo>
                    <a:pt x="6888329" y="0"/>
                  </a:lnTo>
                  <a:lnTo>
                    <a:pt x="6888329" y="582881"/>
                  </a:lnTo>
                  <a:lnTo>
                    <a:pt x="0" y="5828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 cstate="print"/>
              <a:stretch>
                <a:fillRect t="-120824" b="-12575"/>
              </a:stretch>
            </a:blipFill>
          </p:spPr>
        </p:sp>
        <p:sp>
          <p:nvSpPr>
            <p:cNvPr id="34" name="Freeform 34"/>
            <p:cNvSpPr/>
            <p:nvPr/>
          </p:nvSpPr>
          <p:spPr>
            <a:xfrm>
              <a:off x="18834666" y="10405726"/>
              <a:ext cx="2663813" cy="2663813"/>
            </a:xfrm>
            <a:custGeom>
              <a:avLst/>
              <a:gdLst/>
              <a:ahLst/>
              <a:cxnLst/>
              <a:rect l="l" t="t" r="r" b="b"/>
              <a:pathLst>
                <a:path w="2663813" h="2663813">
                  <a:moveTo>
                    <a:pt x="0" y="0"/>
                  </a:moveTo>
                  <a:lnTo>
                    <a:pt x="2663813" y="0"/>
                  </a:lnTo>
                  <a:lnTo>
                    <a:pt x="2663813" y="2663813"/>
                  </a:lnTo>
                  <a:lnTo>
                    <a:pt x="0" y="266381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41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35" name="Group 35"/>
            <p:cNvGrpSpPr/>
            <p:nvPr/>
          </p:nvGrpSpPr>
          <p:grpSpPr>
            <a:xfrm>
              <a:off x="19443369" y="11014428"/>
              <a:ext cx="1446408" cy="1446408"/>
              <a:chOff x="0" y="0"/>
              <a:chExt cx="812800" cy="812800"/>
            </a:xfrm>
          </p:grpSpPr>
          <p:sp>
            <p:nvSpPr>
              <p:cNvPr id="36" name="Freeform 36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576044"/>
              </a:solidFill>
            </p:spPr>
          </p:sp>
          <p:sp>
            <p:nvSpPr>
              <p:cNvPr id="37" name="TextBox 37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38" name="Freeform 38"/>
            <p:cNvSpPr/>
            <p:nvPr/>
          </p:nvSpPr>
          <p:spPr>
            <a:xfrm>
              <a:off x="19632185" y="11186356"/>
              <a:ext cx="1068775" cy="1020194"/>
            </a:xfrm>
            <a:custGeom>
              <a:avLst/>
              <a:gdLst/>
              <a:ahLst/>
              <a:cxnLst/>
              <a:rect l="l" t="t" r="r" b="b"/>
              <a:pathLst>
                <a:path w="1068775" h="1020194">
                  <a:moveTo>
                    <a:pt x="0" y="0"/>
                  </a:moveTo>
                  <a:lnTo>
                    <a:pt x="1068775" y="0"/>
                  </a:lnTo>
                  <a:lnTo>
                    <a:pt x="1068775" y="1020194"/>
                  </a:lnTo>
                  <a:lnTo>
                    <a:pt x="0" y="10201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 cstate="print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39" name="Freeform 39"/>
            <p:cNvSpPr/>
            <p:nvPr/>
          </p:nvSpPr>
          <p:spPr>
            <a:xfrm>
              <a:off x="11766659" y="5343109"/>
              <a:ext cx="959287" cy="1001153"/>
            </a:xfrm>
            <a:custGeom>
              <a:avLst/>
              <a:gdLst/>
              <a:ahLst/>
              <a:cxnLst/>
              <a:rect l="l" t="t" r="r" b="b"/>
              <a:pathLst>
                <a:path w="959287" h="1001153">
                  <a:moveTo>
                    <a:pt x="0" y="0"/>
                  </a:moveTo>
                  <a:lnTo>
                    <a:pt x="959287" y="0"/>
                  </a:lnTo>
                  <a:lnTo>
                    <a:pt x="959287" y="1001153"/>
                  </a:lnTo>
                  <a:lnTo>
                    <a:pt x="0" y="100115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 cstate="print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0" name="Freeform 40"/>
            <p:cNvSpPr/>
            <p:nvPr/>
          </p:nvSpPr>
          <p:spPr>
            <a:xfrm rot="7362123">
              <a:off x="23640516" y="11683242"/>
              <a:ext cx="10155409" cy="10420662"/>
            </a:xfrm>
            <a:custGeom>
              <a:avLst/>
              <a:gdLst/>
              <a:ahLst/>
              <a:cxnLst/>
              <a:rect l="l" t="t" r="r" b="b"/>
              <a:pathLst>
                <a:path w="10155409" h="10420662">
                  <a:moveTo>
                    <a:pt x="0" y="0"/>
                  </a:moveTo>
                  <a:lnTo>
                    <a:pt x="10155409" y="0"/>
                  </a:lnTo>
                  <a:lnTo>
                    <a:pt x="10155409" y="10420662"/>
                  </a:lnTo>
                  <a:lnTo>
                    <a:pt x="0" y="1042066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 cstate="print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1" name="Freeform 41"/>
            <p:cNvSpPr/>
            <p:nvPr/>
          </p:nvSpPr>
          <p:spPr>
            <a:xfrm rot="-1394584">
              <a:off x="1644056" y="1580953"/>
              <a:ext cx="10155409" cy="10420662"/>
            </a:xfrm>
            <a:custGeom>
              <a:avLst/>
              <a:gdLst/>
              <a:ahLst/>
              <a:cxnLst/>
              <a:rect l="l" t="t" r="r" b="b"/>
              <a:pathLst>
                <a:path w="10155409" h="10420662">
                  <a:moveTo>
                    <a:pt x="0" y="0"/>
                  </a:moveTo>
                  <a:lnTo>
                    <a:pt x="10155409" y="0"/>
                  </a:lnTo>
                  <a:lnTo>
                    <a:pt x="10155409" y="10420662"/>
                  </a:lnTo>
                  <a:lnTo>
                    <a:pt x="0" y="1042066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 cstate="print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a:blipFill>
          </p:spPr>
        </p:sp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3993904" y="-2155728"/>
            <a:ext cx="25336146" cy="16072416"/>
            <a:chOff x="0" y="0"/>
            <a:chExt cx="33781528" cy="21429888"/>
          </a:xfrm>
        </p:grpSpPr>
        <p:grpSp>
          <p:nvGrpSpPr>
            <p:cNvPr id="3" name="Group 3"/>
            <p:cNvGrpSpPr/>
            <p:nvPr/>
          </p:nvGrpSpPr>
          <p:grpSpPr>
            <a:xfrm>
              <a:off x="7534859" y="5142183"/>
              <a:ext cx="20484994" cy="9180243"/>
              <a:chOff x="0" y="0"/>
              <a:chExt cx="812800" cy="364252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812800" cy="364252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364252">
                    <a:moveTo>
                      <a:pt x="28219" y="0"/>
                    </a:moveTo>
                    <a:lnTo>
                      <a:pt x="784581" y="0"/>
                    </a:lnTo>
                    <a:cubicBezTo>
                      <a:pt x="792065" y="0"/>
                      <a:pt x="799243" y="2973"/>
                      <a:pt x="804535" y="8265"/>
                    </a:cubicBezTo>
                    <a:cubicBezTo>
                      <a:pt x="809827" y="13557"/>
                      <a:pt x="812800" y="20735"/>
                      <a:pt x="812800" y="28219"/>
                    </a:cubicBezTo>
                    <a:lnTo>
                      <a:pt x="812800" y="336033"/>
                    </a:lnTo>
                    <a:cubicBezTo>
                      <a:pt x="812800" y="343517"/>
                      <a:pt x="809827" y="350695"/>
                      <a:pt x="804535" y="355987"/>
                    </a:cubicBezTo>
                    <a:cubicBezTo>
                      <a:pt x="799243" y="361279"/>
                      <a:pt x="792065" y="364252"/>
                      <a:pt x="784581" y="364252"/>
                    </a:cubicBezTo>
                    <a:lnTo>
                      <a:pt x="28219" y="364252"/>
                    </a:lnTo>
                    <a:cubicBezTo>
                      <a:pt x="12634" y="364252"/>
                      <a:pt x="0" y="351618"/>
                      <a:pt x="0" y="336033"/>
                    </a:cubicBezTo>
                    <a:lnTo>
                      <a:pt x="0" y="28219"/>
                    </a:lnTo>
                    <a:cubicBezTo>
                      <a:pt x="0" y="20735"/>
                      <a:pt x="2973" y="13557"/>
                      <a:pt x="8265" y="8265"/>
                    </a:cubicBezTo>
                    <a:cubicBezTo>
                      <a:pt x="13557" y="2973"/>
                      <a:pt x="20735" y="0"/>
                      <a:pt x="28219" y="0"/>
                    </a:cubicBezTo>
                    <a:close/>
                  </a:path>
                </a:pathLst>
              </a:custGeom>
              <a:solidFill>
                <a:srgbClr val="DBD7BB">
                  <a:alpha val="87843"/>
                </a:srgbClr>
              </a:solidFill>
            </p:spPr>
          </p:sp>
          <p:sp>
            <p:nvSpPr>
              <p:cNvPr id="5" name="TextBox 5"/>
              <p:cNvSpPr txBox="1"/>
              <p:nvPr/>
            </p:nvSpPr>
            <p:spPr>
              <a:xfrm>
                <a:off x="0" y="-19050"/>
                <a:ext cx="812800" cy="38330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6" name="TextBox 6"/>
            <p:cNvSpPr txBox="1"/>
            <p:nvPr/>
          </p:nvSpPr>
          <p:spPr>
            <a:xfrm>
              <a:off x="8392979" y="6237632"/>
              <a:ext cx="18747302" cy="662813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139"/>
                </a:lnSpc>
              </a:pPr>
              <a:r>
                <a:rPr lang="en-US" sz="5099" dirty="0">
                  <a:solidFill>
                    <a:srgbClr val="363636"/>
                  </a:solidFill>
                  <a:latin typeface="Montserrat Light Bold"/>
                </a:rPr>
                <a:t>А </a:t>
              </a:r>
              <a:r>
                <a:rPr lang="en-US" sz="5099" dirty="0" err="1">
                  <a:solidFill>
                    <a:srgbClr val="363636"/>
                  </a:solidFill>
                  <a:latin typeface="Montserrat Light Bold"/>
                </a:rPr>
                <a:t>чи</a:t>
              </a:r>
              <a:r>
                <a:rPr lang="en-US" sz="5099" dirty="0">
                  <a:solidFill>
                    <a:srgbClr val="363636"/>
                  </a:solidFill>
                  <a:latin typeface="Montserrat Light Bold"/>
                </a:rPr>
                <a:t> </a:t>
              </a:r>
              <a:r>
                <a:rPr lang="en-US" sz="5099" dirty="0" err="1">
                  <a:solidFill>
                    <a:srgbClr val="363636"/>
                  </a:solidFill>
                  <a:latin typeface="Montserrat Light Bold"/>
                </a:rPr>
                <a:t>може</a:t>
              </a:r>
              <a:r>
                <a:rPr lang="en-US" sz="5099" dirty="0">
                  <a:solidFill>
                    <a:srgbClr val="363636"/>
                  </a:solidFill>
                  <a:latin typeface="Montserrat Light Bold"/>
                </a:rPr>
                <a:t> </a:t>
              </a:r>
              <a:r>
                <a:rPr lang="en-US" sz="5099" dirty="0" err="1">
                  <a:solidFill>
                    <a:srgbClr val="363636"/>
                  </a:solidFill>
                  <a:latin typeface="Montserrat Light Bold"/>
                </a:rPr>
                <a:t>бути</a:t>
              </a:r>
              <a:r>
                <a:rPr lang="en-US" sz="5099" dirty="0">
                  <a:solidFill>
                    <a:srgbClr val="363636"/>
                  </a:solidFill>
                  <a:latin typeface="Montserrat Light Bold"/>
                </a:rPr>
                <a:t> </a:t>
              </a:r>
              <a:r>
                <a:rPr lang="en-US" sz="5099" dirty="0" err="1">
                  <a:solidFill>
                    <a:srgbClr val="363636"/>
                  </a:solidFill>
                  <a:latin typeface="Montserrat Light Bold"/>
                </a:rPr>
                <a:t>щось</a:t>
              </a:r>
              <a:r>
                <a:rPr lang="en-US" sz="5099" dirty="0">
                  <a:solidFill>
                    <a:srgbClr val="363636"/>
                  </a:solidFill>
                  <a:latin typeface="Montserrat Light Bold"/>
                </a:rPr>
                <a:t> </a:t>
              </a:r>
              <a:r>
                <a:rPr lang="en-US" sz="5099" dirty="0" err="1">
                  <a:solidFill>
                    <a:srgbClr val="363636"/>
                  </a:solidFill>
                  <a:latin typeface="Montserrat Light Bold"/>
                </a:rPr>
                <a:t>хороше</a:t>
              </a:r>
              <a:r>
                <a:rPr lang="en-US" sz="5099" dirty="0">
                  <a:solidFill>
                    <a:srgbClr val="363636"/>
                  </a:solidFill>
                  <a:latin typeface="Montserrat Light Bold"/>
                </a:rPr>
                <a:t> </a:t>
              </a:r>
            </a:p>
            <a:p>
              <a:pPr algn="ctr">
                <a:lnSpc>
                  <a:spcPts val="7139"/>
                </a:lnSpc>
              </a:pPr>
              <a:r>
                <a:rPr lang="en-US" sz="5099" dirty="0" err="1">
                  <a:solidFill>
                    <a:srgbClr val="363636"/>
                  </a:solidFill>
                  <a:latin typeface="Montserrat Light Bold"/>
                </a:rPr>
                <a:t>після</a:t>
              </a:r>
              <a:r>
                <a:rPr lang="en-US" sz="5099" dirty="0">
                  <a:solidFill>
                    <a:srgbClr val="363636"/>
                  </a:solidFill>
                  <a:latin typeface="Montserrat Light Bold"/>
                </a:rPr>
                <a:t> </a:t>
              </a:r>
              <a:r>
                <a:rPr lang="en-US" sz="5099" dirty="0" err="1">
                  <a:solidFill>
                    <a:srgbClr val="363636"/>
                  </a:solidFill>
                  <a:latin typeface="Montserrat Light Bold"/>
                </a:rPr>
                <a:t>травми</a:t>
              </a:r>
              <a:r>
                <a:rPr lang="en-US" sz="5099" dirty="0">
                  <a:solidFill>
                    <a:srgbClr val="363636"/>
                  </a:solidFill>
                  <a:latin typeface="Montserrat Light Bold"/>
                </a:rPr>
                <a:t>?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 dirty="0">
                  <a:solidFill>
                    <a:srgbClr val="363636"/>
                  </a:solidFill>
                  <a:latin typeface="Montserrat Light Bold"/>
                </a:rPr>
                <a:t> </a:t>
              </a:r>
            </a:p>
            <a:p>
              <a:pPr algn="ctr">
                <a:lnSpc>
                  <a:spcPts val="7139"/>
                </a:lnSpc>
              </a:pPr>
              <a:r>
                <a:rPr lang="en-US" sz="5099" dirty="0" err="1">
                  <a:solidFill>
                    <a:srgbClr val="363636"/>
                  </a:solidFill>
                  <a:latin typeface="Montserrat Light Bold"/>
                </a:rPr>
                <a:t>Що</a:t>
              </a:r>
              <a:r>
                <a:rPr lang="en-US" sz="5099" dirty="0">
                  <a:solidFill>
                    <a:srgbClr val="363636"/>
                  </a:solidFill>
                  <a:latin typeface="Montserrat Light Bold"/>
                </a:rPr>
                <a:t> </a:t>
              </a:r>
              <a:r>
                <a:rPr lang="en-US" sz="5099" dirty="0" err="1">
                  <a:solidFill>
                    <a:srgbClr val="363636"/>
                  </a:solidFill>
                  <a:latin typeface="Montserrat Light Bold"/>
                </a:rPr>
                <a:t>ми</a:t>
              </a:r>
              <a:r>
                <a:rPr lang="en-US" sz="5099" dirty="0">
                  <a:solidFill>
                    <a:srgbClr val="363636"/>
                  </a:solidFill>
                  <a:latin typeface="Montserrat Light Bold"/>
                </a:rPr>
                <a:t> </a:t>
              </a:r>
              <a:r>
                <a:rPr lang="en-US" sz="5099" dirty="0" err="1">
                  <a:solidFill>
                    <a:srgbClr val="363636"/>
                  </a:solidFill>
                  <a:latin typeface="Montserrat Light Bold"/>
                </a:rPr>
                <a:t>можемо</a:t>
              </a:r>
              <a:r>
                <a:rPr lang="en-US" sz="5099" dirty="0">
                  <a:solidFill>
                    <a:srgbClr val="363636"/>
                  </a:solidFill>
                  <a:latin typeface="Montserrat Light Bold"/>
                </a:rPr>
                <a:t> </a:t>
              </a:r>
              <a:r>
                <a:rPr lang="en-US" sz="5099" dirty="0" err="1">
                  <a:solidFill>
                    <a:srgbClr val="363636"/>
                  </a:solidFill>
                  <a:latin typeface="Montserrat Light Bold"/>
                </a:rPr>
                <a:t>зробити</a:t>
              </a:r>
              <a:r>
                <a:rPr lang="en-US" sz="5099" dirty="0">
                  <a:solidFill>
                    <a:srgbClr val="363636"/>
                  </a:solidFill>
                  <a:latin typeface="Montserrat Light Bold"/>
                </a:rPr>
                <a:t>, </a:t>
              </a:r>
            </a:p>
            <a:p>
              <a:pPr algn="ctr">
                <a:lnSpc>
                  <a:spcPts val="7139"/>
                </a:lnSpc>
              </a:pPr>
              <a:r>
                <a:rPr lang="en-US" sz="5099" dirty="0" err="1">
                  <a:solidFill>
                    <a:srgbClr val="363636"/>
                  </a:solidFill>
                  <a:latin typeface="Montserrat Light Bold"/>
                </a:rPr>
                <a:t>щоб</a:t>
              </a:r>
              <a:r>
                <a:rPr lang="en-US" sz="5099" dirty="0">
                  <a:solidFill>
                    <a:srgbClr val="363636"/>
                  </a:solidFill>
                  <a:latin typeface="Montserrat Light Bold"/>
                </a:rPr>
                <a:t> з </a:t>
              </a:r>
              <a:r>
                <a:rPr lang="en-US" sz="5099" dirty="0" err="1">
                  <a:solidFill>
                    <a:srgbClr val="363636"/>
                  </a:solidFill>
                  <a:latin typeface="Montserrat Light Bold"/>
                </a:rPr>
                <a:t>гідністю</a:t>
              </a:r>
              <a:r>
                <a:rPr lang="en-US" sz="5099" dirty="0">
                  <a:solidFill>
                    <a:srgbClr val="363636"/>
                  </a:solidFill>
                  <a:latin typeface="Montserrat Light Bold"/>
                </a:rPr>
                <a:t> й </a:t>
              </a:r>
              <a:r>
                <a:rPr lang="en-US" sz="5099" dirty="0" err="1">
                  <a:solidFill>
                    <a:srgbClr val="363636"/>
                  </a:solidFill>
                  <a:latin typeface="Montserrat Light Bold"/>
                </a:rPr>
                <a:t>користю</a:t>
              </a:r>
              <a:r>
                <a:rPr lang="en-US" sz="5099" dirty="0">
                  <a:solidFill>
                    <a:srgbClr val="363636"/>
                  </a:solidFill>
                  <a:latin typeface="Montserrat Light Bold"/>
                </a:rPr>
                <a:t> </a:t>
              </a:r>
              <a:r>
                <a:rPr lang="en-US" sz="5099" dirty="0" err="1">
                  <a:solidFill>
                    <a:srgbClr val="363636"/>
                  </a:solidFill>
                  <a:latin typeface="Montserrat Light Bold"/>
                </a:rPr>
                <a:t>для</a:t>
              </a:r>
              <a:r>
                <a:rPr lang="en-US" sz="5099" dirty="0">
                  <a:solidFill>
                    <a:srgbClr val="363636"/>
                  </a:solidFill>
                  <a:latin typeface="Montserrat Light Bold"/>
                </a:rPr>
                <a:t> </a:t>
              </a:r>
              <a:r>
                <a:rPr lang="en-US" sz="5099" dirty="0" err="1">
                  <a:solidFill>
                    <a:srgbClr val="363636"/>
                  </a:solidFill>
                  <a:latin typeface="Montserrat Light Bold"/>
                </a:rPr>
                <a:t>себе</a:t>
              </a:r>
              <a:r>
                <a:rPr lang="en-US" sz="5099" dirty="0">
                  <a:solidFill>
                    <a:srgbClr val="363636"/>
                  </a:solidFill>
                  <a:latin typeface="Montserrat Light Bold"/>
                </a:rPr>
                <a:t> </a:t>
              </a:r>
              <a:r>
                <a:rPr lang="en-US" sz="5099" dirty="0" err="1">
                  <a:solidFill>
                    <a:srgbClr val="363636"/>
                  </a:solidFill>
                  <a:latin typeface="Montserrat Light Bold"/>
                </a:rPr>
                <a:t>пройти</a:t>
              </a:r>
              <a:r>
                <a:rPr lang="en-US" sz="5099" dirty="0">
                  <a:solidFill>
                    <a:srgbClr val="363636"/>
                  </a:solidFill>
                  <a:latin typeface="Montserrat Light Bold"/>
                </a:rPr>
                <a:t> </a:t>
              </a:r>
              <a:r>
                <a:rPr lang="en-US" sz="5099" dirty="0" err="1">
                  <a:solidFill>
                    <a:srgbClr val="363636"/>
                  </a:solidFill>
                  <a:latin typeface="Montserrat Light Bold"/>
                </a:rPr>
                <a:t>крізь</a:t>
              </a:r>
              <a:r>
                <a:rPr lang="en-US" sz="5099" dirty="0">
                  <a:solidFill>
                    <a:srgbClr val="363636"/>
                  </a:solidFill>
                  <a:latin typeface="Montserrat Light Bold"/>
                </a:rPr>
                <a:t> </a:t>
              </a:r>
              <a:r>
                <a:rPr lang="en-US" sz="5099" dirty="0" err="1">
                  <a:solidFill>
                    <a:srgbClr val="363636"/>
                  </a:solidFill>
                  <a:latin typeface="Montserrat Light Bold"/>
                </a:rPr>
                <a:t>випробування</a:t>
              </a:r>
              <a:r>
                <a:rPr lang="en-US" sz="5099" dirty="0">
                  <a:solidFill>
                    <a:srgbClr val="363636"/>
                  </a:solidFill>
                  <a:latin typeface="Montserrat Light Bold"/>
                </a:rPr>
                <a:t> </a:t>
              </a:r>
              <a:r>
                <a:rPr lang="en-US" sz="5099" dirty="0" err="1">
                  <a:solidFill>
                    <a:srgbClr val="363636"/>
                  </a:solidFill>
                  <a:latin typeface="Montserrat Light Bold"/>
                </a:rPr>
                <a:t>війни</a:t>
              </a:r>
              <a:r>
                <a:rPr lang="en-US" sz="5099" dirty="0">
                  <a:solidFill>
                    <a:srgbClr val="363636"/>
                  </a:solidFill>
                  <a:latin typeface="Montserrat Light Bold"/>
                </a:rPr>
                <a:t>?</a:t>
              </a:r>
            </a:p>
          </p:txBody>
        </p:sp>
        <p:sp>
          <p:nvSpPr>
            <p:cNvPr id="7" name="Freeform 7"/>
            <p:cNvSpPr/>
            <p:nvPr/>
          </p:nvSpPr>
          <p:spPr>
            <a:xfrm rot="887923">
              <a:off x="1073288" y="1037947"/>
              <a:ext cx="9376774" cy="9621690"/>
            </a:xfrm>
            <a:custGeom>
              <a:avLst/>
              <a:gdLst/>
              <a:ahLst/>
              <a:cxnLst/>
              <a:rect l="l" t="t" r="r" b="b"/>
              <a:pathLst>
                <a:path w="9376774" h="9621690">
                  <a:moveTo>
                    <a:pt x="0" y="0"/>
                  </a:moveTo>
                  <a:lnTo>
                    <a:pt x="9376774" y="0"/>
                  </a:lnTo>
                  <a:lnTo>
                    <a:pt x="9376774" y="9621690"/>
                  </a:lnTo>
                  <a:lnTo>
                    <a:pt x="0" y="9621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887923">
              <a:off x="23331467" y="10770251"/>
              <a:ext cx="9376774" cy="9621690"/>
            </a:xfrm>
            <a:custGeom>
              <a:avLst/>
              <a:gdLst/>
              <a:ahLst/>
              <a:cxnLst/>
              <a:rect l="l" t="t" r="r" b="b"/>
              <a:pathLst>
                <a:path w="9376774" h="9621690">
                  <a:moveTo>
                    <a:pt x="0" y="0"/>
                  </a:moveTo>
                  <a:lnTo>
                    <a:pt x="9376773" y="0"/>
                  </a:lnTo>
                  <a:lnTo>
                    <a:pt x="9376773" y="9621690"/>
                  </a:lnTo>
                  <a:lnTo>
                    <a:pt x="0" y="9621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</p:grp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 cstate="print"/>
            <a:stretch>
              <a:fillRect t="-38888" b="-3888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7518838" y="-2765098"/>
            <a:ext cx="33134523" cy="16243895"/>
            <a:chOff x="0" y="0"/>
            <a:chExt cx="44179364" cy="21658527"/>
          </a:xfrm>
        </p:grpSpPr>
        <p:sp>
          <p:nvSpPr>
            <p:cNvPr id="4" name="Freeform 4"/>
            <p:cNvSpPr/>
            <p:nvPr/>
          </p:nvSpPr>
          <p:spPr>
            <a:xfrm>
              <a:off x="22512809" y="8741566"/>
              <a:ext cx="3401834" cy="3497212"/>
            </a:xfrm>
            <a:custGeom>
              <a:avLst/>
              <a:gdLst/>
              <a:ahLst/>
              <a:cxnLst/>
              <a:rect l="l" t="t" r="r" b="b"/>
              <a:pathLst>
                <a:path w="3401834" h="3497212">
                  <a:moveTo>
                    <a:pt x="0" y="0"/>
                  </a:moveTo>
                  <a:lnTo>
                    <a:pt x="3401834" y="0"/>
                  </a:lnTo>
                  <a:lnTo>
                    <a:pt x="3401834" y="3497213"/>
                  </a:lnTo>
                  <a:lnTo>
                    <a:pt x="0" y="349721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 cstate="print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>
              <a:off x="29504549" y="11355991"/>
              <a:ext cx="3769074" cy="5059160"/>
            </a:xfrm>
            <a:custGeom>
              <a:avLst/>
              <a:gdLst/>
              <a:ahLst/>
              <a:cxnLst/>
              <a:rect l="l" t="t" r="r" b="b"/>
              <a:pathLst>
                <a:path w="3769074" h="5059160">
                  <a:moveTo>
                    <a:pt x="0" y="0"/>
                  </a:moveTo>
                  <a:lnTo>
                    <a:pt x="3769074" y="0"/>
                  </a:lnTo>
                  <a:lnTo>
                    <a:pt x="3769074" y="5059159"/>
                  </a:lnTo>
                  <a:lnTo>
                    <a:pt x="0" y="505915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 cstate="print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6" name="TextBox 6"/>
            <p:cNvSpPr txBox="1"/>
            <p:nvPr/>
          </p:nvSpPr>
          <p:spPr>
            <a:xfrm>
              <a:off x="14014136" y="5125072"/>
              <a:ext cx="17997086" cy="180596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4962"/>
                </a:lnSpc>
              </a:pPr>
              <a:r>
                <a:rPr lang="en-US" sz="4725" spc="463">
                  <a:solidFill>
                    <a:srgbClr val="052E0B"/>
                  </a:solidFill>
                  <a:latin typeface="Montserrat Light Bold"/>
                </a:rPr>
                <a:t>РІЧАРД ТЕДЕСКІ ПРО “ПОСТТРАВМАТИЧНЕ ЗРОСТАННЯ”</a:t>
              </a:r>
            </a:p>
          </p:txBody>
        </p:sp>
        <p:grpSp>
          <p:nvGrpSpPr>
            <p:cNvPr id="7" name="Group 7"/>
            <p:cNvGrpSpPr/>
            <p:nvPr/>
          </p:nvGrpSpPr>
          <p:grpSpPr>
            <a:xfrm>
              <a:off x="7734116" y="3686797"/>
              <a:ext cx="5728732" cy="13716000"/>
              <a:chOff x="0" y="0"/>
              <a:chExt cx="1131601" cy="2709333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0" y="0"/>
                <a:ext cx="1131601" cy="2709333"/>
              </a:xfrm>
              <a:custGeom>
                <a:avLst/>
                <a:gdLst/>
                <a:ahLst/>
                <a:cxnLst/>
                <a:rect l="l" t="t" r="r" b="b"/>
                <a:pathLst>
                  <a:path w="1131601" h="2709333">
                    <a:moveTo>
                      <a:pt x="0" y="0"/>
                    </a:moveTo>
                    <a:lnTo>
                      <a:pt x="1131601" y="0"/>
                    </a:lnTo>
                    <a:lnTo>
                      <a:pt x="1131601" y="2709333"/>
                    </a:lnTo>
                    <a:lnTo>
                      <a:pt x="0" y="2709333"/>
                    </a:lnTo>
                    <a:close/>
                  </a:path>
                </a:pathLst>
              </a:custGeom>
              <a:solidFill>
                <a:srgbClr val="788263">
                  <a:alpha val="54902"/>
                </a:srgbClr>
              </a:solidFill>
            </p:spPr>
          </p:sp>
          <p:sp>
            <p:nvSpPr>
              <p:cNvPr id="9" name="TextBox 9"/>
              <p:cNvSpPr txBox="1"/>
              <p:nvPr/>
            </p:nvSpPr>
            <p:spPr>
              <a:xfrm>
                <a:off x="0" y="-19050"/>
                <a:ext cx="1131601" cy="2728383"/>
              </a:xfrm>
              <a:prstGeom prst="rect">
                <a:avLst/>
              </a:prstGeom>
            </p:spPr>
            <p:txBody>
              <a:bodyPr lIns="38708" tIns="38708" rIns="38708" bIns="38708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10" name="Freeform 10"/>
            <p:cNvSpPr/>
            <p:nvPr/>
          </p:nvSpPr>
          <p:spPr>
            <a:xfrm>
              <a:off x="16146002" y="12253271"/>
              <a:ext cx="13138669" cy="1391396"/>
            </a:xfrm>
            <a:custGeom>
              <a:avLst/>
              <a:gdLst/>
              <a:ahLst/>
              <a:cxnLst/>
              <a:rect l="l" t="t" r="r" b="b"/>
              <a:pathLst>
                <a:path w="13138669" h="1391396">
                  <a:moveTo>
                    <a:pt x="0" y="0"/>
                  </a:moveTo>
                  <a:lnTo>
                    <a:pt x="13138668" y="0"/>
                  </a:lnTo>
                  <a:lnTo>
                    <a:pt x="13138668" y="1391396"/>
                  </a:lnTo>
                  <a:lnTo>
                    <a:pt x="0" y="139139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 cstate="print"/>
              <a:stretch>
                <a:fillRect t="-86495"/>
              </a:stretch>
            </a:blipFill>
          </p:spPr>
        </p:sp>
        <p:grpSp>
          <p:nvGrpSpPr>
            <p:cNvPr id="11" name="Group 11"/>
            <p:cNvGrpSpPr/>
            <p:nvPr/>
          </p:nvGrpSpPr>
          <p:grpSpPr>
            <a:xfrm>
              <a:off x="16011287" y="8212343"/>
              <a:ext cx="13273384" cy="5887757"/>
              <a:chOff x="0" y="0"/>
              <a:chExt cx="1805983" cy="801091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1805983" cy="788448"/>
              </a:xfrm>
              <a:custGeom>
                <a:avLst/>
                <a:gdLst/>
                <a:ahLst/>
                <a:cxnLst/>
                <a:rect l="l" t="t" r="r" b="b"/>
                <a:pathLst>
                  <a:path w="1805983" h="788448">
                    <a:moveTo>
                      <a:pt x="1775364" y="0"/>
                    </a:moveTo>
                    <a:lnTo>
                      <a:pt x="30619" y="0"/>
                    </a:lnTo>
                    <a:cubicBezTo>
                      <a:pt x="13709" y="0"/>
                      <a:pt x="0" y="13709"/>
                      <a:pt x="0" y="30619"/>
                    </a:cubicBezTo>
                    <a:lnTo>
                      <a:pt x="0" y="582512"/>
                    </a:lnTo>
                    <a:cubicBezTo>
                      <a:pt x="0" y="599422"/>
                      <a:pt x="13709" y="613131"/>
                      <a:pt x="30619" y="613131"/>
                    </a:cubicBezTo>
                    <a:lnTo>
                      <a:pt x="126861" y="613131"/>
                    </a:lnTo>
                    <a:cubicBezTo>
                      <a:pt x="134981" y="613131"/>
                      <a:pt x="142770" y="616357"/>
                      <a:pt x="148512" y="622099"/>
                    </a:cubicBezTo>
                    <a:cubicBezTo>
                      <a:pt x="154254" y="627842"/>
                      <a:pt x="157480" y="635630"/>
                      <a:pt x="157480" y="643750"/>
                    </a:cubicBezTo>
                    <a:lnTo>
                      <a:pt x="157480" y="770472"/>
                    </a:lnTo>
                    <a:cubicBezTo>
                      <a:pt x="157480" y="776674"/>
                      <a:pt x="160833" y="782392"/>
                      <a:pt x="166246" y="785420"/>
                    </a:cubicBezTo>
                    <a:cubicBezTo>
                      <a:pt x="171659" y="788448"/>
                      <a:pt x="178287" y="788314"/>
                      <a:pt x="183572" y="785068"/>
                    </a:cubicBezTo>
                    <a:lnTo>
                      <a:pt x="437458" y="629154"/>
                    </a:lnTo>
                    <a:cubicBezTo>
                      <a:pt x="454519" y="618677"/>
                      <a:pt x="474148" y="613131"/>
                      <a:pt x="494169" y="613131"/>
                    </a:cubicBezTo>
                    <a:lnTo>
                      <a:pt x="1775364" y="613131"/>
                    </a:lnTo>
                    <a:cubicBezTo>
                      <a:pt x="1792275" y="613131"/>
                      <a:pt x="1805983" y="599422"/>
                      <a:pt x="1805983" y="582512"/>
                    </a:cubicBezTo>
                    <a:lnTo>
                      <a:pt x="1805983" y="30619"/>
                    </a:lnTo>
                    <a:cubicBezTo>
                      <a:pt x="1805983" y="13709"/>
                      <a:pt x="1792275" y="0"/>
                      <a:pt x="1775364" y="0"/>
                    </a:cubicBezTo>
                    <a:close/>
                  </a:path>
                </a:pathLst>
              </a:custGeom>
              <a:solidFill>
                <a:srgbClr val="788263"/>
              </a:solidFill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0" y="-19050"/>
                <a:ext cx="1805983" cy="629641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sp>
          <p:nvSpPr>
            <p:cNvPr id="14" name="TextBox 14"/>
            <p:cNvSpPr txBox="1"/>
            <p:nvPr/>
          </p:nvSpPr>
          <p:spPr>
            <a:xfrm>
              <a:off x="16456233" y="8349201"/>
              <a:ext cx="12383490" cy="406752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879"/>
                </a:lnSpc>
              </a:pPr>
              <a:r>
                <a:rPr lang="en-US" sz="4199">
                  <a:solidFill>
                    <a:srgbClr val="F2F4F5"/>
                  </a:solidFill>
                  <a:latin typeface="Montserrat Light Bold"/>
                </a:rPr>
                <a:t>Явище, яке відображає позитивні зміни у людини, </a:t>
              </a:r>
            </a:p>
            <a:p>
              <a:pPr algn="ctr">
                <a:lnSpc>
                  <a:spcPts val="5879"/>
                </a:lnSpc>
              </a:pPr>
              <a:r>
                <a:rPr lang="en-US" sz="4199">
                  <a:solidFill>
                    <a:srgbClr val="F2F4F5"/>
                  </a:solidFill>
                  <a:latin typeface="Montserrat Light Bold"/>
                </a:rPr>
                <a:t>що відбуваються після травматичного досвіду</a:t>
              </a:r>
            </a:p>
          </p:txBody>
        </p:sp>
        <p:sp>
          <p:nvSpPr>
            <p:cNvPr id="15" name="Freeform 15"/>
            <p:cNvSpPr/>
            <p:nvPr/>
          </p:nvSpPr>
          <p:spPr>
            <a:xfrm rot="-389467">
              <a:off x="884796" y="4229982"/>
              <a:ext cx="16147185" cy="16568940"/>
            </a:xfrm>
            <a:custGeom>
              <a:avLst/>
              <a:gdLst/>
              <a:ahLst/>
              <a:cxnLst/>
              <a:rect l="l" t="t" r="r" b="b"/>
              <a:pathLst>
                <a:path w="16147185" h="16568940">
                  <a:moveTo>
                    <a:pt x="0" y="0"/>
                  </a:moveTo>
                  <a:lnTo>
                    <a:pt x="16147186" y="0"/>
                  </a:lnTo>
                  <a:lnTo>
                    <a:pt x="16147186" y="16568940"/>
                  </a:lnTo>
                  <a:lnTo>
                    <a:pt x="0" y="165689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 cstate="print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6" name="Freeform 16"/>
            <p:cNvSpPr/>
            <p:nvPr/>
          </p:nvSpPr>
          <p:spPr>
            <a:xfrm rot="2830672">
              <a:off x="31828611" y="2055590"/>
              <a:ext cx="10155409" cy="10420662"/>
            </a:xfrm>
            <a:custGeom>
              <a:avLst/>
              <a:gdLst/>
              <a:ahLst/>
              <a:cxnLst/>
              <a:rect l="l" t="t" r="r" b="b"/>
              <a:pathLst>
                <a:path w="10155409" h="10420662">
                  <a:moveTo>
                    <a:pt x="0" y="0"/>
                  </a:moveTo>
                  <a:lnTo>
                    <a:pt x="10155409" y="0"/>
                  </a:lnTo>
                  <a:lnTo>
                    <a:pt x="10155409" y="10420662"/>
                  </a:lnTo>
                  <a:lnTo>
                    <a:pt x="0" y="1042066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 cstate="print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7" name="Freeform 17"/>
            <p:cNvSpPr/>
            <p:nvPr/>
          </p:nvSpPr>
          <p:spPr>
            <a:xfrm>
              <a:off x="30980902" y="16302946"/>
              <a:ext cx="2421438" cy="224410"/>
            </a:xfrm>
            <a:custGeom>
              <a:avLst/>
              <a:gdLst/>
              <a:ahLst/>
              <a:cxnLst/>
              <a:rect l="l" t="t" r="r" b="b"/>
              <a:pathLst>
                <a:path w="2421438" h="224410">
                  <a:moveTo>
                    <a:pt x="0" y="0"/>
                  </a:moveTo>
                  <a:lnTo>
                    <a:pt x="2421439" y="0"/>
                  </a:lnTo>
                  <a:lnTo>
                    <a:pt x="2421439" y="224409"/>
                  </a:lnTo>
                  <a:lnTo>
                    <a:pt x="0" y="2244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 cstate="print"/>
              <a:stretch>
                <a:fillRect t="-105972" b="-7134"/>
              </a:stretch>
            </a:blipFill>
          </p:spPr>
        </p:sp>
      </p:grp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 cstate="print"/>
            <a:stretch>
              <a:fillRect t="-38888" b="-3888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3667201" y="974818"/>
            <a:ext cx="27368428" cy="13030955"/>
            <a:chOff x="1412200" y="997911"/>
            <a:chExt cx="36491237" cy="17374606"/>
          </a:xfrm>
        </p:grpSpPr>
        <p:sp>
          <p:nvSpPr>
            <p:cNvPr id="4" name="TextBox 4"/>
            <p:cNvSpPr txBox="1"/>
            <p:nvPr/>
          </p:nvSpPr>
          <p:spPr>
            <a:xfrm>
              <a:off x="8535829" y="997911"/>
              <a:ext cx="24384000" cy="171986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10394"/>
                </a:lnSpc>
                <a:spcBef>
                  <a:spcPct val="0"/>
                </a:spcBef>
              </a:pPr>
              <a:r>
                <a:rPr lang="en-US" sz="7532" spc="738">
                  <a:solidFill>
                    <a:srgbClr val="231F20"/>
                  </a:solidFill>
                  <a:latin typeface="Montserrat Light Bold"/>
                </a:rPr>
                <a:t>ПОЗИТИВНІ ЗМІНИ</a:t>
              </a:r>
            </a:p>
          </p:txBody>
        </p:sp>
        <p:sp>
          <p:nvSpPr>
            <p:cNvPr id="5" name="Freeform 5"/>
            <p:cNvSpPr/>
            <p:nvPr/>
          </p:nvSpPr>
          <p:spPr>
            <a:xfrm>
              <a:off x="7963210" y="7618730"/>
              <a:ext cx="4786883" cy="506935"/>
            </a:xfrm>
            <a:custGeom>
              <a:avLst/>
              <a:gdLst/>
              <a:ahLst/>
              <a:cxnLst/>
              <a:rect l="l" t="t" r="r" b="b"/>
              <a:pathLst>
                <a:path w="4786883" h="506935">
                  <a:moveTo>
                    <a:pt x="0" y="0"/>
                  </a:moveTo>
                  <a:lnTo>
                    <a:pt x="4786883" y="0"/>
                  </a:lnTo>
                  <a:lnTo>
                    <a:pt x="4786883" y="506935"/>
                  </a:lnTo>
                  <a:lnTo>
                    <a:pt x="0" y="5069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 cstate="print"/>
              <a:stretch>
                <a:fillRect t="-86495"/>
              </a:stretch>
            </a:blipFill>
          </p:spPr>
        </p:sp>
        <p:grpSp>
          <p:nvGrpSpPr>
            <p:cNvPr id="6" name="Group 6"/>
            <p:cNvGrpSpPr/>
            <p:nvPr/>
          </p:nvGrpSpPr>
          <p:grpSpPr>
            <a:xfrm>
              <a:off x="7861241" y="2717776"/>
              <a:ext cx="4990820" cy="4900954"/>
              <a:chOff x="0" y="0"/>
              <a:chExt cx="1164586" cy="1143616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1164586" cy="1143616"/>
              </a:xfrm>
              <a:custGeom>
                <a:avLst/>
                <a:gdLst/>
                <a:ahLst/>
                <a:cxnLst/>
                <a:rect l="l" t="t" r="r" b="b"/>
                <a:pathLst>
                  <a:path w="1164586" h="1143616">
                    <a:moveTo>
                      <a:pt x="66186" y="0"/>
                    </a:moveTo>
                    <a:lnTo>
                      <a:pt x="1098400" y="0"/>
                    </a:lnTo>
                    <a:cubicBezTo>
                      <a:pt x="1134954" y="0"/>
                      <a:pt x="1164586" y="29632"/>
                      <a:pt x="1164586" y="66186"/>
                    </a:cubicBezTo>
                    <a:lnTo>
                      <a:pt x="1164586" y="1077430"/>
                    </a:lnTo>
                    <a:cubicBezTo>
                      <a:pt x="1164586" y="1113984"/>
                      <a:pt x="1134954" y="1143616"/>
                      <a:pt x="1098400" y="1143616"/>
                    </a:cubicBezTo>
                    <a:lnTo>
                      <a:pt x="66186" y="1143616"/>
                    </a:lnTo>
                    <a:cubicBezTo>
                      <a:pt x="29632" y="1143616"/>
                      <a:pt x="0" y="1113984"/>
                      <a:pt x="0" y="1077430"/>
                    </a:cubicBezTo>
                    <a:lnTo>
                      <a:pt x="0" y="66186"/>
                    </a:lnTo>
                    <a:cubicBezTo>
                      <a:pt x="0" y="29632"/>
                      <a:pt x="29632" y="0"/>
                      <a:pt x="66186" y="0"/>
                    </a:cubicBezTo>
                    <a:close/>
                  </a:path>
                </a:pathLst>
              </a:custGeom>
              <a:solidFill>
                <a:srgbClr val="454C35"/>
              </a:solidFill>
            </p:spPr>
          </p:sp>
          <p:sp>
            <p:nvSpPr>
              <p:cNvPr id="8" name="TextBox 8"/>
              <p:cNvSpPr txBox="1"/>
              <p:nvPr/>
            </p:nvSpPr>
            <p:spPr>
              <a:xfrm>
                <a:off x="0" y="-57150"/>
                <a:ext cx="1164586" cy="1200766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4114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9" name="TextBox 9"/>
            <p:cNvSpPr txBox="1"/>
            <p:nvPr/>
          </p:nvSpPr>
          <p:spPr>
            <a:xfrm>
              <a:off x="8373389" y="4377672"/>
              <a:ext cx="3966524" cy="1273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3919"/>
                </a:lnSpc>
              </a:pPr>
              <a:r>
                <a:rPr lang="en-US" sz="2799">
                  <a:solidFill>
                    <a:srgbClr val="FDFBFB"/>
                  </a:solidFill>
                  <a:latin typeface="Montserrat Light"/>
                </a:rPr>
                <a:t>НОВА ЯКІСТЬ ЗРІЛОСТІ</a:t>
              </a:r>
            </a:p>
          </p:txBody>
        </p:sp>
        <p:sp>
          <p:nvSpPr>
            <p:cNvPr id="10" name="Freeform 10"/>
            <p:cNvSpPr/>
            <p:nvPr/>
          </p:nvSpPr>
          <p:spPr>
            <a:xfrm>
              <a:off x="8975943" y="1385870"/>
              <a:ext cx="2663813" cy="2663813"/>
            </a:xfrm>
            <a:custGeom>
              <a:avLst/>
              <a:gdLst/>
              <a:ahLst/>
              <a:cxnLst/>
              <a:rect l="l" t="t" r="r" b="b"/>
              <a:pathLst>
                <a:path w="2663813" h="2663813">
                  <a:moveTo>
                    <a:pt x="0" y="0"/>
                  </a:moveTo>
                  <a:lnTo>
                    <a:pt x="2663812" y="0"/>
                  </a:lnTo>
                  <a:lnTo>
                    <a:pt x="2663812" y="2663812"/>
                  </a:lnTo>
                  <a:lnTo>
                    <a:pt x="0" y="26638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>
                <a:alphaModFix amt="41000"/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11" name="Group 11"/>
            <p:cNvGrpSpPr/>
            <p:nvPr/>
          </p:nvGrpSpPr>
          <p:grpSpPr>
            <a:xfrm>
              <a:off x="9451245" y="1861172"/>
              <a:ext cx="1713208" cy="1713208"/>
              <a:chOff x="0" y="0"/>
              <a:chExt cx="812800" cy="812800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B3B5A9"/>
              </a:solidFill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76200" y="19050"/>
                <a:ext cx="660400" cy="7175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4114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14" name="Freeform 14"/>
            <p:cNvSpPr/>
            <p:nvPr/>
          </p:nvSpPr>
          <p:spPr>
            <a:xfrm>
              <a:off x="9708042" y="2063225"/>
              <a:ext cx="1199614" cy="1309103"/>
            </a:xfrm>
            <a:custGeom>
              <a:avLst/>
              <a:gdLst/>
              <a:ahLst/>
              <a:cxnLst/>
              <a:rect l="l" t="t" r="r" b="b"/>
              <a:pathLst>
                <a:path w="1199614" h="1309103">
                  <a:moveTo>
                    <a:pt x="0" y="0"/>
                  </a:moveTo>
                  <a:lnTo>
                    <a:pt x="1199614" y="0"/>
                  </a:lnTo>
                  <a:lnTo>
                    <a:pt x="1199614" y="1309102"/>
                  </a:lnTo>
                  <a:lnTo>
                    <a:pt x="0" y="130910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 cstate="print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5" name="Freeform 15"/>
            <p:cNvSpPr/>
            <p:nvPr/>
          </p:nvSpPr>
          <p:spPr>
            <a:xfrm>
              <a:off x="13416683" y="9357025"/>
              <a:ext cx="4786883" cy="506935"/>
            </a:xfrm>
            <a:custGeom>
              <a:avLst/>
              <a:gdLst/>
              <a:ahLst/>
              <a:cxnLst/>
              <a:rect l="l" t="t" r="r" b="b"/>
              <a:pathLst>
                <a:path w="4786883" h="506935">
                  <a:moveTo>
                    <a:pt x="0" y="0"/>
                  </a:moveTo>
                  <a:lnTo>
                    <a:pt x="4786882" y="0"/>
                  </a:lnTo>
                  <a:lnTo>
                    <a:pt x="4786882" y="506935"/>
                  </a:lnTo>
                  <a:lnTo>
                    <a:pt x="0" y="5069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 cstate="print"/>
              <a:stretch>
                <a:fillRect t="-86495"/>
              </a:stretch>
            </a:blipFill>
          </p:spPr>
        </p:sp>
        <p:grpSp>
          <p:nvGrpSpPr>
            <p:cNvPr id="16" name="Group 16"/>
            <p:cNvGrpSpPr/>
            <p:nvPr/>
          </p:nvGrpSpPr>
          <p:grpSpPr>
            <a:xfrm>
              <a:off x="13257773" y="4104951"/>
              <a:ext cx="5104702" cy="5251916"/>
              <a:chOff x="0" y="0"/>
              <a:chExt cx="1191160" cy="1225512"/>
            </a:xfrm>
          </p:grpSpPr>
          <p:sp>
            <p:nvSpPr>
              <p:cNvPr id="17" name="Freeform 17"/>
              <p:cNvSpPr/>
              <p:nvPr/>
            </p:nvSpPr>
            <p:spPr>
              <a:xfrm>
                <a:off x="0" y="0"/>
                <a:ext cx="1191160" cy="1225512"/>
              </a:xfrm>
              <a:custGeom>
                <a:avLst/>
                <a:gdLst/>
                <a:ahLst/>
                <a:cxnLst/>
                <a:rect l="l" t="t" r="r" b="b"/>
                <a:pathLst>
                  <a:path w="1191160" h="1225512">
                    <a:moveTo>
                      <a:pt x="64709" y="0"/>
                    </a:moveTo>
                    <a:lnTo>
                      <a:pt x="1126451" y="0"/>
                    </a:lnTo>
                    <a:cubicBezTo>
                      <a:pt x="1143613" y="0"/>
                      <a:pt x="1160072" y="6818"/>
                      <a:pt x="1172207" y="18953"/>
                    </a:cubicBezTo>
                    <a:cubicBezTo>
                      <a:pt x="1184342" y="31088"/>
                      <a:pt x="1191160" y="47547"/>
                      <a:pt x="1191160" y="64709"/>
                    </a:cubicBezTo>
                    <a:lnTo>
                      <a:pt x="1191160" y="1160802"/>
                    </a:lnTo>
                    <a:cubicBezTo>
                      <a:pt x="1191160" y="1196540"/>
                      <a:pt x="1162189" y="1225512"/>
                      <a:pt x="1126451" y="1225512"/>
                    </a:cubicBezTo>
                    <a:lnTo>
                      <a:pt x="64709" y="1225512"/>
                    </a:lnTo>
                    <a:cubicBezTo>
                      <a:pt x="28971" y="1225512"/>
                      <a:pt x="0" y="1196540"/>
                      <a:pt x="0" y="1160802"/>
                    </a:cubicBezTo>
                    <a:lnTo>
                      <a:pt x="0" y="64709"/>
                    </a:lnTo>
                    <a:cubicBezTo>
                      <a:pt x="0" y="28971"/>
                      <a:pt x="28971" y="0"/>
                      <a:pt x="64709" y="0"/>
                    </a:cubicBezTo>
                    <a:close/>
                  </a:path>
                </a:pathLst>
              </a:custGeom>
              <a:solidFill>
                <a:srgbClr val="626B4E"/>
              </a:solidFill>
            </p:spPr>
          </p:sp>
          <p:sp>
            <p:nvSpPr>
              <p:cNvPr id="18" name="TextBox 18"/>
              <p:cNvSpPr txBox="1"/>
              <p:nvPr/>
            </p:nvSpPr>
            <p:spPr>
              <a:xfrm>
                <a:off x="0" y="-57150"/>
                <a:ext cx="1191160" cy="128266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4114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19" name="TextBox 19"/>
            <p:cNvSpPr txBox="1"/>
            <p:nvPr/>
          </p:nvSpPr>
          <p:spPr>
            <a:xfrm>
              <a:off x="13826862" y="4913929"/>
              <a:ext cx="3966524" cy="39151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3919"/>
                </a:lnSpc>
              </a:pPr>
              <a:r>
                <a:rPr lang="en-US" sz="2799" dirty="0">
                  <a:solidFill>
                    <a:srgbClr val="FDFBFB"/>
                  </a:solidFill>
                  <a:latin typeface="Montserrat Light"/>
                </a:rPr>
                <a:t>ПІДВИЩЕННЯ ЦІННОСТІ РОДИНИ І ЧАСУ, ЩО ПРОВОДИТЬСЯ </a:t>
              </a:r>
              <a:endParaRPr lang="uk-UA" sz="2799" dirty="0">
                <a:solidFill>
                  <a:srgbClr val="FDFBFB"/>
                </a:solidFill>
                <a:latin typeface="Montserrat Light"/>
              </a:endParaRPr>
            </a:p>
            <a:p>
              <a:pPr marL="0" lvl="0" indent="0" algn="ctr">
                <a:lnSpc>
                  <a:spcPts val="3919"/>
                </a:lnSpc>
              </a:pPr>
              <a:r>
                <a:rPr lang="en-US" sz="2799" dirty="0">
                  <a:solidFill>
                    <a:srgbClr val="FDFBFB"/>
                  </a:solidFill>
                  <a:latin typeface="Montserrat Light"/>
                </a:rPr>
                <a:t>У КОЛІ СІМ`Ї</a:t>
              </a:r>
            </a:p>
          </p:txBody>
        </p:sp>
        <p:sp>
          <p:nvSpPr>
            <p:cNvPr id="20" name="Freeform 20"/>
            <p:cNvSpPr/>
            <p:nvPr/>
          </p:nvSpPr>
          <p:spPr>
            <a:xfrm>
              <a:off x="14486489" y="2773044"/>
              <a:ext cx="2663813" cy="2663813"/>
            </a:xfrm>
            <a:custGeom>
              <a:avLst/>
              <a:gdLst/>
              <a:ahLst/>
              <a:cxnLst/>
              <a:rect l="l" t="t" r="r" b="b"/>
              <a:pathLst>
                <a:path w="2663813" h="2663813">
                  <a:moveTo>
                    <a:pt x="0" y="0"/>
                  </a:moveTo>
                  <a:lnTo>
                    <a:pt x="2663813" y="0"/>
                  </a:lnTo>
                  <a:lnTo>
                    <a:pt x="2663813" y="2663813"/>
                  </a:lnTo>
                  <a:lnTo>
                    <a:pt x="0" y="266381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>
                <a:alphaModFix amt="41000"/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21" name="Group 21"/>
            <p:cNvGrpSpPr/>
            <p:nvPr/>
          </p:nvGrpSpPr>
          <p:grpSpPr>
            <a:xfrm>
              <a:off x="14953520" y="3248347"/>
              <a:ext cx="1713208" cy="1713208"/>
              <a:chOff x="0" y="0"/>
              <a:chExt cx="812800" cy="812800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B3B5A9"/>
              </a:solidFill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76200" y="19050"/>
                <a:ext cx="660400" cy="7175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4114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24" name="Freeform 24"/>
            <p:cNvSpPr/>
            <p:nvPr/>
          </p:nvSpPr>
          <p:spPr>
            <a:xfrm>
              <a:off x="15195905" y="3367352"/>
              <a:ext cx="1228437" cy="1475198"/>
            </a:xfrm>
            <a:custGeom>
              <a:avLst/>
              <a:gdLst/>
              <a:ahLst/>
              <a:cxnLst/>
              <a:rect l="l" t="t" r="r" b="b"/>
              <a:pathLst>
                <a:path w="1228437" h="1475198">
                  <a:moveTo>
                    <a:pt x="0" y="0"/>
                  </a:moveTo>
                  <a:lnTo>
                    <a:pt x="1228438" y="0"/>
                  </a:lnTo>
                  <a:lnTo>
                    <a:pt x="1228438" y="1475197"/>
                  </a:lnTo>
                  <a:lnTo>
                    <a:pt x="0" y="147519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 cstate="print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5" name="Freeform 25"/>
            <p:cNvSpPr/>
            <p:nvPr/>
          </p:nvSpPr>
          <p:spPr>
            <a:xfrm>
              <a:off x="18931225" y="10630746"/>
              <a:ext cx="4786883" cy="506935"/>
            </a:xfrm>
            <a:custGeom>
              <a:avLst/>
              <a:gdLst/>
              <a:ahLst/>
              <a:cxnLst/>
              <a:rect l="l" t="t" r="r" b="b"/>
              <a:pathLst>
                <a:path w="4786883" h="506935">
                  <a:moveTo>
                    <a:pt x="0" y="0"/>
                  </a:moveTo>
                  <a:lnTo>
                    <a:pt x="4786883" y="0"/>
                  </a:lnTo>
                  <a:lnTo>
                    <a:pt x="4786883" y="506935"/>
                  </a:lnTo>
                  <a:lnTo>
                    <a:pt x="0" y="5069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 cstate="print"/>
              <a:stretch>
                <a:fillRect t="-86495"/>
              </a:stretch>
            </a:blipFill>
          </p:spPr>
        </p:sp>
        <p:grpSp>
          <p:nvGrpSpPr>
            <p:cNvPr id="26" name="Group 26"/>
            <p:cNvGrpSpPr/>
            <p:nvPr/>
          </p:nvGrpSpPr>
          <p:grpSpPr>
            <a:xfrm>
              <a:off x="18784729" y="5396683"/>
              <a:ext cx="5079875" cy="5234063"/>
              <a:chOff x="0" y="0"/>
              <a:chExt cx="1185367" cy="1221346"/>
            </a:xfrm>
          </p:grpSpPr>
          <p:sp>
            <p:nvSpPr>
              <p:cNvPr id="27" name="Freeform 27"/>
              <p:cNvSpPr/>
              <p:nvPr/>
            </p:nvSpPr>
            <p:spPr>
              <a:xfrm>
                <a:off x="0" y="0"/>
                <a:ext cx="1185367" cy="1221346"/>
              </a:xfrm>
              <a:custGeom>
                <a:avLst/>
                <a:gdLst/>
                <a:ahLst/>
                <a:cxnLst/>
                <a:rect l="l" t="t" r="r" b="b"/>
                <a:pathLst>
                  <a:path w="1185367" h="1221346">
                    <a:moveTo>
                      <a:pt x="65026" y="0"/>
                    </a:moveTo>
                    <a:lnTo>
                      <a:pt x="1120341" y="0"/>
                    </a:lnTo>
                    <a:cubicBezTo>
                      <a:pt x="1137587" y="0"/>
                      <a:pt x="1154126" y="6851"/>
                      <a:pt x="1166321" y="19046"/>
                    </a:cubicBezTo>
                    <a:cubicBezTo>
                      <a:pt x="1178516" y="31240"/>
                      <a:pt x="1185367" y="47780"/>
                      <a:pt x="1185367" y="65026"/>
                    </a:cubicBezTo>
                    <a:lnTo>
                      <a:pt x="1185367" y="1156320"/>
                    </a:lnTo>
                    <a:cubicBezTo>
                      <a:pt x="1185367" y="1192233"/>
                      <a:pt x="1156254" y="1221346"/>
                      <a:pt x="1120341" y="1221346"/>
                    </a:cubicBezTo>
                    <a:lnTo>
                      <a:pt x="65026" y="1221346"/>
                    </a:lnTo>
                    <a:cubicBezTo>
                      <a:pt x="47780" y="1221346"/>
                      <a:pt x="31240" y="1214495"/>
                      <a:pt x="19046" y="1202300"/>
                    </a:cubicBezTo>
                    <a:cubicBezTo>
                      <a:pt x="6851" y="1190105"/>
                      <a:pt x="0" y="1173566"/>
                      <a:pt x="0" y="1156320"/>
                    </a:cubicBezTo>
                    <a:lnTo>
                      <a:pt x="0" y="65026"/>
                    </a:lnTo>
                    <a:cubicBezTo>
                      <a:pt x="0" y="47780"/>
                      <a:pt x="6851" y="31240"/>
                      <a:pt x="19046" y="19046"/>
                    </a:cubicBezTo>
                    <a:cubicBezTo>
                      <a:pt x="31240" y="6851"/>
                      <a:pt x="47780" y="0"/>
                      <a:pt x="65026" y="0"/>
                    </a:cubicBezTo>
                    <a:close/>
                  </a:path>
                </a:pathLst>
              </a:custGeom>
              <a:solidFill>
                <a:srgbClr val="788263"/>
              </a:solidFill>
            </p:spPr>
          </p:sp>
          <p:sp>
            <p:nvSpPr>
              <p:cNvPr id="28" name="TextBox 28"/>
              <p:cNvSpPr txBox="1"/>
              <p:nvPr/>
            </p:nvSpPr>
            <p:spPr>
              <a:xfrm>
                <a:off x="0" y="-57150"/>
                <a:ext cx="1185367" cy="1278496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4114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29" name="TextBox 29"/>
            <p:cNvSpPr txBox="1"/>
            <p:nvPr/>
          </p:nvSpPr>
          <p:spPr>
            <a:xfrm>
              <a:off x="19341405" y="6508528"/>
              <a:ext cx="3966524" cy="32547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3919"/>
                </a:lnSpc>
              </a:pPr>
              <a:r>
                <a:rPr lang="en-US" sz="2799">
                  <a:solidFill>
                    <a:srgbClr val="FDFBFB"/>
                  </a:solidFill>
                  <a:latin typeface="Montserrat Light"/>
                </a:rPr>
                <a:t>БІЛЬША ВІДДАНІСТЬ І УСВІДОМЛЕННЯ СВОЄЇ СЛУЖБИ ТА МІСІЇ</a:t>
              </a:r>
            </a:p>
          </p:txBody>
        </p:sp>
        <p:sp>
          <p:nvSpPr>
            <p:cNvPr id="30" name="Freeform 30"/>
            <p:cNvSpPr/>
            <p:nvPr/>
          </p:nvSpPr>
          <p:spPr>
            <a:xfrm>
              <a:off x="19992760" y="4084304"/>
              <a:ext cx="2663813" cy="2663813"/>
            </a:xfrm>
            <a:custGeom>
              <a:avLst/>
              <a:gdLst/>
              <a:ahLst/>
              <a:cxnLst/>
              <a:rect l="l" t="t" r="r" b="b"/>
              <a:pathLst>
                <a:path w="2663813" h="2663813">
                  <a:moveTo>
                    <a:pt x="0" y="0"/>
                  </a:moveTo>
                  <a:lnTo>
                    <a:pt x="2663813" y="0"/>
                  </a:lnTo>
                  <a:lnTo>
                    <a:pt x="2663813" y="2663812"/>
                  </a:lnTo>
                  <a:lnTo>
                    <a:pt x="0" y="26638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>
                <a:alphaModFix amt="41000"/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31" name="Group 31"/>
            <p:cNvGrpSpPr/>
            <p:nvPr/>
          </p:nvGrpSpPr>
          <p:grpSpPr>
            <a:xfrm>
              <a:off x="20468063" y="4559606"/>
              <a:ext cx="1713208" cy="1713208"/>
              <a:chOff x="0" y="0"/>
              <a:chExt cx="812800" cy="812800"/>
            </a:xfrm>
          </p:grpSpPr>
          <p:sp>
            <p:nvSpPr>
              <p:cNvPr id="32" name="Freeform 32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B3B5A9"/>
              </a:solidFill>
            </p:spPr>
          </p:sp>
          <p:sp>
            <p:nvSpPr>
              <p:cNvPr id="33" name="TextBox 33"/>
              <p:cNvSpPr txBox="1"/>
              <p:nvPr/>
            </p:nvSpPr>
            <p:spPr>
              <a:xfrm>
                <a:off x="76200" y="19050"/>
                <a:ext cx="660400" cy="7175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4114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4" name="Freeform 34"/>
            <p:cNvSpPr/>
            <p:nvPr/>
          </p:nvSpPr>
          <p:spPr>
            <a:xfrm>
              <a:off x="20727829" y="4654638"/>
              <a:ext cx="1307809" cy="1327113"/>
            </a:xfrm>
            <a:custGeom>
              <a:avLst/>
              <a:gdLst/>
              <a:ahLst/>
              <a:cxnLst/>
              <a:rect l="l" t="t" r="r" b="b"/>
              <a:pathLst>
                <a:path w="1307809" h="1327113">
                  <a:moveTo>
                    <a:pt x="0" y="0"/>
                  </a:moveTo>
                  <a:lnTo>
                    <a:pt x="1307809" y="0"/>
                  </a:lnTo>
                  <a:lnTo>
                    <a:pt x="1307809" y="1327113"/>
                  </a:lnTo>
                  <a:lnTo>
                    <a:pt x="0" y="132711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 cstate="print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35" name="Group 35"/>
            <p:cNvGrpSpPr/>
            <p:nvPr/>
          </p:nvGrpSpPr>
          <p:grpSpPr>
            <a:xfrm>
              <a:off x="24271417" y="6278169"/>
              <a:ext cx="5042784" cy="5257449"/>
              <a:chOff x="0" y="0"/>
              <a:chExt cx="1176712" cy="1226803"/>
            </a:xfrm>
          </p:grpSpPr>
          <p:sp>
            <p:nvSpPr>
              <p:cNvPr id="36" name="Freeform 36"/>
              <p:cNvSpPr/>
              <p:nvPr/>
            </p:nvSpPr>
            <p:spPr>
              <a:xfrm>
                <a:off x="0" y="0"/>
                <a:ext cx="1176712" cy="1226803"/>
              </a:xfrm>
              <a:custGeom>
                <a:avLst/>
                <a:gdLst/>
                <a:ahLst/>
                <a:cxnLst/>
                <a:rect l="l" t="t" r="r" b="b"/>
                <a:pathLst>
                  <a:path w="1176712" h="1226803">
                    <a:moveTo>
                      <a:pt x="65504" y="0"/>
                    </a:moveTo>
                    <a:lnTo>
                      <a:pt x="1111208" y="0"/>
                    </a:lnTo>
                    <a:cubicBezTo>
                      <a:pt x="1128580" y="0"/>
                      <a:pt x="1145242" y="6901"/>
                      <a:pt x="1157526" y="19186"/>
                    </a:cubicBezTo>
                    <a:cubicBezTo>
                      <a:pt x="1169810" y="31470"/>
                      <a:pt x="1176712" y="48131"/>
                      <a:pt x="1176712" y="65504"/>
                    </a:cubicBezTo>
                    <a:lnTo>
                      <a:pt x="1176712" y="1161299"/>
                    </a:lnTo>
                    <a:cubicBezTo>
                      <a:pt x="1176712" y="1178672"/>
                      <a:pt x="1169810" y="1195333"/>
                      <a:pt x="1157526" y="1207617"/>
                    </a:cubicBezTo>
                    <a:cubicBezTo>
                      <a:pt x="1145242" y="1219902"/>
                      <a:pt x="1128580" y="1226803"/>
                      <a:pt x="1111208" y="1226803"/>
                    </a:cubicBezTo>
                    <a:lnTo>
                      <a:pt x="65504" y="1226803"/>
                    </a:lnTo>
                    <a:cubicBezTo>
                      <a:pt x="48131" y="1226803"/>
                      <a:pt x="31470" y="1219902"/>
                      <a:pt x="19186" y="1207617"/>
                    </a:cubicBezTo>
                    <a:cubicBezTo>
                      <a:pt x="6901" y="1195333"/>
                      <a:pt x="0" y="1178672"/>
                      <a:pt x="0" y="1161299"/>
                    </a:cubicBezTo>
                    <a:lnTo>
                      <a:pt x="0" y="65504"/>
                    </a:lnTo>
                    <a:cubicBezTo>
                      <a:pt x="0" y="48131"/>
                      <a:pt x="6901" y="31470"/>
                      <a:pt x="19186" y="19186"/>
                    </a:cubicBezTo>
                    <a:cubicBezTo>
                      <a:pt x="31470" y="6901"/>
                      <a:pt x="48131" y="0"/>
                      <a:pt x="65504" y="0"/>
                    </a:cubicBezTo>
                    <a:close/>
                  </a:path>
                </a:pathLst>
              </a:custGeom>
              <a:solidFill>
                <a:srgbClr val="A5AD91"/>
              </a:solidFill>
            </p:spPr>
          </p:sp>
          <p:sp>
            <p:nvSpPr>
              <p:cNvPr id="37" name="TextBox 37"/>
              <p:cNvSpPr txBox="1"/>
              <p:nvPr/>
            </p:nvSpPr>
            <p:spPr>
              <a:xfrm>
                <a:off x="0" y="-57150"/>
                <a:ext cx="1176712" cy="1283953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4114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8" name="TextBox 38"/>
            <p:cNvSpPr txBox="1"/>
            <p:nvPr/>
          </p:nvSpPr>
          <p:spPr>
            <a:xfrm>
              <a:off x="24839664" y="7087148"/>
              <a:ext cx="3966524" cy="400109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3919"/>
                </a:lnSpc>
              </a:pPr>
              <a:r>
                <a:rPr lang="en-US" sz="2799" dirty="0">
                  <a:solidFill>
                    <a:srgbClr val="FDFBFB"/>
                  </a:solidFill>
                  <a:latin typeface="Montserrat Light"/>
                </a:rPr>
                <a:t>ПОСИЛЕННЯ ВІДЧУТТЯ ВПЕВНЕНОСТІ</a:t>
              </a:r>
              <a:r>
                <a:rPr lang="uk-UA" sz="2799" dirty="0">
                  <a:solidFill>
                    <a:srgbClr val="FDFBFB"/>
                  </a:solidFill>
                  <a:latin typeface="Montserrat Light"/>
                </a:rPr>
                <a:t> </a:t>
              </a:r>
              <a:r>
                <a:rPr lang="en-US" sz="2799" dirty="0">
                  <a:solidFill>
                    <a:srgbClr val="FDFBFB"/>
                  </a:solidFill>
                  <a:latin typeface="Montserrat Light"/>
                </a:rPr>
                <a:t> І ГОРДОСТІ ЗА СЕБЕ І СВОЮ РОДИНУ</a:t>
              </a:r>
            </a:p>
          </p:txBody>
        </p:sp>
        <p:sp>
          <p:nvSpPr>
            <p:cNvPr id="39" name="Freeform 39"/>
            <p:cNvSpPr/>
            <p:nvPr/>
          </p:nvSpPr>
          <p:spPr>
            <a:xfrm>
              <a:off x="24399367" y="11535619"/>
              <a:ext cx="4786883" cy="506935"/>
            </a:xfrm>
            <a:custGeom>
              <a:avLst/>
              <a:gdLst/>
              <a:ahLst/>
              <a:cxnLst/>
              <a:rect l="l" t="t" r="r" b="b"/>
              <a:pathLst>
                <a:path w="4786883" h="506935">
                  <a:moveTo>
                    <a:pt x="0" y="0"/>
                  </a:moveTo>
                  <a:lnTo>
                    <a:pt x="4786883" y="0"/>
                  </a:lnTo>
                  <a:lnTo>
                    <a:pt x="4786883" y="506934"/>
                  </a:lnTo>
                  <a:lnTo>
                    <a:pt x="0" y="50693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 cstate="print"/>
              <a:stretch>
                <a:fillRect t="-86495"/>
              </a:stretch>
            </a:blipFill>
          </p:spPr>
        </p:sp>
        <p:sp>
          <p:nvSpPr>
            <p:cNvPr id="40" name="Freeform 40"/>
            <p:cNvSpPr/>
            <p:nvPr/>
          </p:nvSpPr>
          <p:spPr>
            <a:xfrm>
              <a:off x="25490204" y="4940907"/>
              <a:ext cx="2663813" cy="2663813"/>
            </a:xfrm>
            <a:custGeom>
              <a:avLst/>
              <a:gdLst/>
              <a:ahLst/>
              <a:cxnLst/>
              <a:rect l="l" t="t" r="r" b="b"/>
              <a:pathLst>
                <a:path w="2663813" h="2663813">
                  <a:moveTo>
                    <a:pt x="0" y="0"/>
                  </a:moveTo>
                  <a:lnTo>
                    <a:pt x="2663813" y="0"/>
                  </a:lnTo>
                  <a:lnTo>
                    <a:pt x="2663813" y="2663813"/>
                  </a:lnTo>
                  <a:lnTo>
                    <a:pt x="0" y="266381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 cstate="print">
                <a:alphaModFix amt="41000"/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41" name="Group 41"/>
            <p:cNvGrpSpPr/>
            <p:nvPr/>
          </p:nvGrpSpPr>
          <p:grpSpPr>
            <a:xfrm>
              <a:off x="25966322" y="5421566"/>
              <a:ext cx="1713208" cy="1713208"/>
              <a:chOff x="0" y="0"/>
              <a:chExt cx="812800" cy="812800"/>
            </a:xfrm>
          </p:grpSpPr>
          <p:sp>
            <p:nvSpPr>
              <p:cNvPr id="42" name="Freeform 42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B3B5A9"/>
              </a:solidFill>
            </p:spPr>
          </p:sp>
          <p:sp>
            <p:nvSpPr>
              <p:cNvPr id="43" name="TextBox 43"/>
              <p:cNvSpPr txBox="1"/>
              <p:nvPr/>
            </p:nvSpPr>
            <p:spPr>
              <a:xfrm>
                <a:off x="76200" y="19050"/>
                <a:ext cx="660400" cy="7175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lvl="0" indent="0" algn="ctr">
                  <a:lnSpc>
                    <a:spcPts val="4114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44" name="Freeform 44"/>
            <p:cNvSpPr/>
            <p:nvPr/>
          </p:nvSpPr>
          <p:spPr>
            <a:xfrm>
              <a:off x="26112025" y="5567269"/>
              <a:ext cx="1421802" cy="1421802"/>
            </a:xfrm>
            <a:custGeom>
              <a:avLst/>
              <a:gdLst/>
              <a:ahLst/>
              <a:cxnLst/>
              <a:rect l="l" t="t" r="r" b="b"/>
              <a:pathLst>
                <a:path w="1421802" h="1421802">
                  <a:moveTo>
                    <a:pt x="0" y="0"/>
                  </a:moveTo>
                  <a:lnTo>
                    <a:pt x="1421801" y="0"/>
                  </a:lnTo>
                  <a:lnTo>
                    <a:pt x="1421801" y="1421801"/>
                  </a:lnTo>
                  <a:lnTo>
                    <a:pt x="0" y="142180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 cstate="print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5" name="Freeform 45"/>
            <p:cNvSpPr/>
            <p:nvPr/>
          </p:nvSpPr>
          <p:spPr>
            <a:xfrm rot="887923">
              <a:off x="1412200" y="5712589"/>
              <a:ext cx="12337676" cy="12659928"/>
            </a:xfrm>
            <a:custGeom>
              <a:avLst/>
              <a:gdLst/>
              <a:ahLst/>
              <a:cxnLst/>
              <a:rect l="l" t="t" r="r" b="b"/>
              <a:pathLst>
                <a:path w="12337676" h="12659928">
                  <a:moveTo>
                    <a:pt x="0" y="0"/>
                  </a:moveTo>
                  <a:lnTo>
                    <a:pt x="12337675" y="0"/>
                  </a:lnTo>
                  <a:lnTo>
                    <a:pt x="12337675" y="12659929"/>
                  </a:lnTo>
                  <a:lnTo>
                    <a:pt x="0" y="1265992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 cstate="print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6" name="Freeform 46"/>
            <p:cNvSpPr/>
            <p:nvPr/>
          </p:nvSpPr>
          <p:spPr>
            <a:xfrm rot="887923">
              <a:off x="28526663" y="1037947"/>
              <a:ext cx="9376774" cy="9621690"/>
            </a:xfrm>
            <a:custGeom>
              <a:avLst/>
              <a:gdLst/>
              <a:ahLst/>
              <a:cxnLst/>
              <a:rect l="l" t="t" r="r" b="b"/>
              <a:pathLst>
                <a:path w="9376774" h="9621690">
                  <a:moveTo>
                    <a:pt x="0" y="0"/>
                  </a:moveTo>
                  <a:lnTo>
                    <a:pt x="9376774" y="0"/>
                  </a:lnTo>
                  <a:lnTo>
                    <a:pt x="9376774" y="9621690"/>
                  </a:lnTo>
                  <a:lnTo>
                    <a:pt x="0" y="9621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 cstate="print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a:blipFill>
          </p:spPr>
        </p:sp>
      </p:grp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4" cstate="print"/>
            <a:stretch>
              <a:fillRect t="-38888" b="-38888"/>
            </a:stretch>
          </a:blipFill>
        </p:spPr>
      </p:sp>
      <p:pic>
        <p:nvPicPr>
          <p:cNvPr id="3" name="Picture 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8080"/>
                </p14:media>
              </p:ext>
            </p:extLst>
          </p:nvPr>
        </p:nvPicPr>
        <p:blipFill>
          <a:blip r:embed="rId5" cstate="print"/>
          <a:srcRect t="3328" b="4302"/>
          <a:stretch>
            <a:fillRect/>
          </a:stretch>
        </p:blipFill>
        <p:spPr>
          <a:xfrm>
            <a:off x="6006994" y="0"/>
            <a:ext cx="6274298" cy="10287000"/>
          </a:xfrm>
          <a:prstGeom prst="rect">
            <a:avLst/>
          </a:prstGeom>
        </p:spPr>
      </p:pic>
      <p:sp>
        <p:nvSpPr>
          <p:cNvPr id="4" name="Freeform 4"/>
          <p:cNvSpPr/>
          <p:nvPr/>
        </p:nvSpPr>
        <p:spPr>
          <a:xfrm rot="-5400000">
            <a:off x="-5143894" y="137156"/>
            <a:ext cx="10287789" cy="10556499"/>
          </a:xfrm>
          <a:custGeom>
            <a:avLst/>
            <a:gdLst/>
            <a:ahLst/>
            <a:cxnLst/>
            <a:rect l="l" t="t" r="r" b="b"/>
            <a:pathLst>
              <a:path w="10287789" h="10556499">
                <a:moveTo>
                  <a:pt x="0" y="0"/>
                </a:moveTo>
                <a:lnTo>
                  <a:pt x="10287788" y="0"/>
                </a:lnTo>
                <a:lnTo>
                  <a:pt x="10287788" y="10556499"/>
                </a:lnTo>
                <a:lnTo>
                  <a:pt x="0" y="10556499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5289459">
            <a:off x="13671480" y="-4764170"/>
            <a:ext cx="9889845" cy="10148162"/>
          </a:xfrm>
          <a:custGeom>
            <a:avLst/>
            <a:gdLst/>
            <a:ahLst/>
            <a:cxnLst/>
            <a:rect l="l" t="t" r="r" b="b"/>
            <a:pathLst>
              <a:path w="9889845" h="10148162">
                <a:moveTo>
                  <a:pt x="0" y="0"/>
                </a:moveTo>
                <a:lnTo>
                  <a:pt x="9889845" y="0"/>
                </a:lnTo>
                <a:lnTo>
                  <a:pt x="9889845" y="10148162"/>
                </a:lnTo>
                <a:lnTo>
                  <a:pt x="0" y="10148162"/>
                </a:lnTo>
                <a:lnTo>
                  <a:pt x="0" y="0"/>
                </a:lnTo>
                <a:close/>
              </a:path>
            </a:pathLst>
          </a:custGeom>
          <a:blipFill>
            <a:blip r:embed="rId8" cstate="print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5400000">
            <a:off x="7054710" y="4418619"/>
            <a:ext cx="11245285" cy="792119"/>
          </a:xfrm>
          <a:custGeom>
            <a:avLst/>
            <a:gdLst/>
            <a:ahLst/>
            <a:cxnLst/>
            <a:rect l="l" t="t" r="r" b="b"/>
            <a:pathLst>
              <a:path w="11245285" h="792119">
                <a:moveTo>
                  <a:pt x="0" y="0"/>
                </a:moveTo>
                <a:lnTo>
                  <a:pt x="11245285" y="0"/>
                </a:lnTo>
                <a:lnTo>
                  <a:pt x="11245285" y="792120"/>
                </a:lnTo>
                <a:lnTo>
                  <a:pt x="0" y="792120"/>
                </a:lnTo>
                <a:lnTo>
                  <a:pt x="0" y="0"/>
                </a:lnTo>
                <a:close/>
              </a:path>
            </a:pathLst>
          </a:custGeom>
          <a:blipFill>
            <a:blip r:embed="rId10" cstate="print"/>
            <a:stretch>
              <a:fillRect l="-10721" t="-237054" r="-9492"/>
            </a:stretch>
          </a:blipFill>
        </p:spPr>
      </p:sp>
      <p:sp>
        <p:nvSpPr>
          <p:cNvPr id="7" name="Freeform 7"/>
          <p:cNvSpPr/>
          <p:nvPr/>
        </p:nvSpPr>
        <p:spPr>
          <a:xfrm rot="5400000">
            <a:off x="14474" y="4455813"/>
            <a:ext cx="11245285" cy="717733"/>
          </a:xfrm>
          <a:custGeom>
            <a:avLst/>
            <a:gdLst/>
            <a:ahLst/>
            <a:cxnLst/>
            <a:rect l="l" t="t" r="r" b="b"/>
            <a:pathLst>
              <a:path w="11245285" h="717733">
                <a:moveTo>
                  <a:pt x="0" y="0"/>
                </a:moveTo>
                <a:lnTo>
                  <a:pt x="11245284" y="0"/>
                </a:lnTo>
                <a:lnTo>
                  <a:pt x="11245284" y="717732"/>
                </a:lnTo>
                <a:lnTo>
                  <a:pt x="0" y="717732"/>
                </a:lnTo>
                <a:lnTo>
                  <a:pt x="0" y="0"/>
                </a:lnTo>
                <a:close/>
              </a:path>
            </a:pathLst>
          </a:custGeom>
          <a:blipFill>
            <a:blip r:embed="rId11" cstate="print"/>
            <a:stretch>
              <a:fillRect l="-2993" t="-220569" r="-1920" b="-4074"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1260</Words>
  <Application>Microsoft Office PowerPoint</Application>
  <PresentationFormat>Довільний</PresentationFormat>
  <Paragraphs>177</Paragraphs>
  <Slides>28</Slides>
  <Notes>0</Notes>
  <HiddenSlides>0</HiddenSlides>
  <MMClips>2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28</vt:i4>
      </vt:variant>
    </vt:vector>
  </HeadingPairs>
  <TitlesOfParts>
    <vt:vector size="36" baseType="lpstr">
      <vt:lpstr>Calibri</vt:lpstr>
      <vt:lpstr>Arial</vt:lpstr>
      <vt:lpstr>Montserrat Light Bold</vt:lpstr>
      <vt:lpstr>Montserrat Light</vt:lpstr>
      <vt:lpstr>DM Sans</vt:lpstr>
      <vt:lpstr>DM Sans Bold</vt:lpstr>
      <vt:lpstr>Oswald Bold Italics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Grey minimalist business project presentation </dc:title>
  <cp:lastModifiedBy>Administrator</cp:lastModifiedBy>
  <cp:revision>7</cp:revision>
  <dcterms:created xsi:type="dcterms:W3CDTF">2006-08-16T00:00:00Z</dcterms:created>
  <dcterms:modified xsi:type="dcterms:W3CDTF">2024-01-01T09:36:01Z</dcterms:modified>
  <dc:identifier>DAF3tLeJ42M</dc:identifier>
</cp:coreProperties>
</file>