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no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34"/>
    <p:sldId id="257" r:id="rId35"/>
    <p:sldId id="258" r:id="rId36"/>
    <p:sldId id="259" r:id="rId37"/>
    <p:sldId id="260" r:id="rId38"/>
    <p:sldId id="261" r:id="rId39"/>
    <p:sldId id="262" r:id="rId40"/>
    <p:sldId id="263" r:id="rId41"/>
    <p:sldId id="264" r:id="rId42"/>
    <p:sldId id="265" r:id="rId43"/>
    <p:sldId id="266" r:id="rId44"/>
    <p:sldId id="267" r:id="rId45"/>
    <p:sldId id="268" r:id="rId46"/>
  </p:sldIdLst>
  <p:sldSz cx="18288000" cy="10287000"/>
  <p:notesSz cx="6858000" cy="9144000"/>
  <p:embeddedFontLst>
    <p:embeddedFont>
      <p:font typeface="Arimo" charset="1" panose="020B0604020202020204"/>
      <p:regular r:id="rId6"/>
    </p:embeddedFont>
    <p:embeddedFont>
      <p:font typeface="Arimo Bold" charset="1" panose="020B0704020202020204"/>
      <p:regular r:id="rId7"/>
    </p:embeddedFont>
    <p:embeddedFont>
      <p:font typeface="Arimo Italics" charset="1" panose="020B0604020202090204"/>
      <p:regular r:id="rId8"/>
    </p:embeddedFont>
    <p:embeddedFont>
      <p:font typeface="Arimo Bold Italics" charset="1" panose="020B0704020202090204"/>
      <p:regular r:id="rId9"/>
    </p:embeddedFont>
    <p:embeddedFont>
      <p:font typeface="Lazydog" charset="1" panose="00000000000000000000"/>
      <p:regular r:id="rId10"/>
    </p:embeddedFont>
    <p:embeddedFont>
      <p:font typeface="Arcade Gamer" charset="1" panose="00000000000000000000"/>
      <p:regular r:id="rId11"/>
    </p:embeddedFont>
    <p:embeddedFont>
      <p:font typeface="Canva Sans" charset="1" panose="020B0503030501040103"/>
      <p:regular r:id="rId12"/>
    </p:embeddedFont>
    <p:embeddedFont>
      <p:font typeface="Canva Sans Bold" charset="1" panose="020B0803030501040103"/>
      <p:regular r:id="rId13"/>
    </p:embeddedFont>
    <p:embeddedFont>
      <p:font typeface="Canva Sans Italics" charset="1" panose="020B0503030501040103"/>
      <p:regular r:id="rId14"/>
    </p:embeddedFont>
    <p:embeddedFont>
      <p:font typeface="Canva Sans Bold Italics" charset="1" panose="020B0803030501040103"/>
      <p:regular r:id="rId15"/>
    </p:embeddedFont>
    <p:embeddedFont>
      <p:font typeface="Poppins" charset="1" panose="00000500000000000000"/>
      <p:regular r:id="rId16"/>
    </p:embeddedFont>
    <p:embeddedFont>
      <p:font typeface="Poppins Bold" charset="1" panose="00000800000000000000"/>
      <p:regular r:id="rId17"/>
    </p:embeddedFont>
    <p:embeddedFont>
      <p:font typeface="Poppins Italics" charset="1" panose="00000500000000000000"/>
      <p:regular r:id="rId18"/>
    </p:embeddedFont>
    <p:embeddedFont>
      <p:font typeface="Poppins Bold Italics" charset="1" panose="00000800000000000000"/>
      <p:regular r:id="rId19"/>
    </p:embeddedFont>
    <p:embeddedFont>
      <p:font typeface="Poppins Thin" charset="1" panose="00000300000000000000"/>
      <p:regular r:id="rId20"/>
    </p:embeddedFont>
    <p:embeddedFont>
      <p:font typeface="Poppins Thin Italics" charset="1" panose="00000300000000000000"/>
      <p:regular r:id="rId21"/>
    </p:embeddedFont>
    <p:embeddedFont>
      <p:font typeface="Poppins Extra-Light" charset="1" panose="00000300000000000000"/>
      <p:regular r:id="rId22"/>
    </p:embeddedFont>
    <p:embeddedFont>
      <p:font typeface="Poppins Extra-Light Italics" charset="1" panose="00000300000000000000"/>
      <p:regular r:id="rId23"/>
    </p:embeddedFont>
    <p:embeddedFont>
      <p:font typeface="Poppins Light" charset="1" panose="00000400000000000000"/>
      <p:regular r:id="rId24"/>
    </p:embeddedFont>
    <p:embeddedFont>
      <p:font typeface="Poppins Light Italics" charset="1" panose="00000400000000000000"/>
      <p:regular r:id="rId25"/>
    </p:embeddedFont>
    <p:embeddedFont>
      <p:font typeface="Poppins Medium" charset="1" panose="00000600000000000000"/>
      <p:regular r:id="rId26"/>
    </p:embeddedFont>
    <p:embeddedFont>
      <p:font typeface="Poppins Medium Italics" charset="1" panose="00000600000000000000"/>
      <p:regular r:id="rId27"/>
    </p:embeddedFont>
    <p:embeddedFont>
      <p:font typeface="Poppins Semi-Bold" charset="1" panose="00000700000000000000"/>
      <p:regular r:id="rId28"/>
    </p:embeddedFont>
    <p:embeddedFont>
      <p:font typeface="Poppins Semi-Bold Italics" charset="1" panose="00000700000000000000"/>
      <p:regular r:id="rId29"/>
    </p:embeddedFont>
    <p:embeddedFont>
      <p:font typeface="Poppins Ultra-Bold" charset="1" panose="00000900000000000000"/>
      <p:regular r:id="rId30"/>
    </p:embeddedFont>
    <p:embeddedFont>
      <p:font typeface="Poppins Ultra-Bold Italics" charset="1" panose="00000900000000000000"/>
      <p:regular r:id="rId31"/>
    </p:embeddedFont>
    <p:embeddedFont>
      <p:font typeface="Poppins Heavy" charset="1" panose="00000A00000000000000"/>
      <p:regular r:id="rId32"/>
    </p:embeddedFont>
    <p:embeddedFont>
      <p:font typeface="Poppins Heavy Italics" charset="1" panose="00000A00000000000000"/>
      <p:regular r:id="rId3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no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25" Target="fonts/font25.fntdata" Type="http://schemas.openxmlformats.org/officeDocument/2006/relationships/font"/><Relationship Id="rId26" Target="fonts/font26.fntdata" Type="http://schemas.openxmlformats.org/officeDocument/2006/relationships/font"/><Relationship Id="rId27" Target="fonts/font27.fntdata" Type="http://schemas.openxmlformats.org/officeDocument/2006/relationships/font"/><Relationship Id="rId28" Target="fonts/font28.fntdata" Type="http://schemas.openxmlformats.org/officeDocument/2006/relationships/font"/><Relationship Id="rId29" Target="fonts/font29.fntdata" Type="http://schemas.openxmlformats.org/officeDocument/2006/relationships/font"/><Relationship Id="rId3" Target="viewProps.xml" Type="http://schemas.openxmlformats.org/officeDocument/2006/relationships/viewProps"/><Relationship Id="rId30" Target="fonts/font30.fntdata" Type="http://schemas.openxmlformats.org/officeDocument/2006/relationships/font"/><Relationship Id="rId31" Target="fonts/font31.fntdata" Type="http://schemas.openxmlformats.org/officeDocument/2006/relationships/font"/><Relationship Id="rId32" Target="fonts/font32.fntdata" Type="http://schemas.openxmlformats.org/officeDocument/2006/relationships/font"/><Relationship Id="rId33" Target="fonts/font33.fntdata" Type="http://schemas.openxmlformats.org/officeDocument/2006/relationships/font"/><Relationship Id="rId34" Target="slides/slide1.xml" Type="http://schemas.openxmlformats.org/officeDocument/2006/relationships/slide"/><Relationship Id="rId35" Target="slides/slide2.xml" Type="http://schemas.openxmlformats.org/officeDocument/2006/relationships/slide"/><Relationship Id="rId36" Target="slides/slide3.xml" Type="http://schemas.openxmlformats.org/officeDocument/2006/relationships/slide"/><Relationship Id="rId37" Target="slides/slide4.xml" Type="http://schemas.openxmlformats.org/officeDocument/2006/relationships/slide"/><Relationship Id="rId38" Target="slides/slide5.xml" Type="http://schemas.openxmlformats.org/officeDocument/2006/relationships/slide"/><Relationship Id="rId39" Target="slides/slide6.xml" Type="http://schemas.openxmlformats.org/officeDocument/2006/relationships/slide"/><Relationship Id="rId4" Target="theme/theme1.xml" Type="http://schemas.openxmlformats.org/officeDocument/2006/relationships/theme"/><Relationship Id="rId40" Target="slides/slide7.xml" Type="http://schemas.openxmlformats.org/officeDocument/2006/relationships/slide"/><Relationship Id="rId41" Target="slides/slide8.xml" Type="http://schemas.openxmlformats.org/officeDocument/2006/relationships/slide"/><Relationship Id="rId42" Target="slides/slide9.xml" Type="http://schemas.openxmlformats.org/officeDocument/2006/relationships/slide"/><Relationship Id="rId43" Target="slides/slide10.xml" Type="http://schemas.openxmlformats.org/officeDocument/2006/relationships/slide"/><Relationship Id="rId44" Target="slides/slide11.xml" Type="http://schemas.openxmlformats.org/officeDocument/2006/relationships/slide"/><Relationship Id="rId45" Target="slides/slide12.xml" Type="http://schemas.openxmlformats.org/officeDocument/2006/relationships/slide"/><Relationship Id="rId46" Target="slides/slide13.xml" Type="http://schemas.openxmlformats.org/officeDocument/2006/relationships/slide"/><Relationship Id="rId5" Target="tableStyles.xml" Type="http://schemas.openxmlformats.org/officeDocument/2006/relationships/tableStyles"/><Relationship Id="rId6" Target="fonts/font6.fntdata" Type="http://schemas.openxmlformats.org/officeDocument/2006/relationships/font"/><Relationship Id="rId7" Target="fonts/font7.fntdata" Type="http://schemas.openxmlformats.org/officeDocument/2006/relationships/font"/><Relationship Id="rId8" Target="fonts/font8.fntdata" Type="http://schemas.openxmlformats.org/officeDocument/2006/relationships/font"/><Relationship Id="rId9" Target="fonts/font9.fntdata" Type="http://schemas.openxmlformats.org/officeDocument/2006/relationships/font"/></Relationships>
</file>

<file path=ppt/slideLayouts/_rels/slideLayout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no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/Relationships>
</file>

<file path=ppt/slides/_rels/slide2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6.jpeg" Type="http://schemas.openxmlformats.org/officeDocument/2006/relationships/image"/><Relationship Id="rId4" Target="../media/image7.png" Type="http://schemas.openxmlformats.org/officeDocument/2006/relationships/image"/><Relationship Id="rId5" Target="https://scribblediffusion.com" TargetMode="External" Type="http://schemas.openxmlformats.org/officeDocument/2006/relationships/hyperlink"/></Relationships>
</file>

<file path=ppt/slides/_rels/slide3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8.png" Type="http://schemas.openxmlformats.org/officeDocument/2006/relationships/image"/><Relationship Id="rId4" Target="../media/image9.png" Type="http://schemas.openxmlformats.org/officeDocument/2006/relationships/image"/></Relationships>
</file>

<file path=ppt/slides/_rels/slide4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10.png" Type="http://schemas.openxmlformats.org/officeDocument/2006/relationships/image"/></Relationships>
</file>

<file path=ppt/slides/_rels/slide5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8.svg" Type="http://schemas.openxmlformats.org/officeDocument/2006/relationships/image"/><Relationship Id="rId11" Target="../media/image19.png" Type="http://schemas.openxmlformats.org/officeDocument/2006/relationships/image"/><Relationship Id="rId12" Target="../media/image20.svg" Type="http://schemas.openxmlformats.org/officeDocument/2006/relationships/image"/><Relationship Id="rId2" Target="../media/image1.jpeg" Type="http://schemas.openxmlformats.org/officeDocument/2006/relationships/image"/><Relationship Id="rId3" Target="../media/image11.jpeg" Type="http://schemas.openxmlformats.org/officeDocument/2006/relationships/image"/><Relationship Id="rId4" Target="../media/image12.png" Type="http://schemas.openxmlformats.org/officeDocument/2006/relationships/image"/><Relationship Id="rId5" Target="../media/image13.png" Type="http://schemas.openxmlformats.org/officeDocument/2006/relationships/image"/><Relationship Id="rId6" Target="../media/image14.svg" Type="http://schemas.openxmlformats.org/officeDocument/2006/relationships/image"/><Relationship Id="rId7" Target="../media/image15.png" Type="http://schemas.openxmlformats.org/officeDocument/2006/relationships/image"/><Relationship Id="rId8" Target="../media/image16.svg" Type="http://schemas.openxmlformats.org/officeDocument/2006/relationships/image"/><Relationship Id="rId9" Target="../media/image17.png" Type="http://schemas.openxmlformats.org/officeDocument/2006/relationships/image"/></Relationships>
</file>

<file path=ppt/slides/_rels/slide6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1.png" Type="http://schemas.openxmlformats.org/officeDocument/2006/relationships/image"/><Relationship Id="rId4" Target="../media/image22.png" Type="http://schemas.openxmlformats.org/officeDocument/2006/relationships/image"/><Relationship Id="rId5" Target="../media/image23.png" Type="http://schemas.openxmlformats.org/officeDocument/2006/relationships/image"/><Relationship Id="rId6" Target="../media/image24.png" Type="http://schemas.openxmlformats.org/officeDocument/2006/relationships/image"/><Relationship Id="rId7" Target="../media/image7.png" Type="http://schemas.openxmlformats.org/officeDocument/2006/relationships/image"/><Relationship Id="rId8" Target="https://ua.mozaweb.com/uk/lexikon.php?cmd=getlist&amp;let=MICROCURRICULUM&amp;sid=MAT" TargetMode="External" Type="http://schemas.openxmlformats.org/officeDocument/2006/relationships/hyperlink"/></Relationships>
</file>

<file path=ppt/slides/_rels/slide7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5.jpeg" Type="http://schemas.openxmlformats.org/officeDocument/2006/relationships/image"/><Relationship Id="rId4" Target="../media/image26.jpeg" Type="http://schemas.openxmlformats.org/officeDocument/2006/relationships/image"/><Relationship Id="rId5" Target="../media/image27.png" Type="http://schemas.openxmlformats.org/officeDocument/2006/relationships/image"/><Relationship Id="rId6" Target="../media/image7.png" Type="http://schemas.openxmlformats.org/officeDocument/2006/relationships/image"/><Relationship Id="rId7" Target="https://www.geogebra.org/math" TargetMode="External" Type="http://schemas.openxmlformats.org/officeDocument/2006/relationships/hyperlink"/></Relationships>
</file>

<file path=ppt/slides/_rels/slide8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8.png" Type="http://schemas.openxmlformats.org/officeDocument/2006/relationships/image"/><Relationship Id="rId4" Target="../media/image29.png" Type="http://schemas.openxmlformats.org/officeDocument/2006/relationships/image"/><Relationship Id="rId5" Target="../media/image30.png" Type="http://schemas.openxmlformats.org/officeDocument/2006/relationships/image"/><Relationship Id="rId6" Target="../media/image31.svg" Type="http://schemas.openxmlformats.org/officeDocument/2006/relationships/image"/><Relationship Id="rId7" Target="../media/image32.png" Type="http://schemas.openxmlformats.org/officeDocument/2006/relationships/image"/><Relationship Id="rId8" Target="../media/image7.png" Type="http://schemas.openxmlformats.org/officeDocument/2006/relationships/image"/><Relationship Id="rId9" Target="https://phet.colorado.edu/uk/simulations/filter?type=html,prototype" TargetMode="External" Type="http://schemas.openxmlformats.org/officeDocument/2006/relationships/hyperlink"/></Relationships>
</file>

<file path=ppt/slides/_rels/slide9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33.png" Type="http://schemas.openxmlformats.org/officeDocument/2006/relationships/image"/><Relationship Id="rId4" Target="../media/image34.png" Type="http://schemas.openxmlformats.org/officeDocument/2006/relationships/image"/><Relationship Id="rId5" Target="../media/image35.png" Type="http://schemas.openxmlformats.org/officeDocument/2006/relationships/image"/><Relationship Id="rId6" Target="../media/image36.png" Type="http://schemas.openxmlformats.org/officeDocument/2006/relationships/image"/><Relationship Id="rId7" Target="../media/image37.png" Type="http://schemas.openxmlformats.org/officeDocument/2006/relationships/image"/><Relationship Id="rId8" Target="../media/image38.png" Type="http://schemas.openxmlformats.org/officeDocument/2006/relationships/image"/></Relationships>
</file>

<file path=ppt/slides/_rels/slide10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39.png" Type="http://schemas.openxmlformats.org/officeDocument/2006/relationships/image"/><Relationship Id="rId4" Target="../media/image40.png" Type="http://schemas.openxmlformats.org/officeDocument/2006/relationships/image"/><Relationship Id="rId5" Target="../media/image41.png" Type="http://schemas.openxmlformats.org/officeDocument/2006/relationships/image"/><Relationship Id="rId6" Target="../media/image7.png" Type="http://schemas.openxmlformats.org/officeDocument/2006/relationships/image"/><Relationship Id="rId7" Target="https://www.desmos.com/?lang=ru" TargetMode="External" Type="http://schemas.openxmlformats.org/officeDocument/2006/relationships/hyperlink"/></Relationships>
</file>

<file path=ppt/slides/_rels/slide1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9.png" Type="http://schemas.openxmlformats.org/officeDocument/2006/relationships/image"/></Relationships>
</file>

<file path=ppt/slides/_rels/slide12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2.jpeg" Type="http://schemas.openxmlformats.org/officeDocument/2006/relationships/image"/><Relationship Id="rId4" Target="../media/image43.png" Type="http://schemas.openxmlformats.org/officeDocument/2006/relationships/image"/><Relationship Id="rId5" Target="../media/image7.png" Type="http://schemas.openxmlformats.org/officeDocument/2006/relationships/image"/><Relationship Id="rId6" Target="https://mergeedu.com/cube" TargetMode="External" Type="http://schemas.openxmlformats.org/officeDocument/2006/relationships/hyperlink"/></Relationships>
</file>

<file path=ppt/slides/_rels/slide13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44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899" t="0" r="-2899" b="0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0">
            <a:off x="9715500" y="755650"/>
            <a:ext cx="7982712" cy="8229600"/>
          </a:xfrm>
          <a:custGeom>
            <a:avLst/>
            <a:gdLst/>
            <a:ahLst/>
            <a:cxnLst/>
            <a:rect r="r" b="b" t="t" l="l"/>
            <a:pathLst>
              <a:path h="8229600" w="7982712">
                <a:moveTo>
                  <a:pt x="7982712" y="0"/>
                </a:moveTo>
                <a:lnTo>
                  <a:pt x="0" y="0"/>
                </a:lnTo>
                <a:lnTo>
                  <a:pt x="0" y="8229600"/>
                </a:lnTo>
                <a:lnTo>
                  <a:pt x="7982712" y="8229600"/>
                </a:lnTo>
                <a:lnTo>
                  <a:pt x="7982712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true" flipV="false" rot="0">
            <a:off x="9715500" y="7978006"/>
            <a:ext cx="1129859" cy="1280294"/>
          </a:xfrm>
          <a:custGeom>
            <a:avLst/>
            <a:gdLst/>
            <a:ahLst/>
            <a:cxnLst/>
            <a:rect r="r" b="b" t="t" l="l"/>
            <a:pathLst>
              <a:path h="1280294" w="1129859">
                <a:moveTo>
                  <a:pt x="1129859" y="0"/>
                </a:moveTo>
                <a:lnTo>
                  <a:pt x="0" y="0"/>
                </a:lnTo>
                <a:lnTo>
                  <a:pt x="0" y="1280294"/>
                </a:lnTo>
                <a:lnTo>
                  <a:pt x="1129859" y="1280294"/>
                </a:lnTo>
                <a:lnTo>
                  <a:pt x="1129859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6350671" y="1028700"/>
            <a:ext cx="908629" cy="1029608"/>
          </a:xfrm>
          <a:custGeom>
            <a:avLst/>
            <a:gdLst/>
            <a:ahLst/>
            <a:cxnLst/>
            <a:rect r="r" b="b" t="t" l="l"/>
            <a:pathLst>
              <a:path h="1029608" w="908629">
                <a:moveTo>
                  <a:pt x="0" y="0"/>
                </a:moveTo>
                <a:lnTo>
                  <a:pt x="908629" y="0"/>
                </a:lnTo>
                <a:lnTo>
                  <a:pt x="908629" y="1029608"/>
                </a:lnTo>
                <a:lnTo>
                  <a:pt x="0" y="102960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28700" y="771261"/>
            <a:ext cx="885973" cy="978975"/>
          </a:xfrm>
          <a:custGeom>
            <a:avLst/>
            <a:gdLst/>
            <a:ahLst/>
            <a:cxnLst/>
            <a:rect r="r" b="b" t="t" l="l"/>
            <a:pathLst>
              <a:path h="978975" w="885973">
                <a:moveTo>
                  <a:pt x="0" y="0"/>
                </a:moveTo>
                <a:lnTo>
                  <a:pt x="885973" y="0"/>
                </a:lnTo>
                <a:lnTo>
                  <a:pt x="885973" y="978975"/>
                </a:lnTo>
                <a:lnTo>
                  <a:pt x="0" y="97897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028700" y="2896870"/>
            <a:ext cx="9085150" cy="43218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8540"/>
              </a:lnSpc>
            </a:pPr>
            <a:r>
              <a:rPr lang="en-US" sz="6100">
                <a:solidFill>
                  <a:srgbClr val="FFFFFF"/>
                </a:solidFill>
                <a:latin typeface="Arcade Gamer"/>
              </a:rPr>
              <a:t>VIRTUAL REALITY НА УРОКАХ МАТЕМАТИКИ ТА ІНФОРМАТИКИ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028700" y="8228965"/>
            <a:ext cx="7828875" cy="1436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779"/>
              </a:lnSpc>
            </a:pPr>
            <a:r>
              <a:rPr lang="en-US" sz="2699">
                <a:solidFill>
                  <a:srgbClr val="FFFFFF"/>
                </a:solidFill>
                <a:latin typeface="Poppins"/>
              </a:rPr>
              <a:t>засідання спільноти</a:t>
            </a:r>
          </a:p>
          <a:p>
            <a:pPr algn="just">
              <a:lnSpc>
                <a:spcPts val="3779"/>
              </a:lnSpc>
            </a:pPr>
            <a:r>
              <a:rPr lang="en-US" sz="2699">
                <a:solidFill>
                  <a:srgbClr val="FFFFFF"/>
                </a:solidFill>
                <a:latin typeface="Poppins"/>
              </a:rPr>
              <a:t>дата 3 січня 2024 р.</a:t>
            </a:r>
          </a:p>
          <a:p>
            <a:pPr algn="just">
              <a:lnSpc>
                <a:spcPts val="3779"/>
              </a:lnSpc>
            </a:pPr>
            <a:r>
              <a:rPr lang="en-US" sz="2699">
                <a:solidFill>
                  <a:srgbClr val="FFFFFF"/>
                </a:solidFill>
                <a:latin typeface="Poppins"/>
              </a:rPr>
              <a:t>керівник спільноти М.В. Кургуз-Ставратій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2142304" y="714111"/>
            <a:ext cx="7219647" cy="1118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940"/>
              </a:lnSpc>
            </a:pPr>
            <a:r>
              <a:rPr lang="en-US" sz="2100">
                <a:solidFill>
                  <a:srgbClr val="FFFFFF"/>
                </a:solidFill>
                <a:latin typeface="Poppins Bold"/>
              </a:rPr>
              <a:t>ТЕПЛОДАРСЬКИЙ ЛІЦЕЙ ІМЕНІ О.П. МЕДВЕДКОВА</a:t>
            </a:r>
          </a:p>
          <a:p>
            <a:pPr algn="just">
              <a:lnSpc>
                <a:spcPts val="2940"/>
              </a:lnSpc>
            </a:pPr>
            <a:r>
              <a:rPr lang="en-US" sz="2100">
                <a:solidFill>
                  <a:srgbClr val="FFFFFF"/>
                </a:solidFill>
                <a:latin typeface="Poppins Bold"/>
              </a:rPr>
              <a:t>ПРОФЕСІЙНА СПІЛЬНОТА ВЧИТЕЛІВ МАТЕМАТИКИ ТА ІНФОРМАТИКИ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899" t="0" r="-2899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9569881" y="1028700"/>
            <a:ext cx="8251992" cy="5102345"/>
            <a:chOff x="0" y="0"/>
            <a:chExt cx="11002656" cy="6803127"/>
          </a:xfrm>
        </p:grpSpPr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0" t="3626" r="0" b="3626"/>
            <a:stretch>
              <a:fillRect/>
            </a:stretch>
          </p:blipFill>
          <p:spPr>
            <a:xfrm flipH="false" flipV="false">
              <a:off x="0" y="0"/>
              <a:ext cx="11002656" cy="6803127"/>
            </a:xfrm>
            <a:prstGeom prst="rect">
              <a:avLst/>
            </a:prstGeom>
          </p:spPr>
        </p:pic>
      </p:grpSp>
      <p:sp>
        <p:nvSpPr>
          <p:cNvPr name="Freeform 5" id="5">
            <a:hlinkClick r:id="rId5" tooltip="https://scribblediffusion.com"/>
          </p:cNvPr>
          <p:cNvSpPr/>
          <p:nvPr/>
        </p:nvSpPr>
        <p:spPr>
          <a:xfrm flipH="false" flipV="false" rot="0">
            <a:off x="1644852" y="6131045"/>
            <a:ext cx="1037916" cy="1001589"/>
          </a:xfrm>
          <a:custGeom>
            <a:avLst/>
            <a:gdLst/>
            <a:ahLst/>
            <a:cxnLst/>
            <a:rect r="r" b="b" t="t" l="l"/>
            <a:pathLst>
              <a:path h="1001589" w="1037916">
                <a:moveTo>
                  <a:pt x="0" y="0"/>
                </a:moveTo>
                <a:lnTo>
                  <a:pt x="1037917" y="0"/>
                </a:lnTo>
                <a:lnTo>
                  <a:pt x="1037917" y="1001589"/>
                </a:lnTo>
                <a:lnTo>
                  <a:pt x="0" y="100158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631252" y="471269"/>
            <a:ext cx="8512748" cy="25698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10079"/>
              </a:lnSpc>
            </a:pPr>
            <a:r>
              <a:rPr lang="en-US" sz="7199">
                <a:solidFill>
                  <a:srgbClr val="FFFFFF"/>
                </a:solidFill>
                <a:latin typeface="Arcade Gamer"/>
              </a:rPr>
              <a:t>ПЛАНУВАННЯ МАЙБУТНЬОГО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644852" y="3126839"/>
            <a:ext cx="7183712" cy="21631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5451"/>
              </a:lnSpc>
            </a:pPr>
            <a:r>
              <a:rPr lang="en-US" sz="5799">
                <a:solidFill>
                  <a:srgbClr val="FFFFFF"/>
                </a:solidFill>
                <a:latin typeface="Poppins"/>
              </a:rPr>
              <a:t>вправа  </a:t>
            </a:r>
          </a:p>
          <a:p>
            <a:pPr>
              <a:lnSpc>
                <a:spcPts val="5451"/>
              </a:lnSpc>
            </a:pPr>
            <a:r>
              <a:rPr lang="en-US" sz="5799">
                <a:solidFill>
                  <a:srgbClr val="FFFFFF"/>
                </a:solidFill>
                <a:latin typeface="Poppins"/>
              </a:rPr>
              <a:t>рефлексія для колег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2682769" y="6216770"/>
            <a:ext cx="7183712" cy="14773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5451"/>
              </a:lnSpc>
            </a:pPr>
            <a:r>
              <a:rPr lang="en-US" sz="5799">
                <a:solidFill>
                  <a:srgbClr val="FFFFFF"/>
                </a:solidFill>
                <a:latin typeface="Poppins"/>
              </a:rPr>
              <a:t>перейти за посиланням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899" t="0" r="-2899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573926" y="9258300"/>
            <a:ext cx="3563610" cy="824211"/>
            <a:chOff x="0" y="0"/>
            <a:chExt cx="938564" cy="217076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938564" cy="217076"/>
            </a:xfrm>
            <a:custGeom>
              <a:avLst/>
              <a:gdLst/>
              <a:ahLst/>
              <a:cxnLst/>
              <a:rect r="r" b="b" t="t" l="l"/>
              <a:pathLst>
                <a:path h="217076" w="938564">
                  <a:moveTo>
                    <a:pt x="108538" y="0"/>
                  </a:moveTo>
                  <a:lnTo>
                    <a:pt x="830026" y="0"/>
                  </a:lnTo>
                  <a:cubicBezTo>
                    <a:pt x="889970" y="0"/>
                    <a:pt x="938564" y="48594"/>
                    <a:pt x="938564" y="108538"/>
                  </a:cubicBezTo>
                  <a:lnTo>
                    <a:pt x="938564" y="108538"/>
                  </a:lnTo>
                  <a:cubicBezTo>
                    <a:pt x="938564" y="168482"/>
                    <a:pt x="889970" y="217076"/>
                    <a:pt x="830026" y="217076"/>
                  </a:cubicBezTo>
                  <a:lnTo>
                    <a:pt x="108538" y="217076"/>
                  </a:lnTo>
                  <a:cubicBezTo>
                    <a:pt x="48594" y="217076"/>
                    <a:pt x="0" y="168482"/>
                    <a:pt x="0" y="108538"/>
                  </a:cubicBezTo>
                  <a:lnTo>
                    <a:pt x="0" y="108538"/>
                  </a:lnTo>
                  <a:cubicBezTo>
                    <a:pt x="0" y="48594"/>
                    <a:pt x="48594" y="0"/>
                    <a:pt x="108538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57150"/>
              <a:ext cx="938564" cy="27422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573926" y="305391"/>
            <a:ext cx="13542249" cy="5352667"/>
          </a:xfrm>
          <a:custGeom>
            <a:avLst/>
            <a:gdLst/>
            <a:ahLst/>
            <a:cxnLst/>
            <a:rect r="r" b="b" t="t" l="l"/>
            <a:pathLst>
              <a:path h="5352667" w="13542249">
                <a:moveTo>
                  <a:pt x="0" y="0"/>
                </a:moveTo>
                <a:lnTo>
                  <a:pt x="13542249" y="0"/>
                </a:lnTo>
                <a:lnTo>
                  <a:pt x="13542249" y="5352667"/>
                </a:lnTo>
                <a:lnTo>
                  <a:pt x="0" y="535266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1332732" y="616594"/>
            <a:ext cx="6556248" cy="8229600"/>
          </a:xfrm>
          <a:custGeom>
            <a:avLst/>
            <a:gdLst/>
            <a:ahLst/>
            <a:cxnLst/>
            <a:rect r="r" b="b" t="t" l="l"/>
            <a:pathLst>
              <a:path h="8229600" w="6556248">
                <a:moveTo>
                  <a:pt x="0" y="0"/>
                </a:moveTo>
                <a:lnTo>
                  <a:pt x="6556248" y="0"/>
                </a:lnTo>
                <a:lnTo>
                  <a:pt x="6556248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573926" y="6044029"/>
            <a:ext cx="11597280" cy="2742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207"/>
              </a:lnSpc>
            </a:pPr>
            <a:r>
              <a:rPr lang="en-US" sz="3005">
                <a:solidFill>
                  <a:srgbClr val="FFFFFF"/>
                </a:solidFill>
                <a:latin typeface="Arcade Gamer"/>
              </a:rPr>
              <a:t>ВИЗНАЧЕННЯ ВІРТУАЛЬНОЇ РЕАЛЬНОСТІ (VR) ТА ЇЇ ЗАСТОСУВАННЯ В ОСВІТІ.</a:t>
            </a:r>
          </a:p>
          <a:p>
            <a:pPr>
              <a:lnSpc>
                <a:spcPts val="4207"/>
              </a:lnSpc>
            </a:pPr>
            <a:r>
              <a:rPr lang="en-US" sz="3005">
                <a:solidFill>
                  <a:srgbClr val="FFFFFF"/>
                </a:solidFill>
                <a:latin typeface="Arcade Gamer"/>
              </a:rPr>
              <a:t>Значення використання VR для покращення навчання математики та інформатики.</a:t>
            </a:r>
          </a:p>
          <a:p>
            <a:pPr>
              <a:lnSpc>
                <a:spcPts val="214"/>
              </a:lnSpc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1216187" y="9416406"/>
            <a:ext cx="2279089" cy="441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99"/>
              </a:lnSpc>
            </a:pPr>
            <a:r>
              <a:rPr lang="en-US" sz="2499">
                <a:solidFill>
                  <a:srgbClr val="B4066D"/>
                </a:solidFill>
                <a:latin typeface="Poppins Bold"/>
              </a:rPr>
              <a:t>ДІЗНАТИСЯ &gt;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899" t="0" r="-2899" b="0"/>
            </a:stretch>
          </a:blipFill>
        </p:spPr>
      </p:sp>
      <p:sp>
        <p:nvSpPr>
          <p:cNvPr name="AutoShape 3" id="3"/>
          <p:cNvSpPr/>
          <p:nvPr/>
        </p:nvSpPr>
        <p:spPr>
          <a:xfrm rot="0">
            <a:off x="9586969" y="1741242"/>
            <a:ext cx="7672331" cy="0"/>
          </a:xfrm>
          <a:prstGeom prst="line">
            <a:avLst/>
          </a:prstGeom>
          <a:ln cap="flat" w="4762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4" id="4"/>
          <p:cNvSpPr/>
          <p:nvPr/>
        </p:nvSpPr>
        <p:spPr>
          <a:xfrm rot="0">
            <a:off x="9586969" y="2989744"/>
            <a:ext cx="7672331" cy="0"/>
          </a:xfrm>
          <a:prstGeom prst="line">
            <a:avLst/>
          </a:prstGeom>
          <a:ln cap="flat" w="4762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5" id="5"/>
          <p:cNvSpPr/>
          <p:nvPr/>
        </p:nvSpPr>
        <p:spPr>
          <a:xfrm rot="0">
            <a:off x="9586969" y="4233930"/>
            <a:ext cx="7672331" cy="0"/>
          </a:xfrm>
          <a:prstGeom prst="line">
            <a:avLst/>
          </a:prstGeom>
          <a:ln cap="flat" w="4762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6" id="6"/>
          <p:cNvSpPr/>
          <p:nvPr/>
        </p:nvSpPr>
        <p:spPr>
          <a:xfrm rot="0">
            <a:off x="9586969" y="5478116"/>
            <a:ext cx="7672331" cy="0"/>
          </a:xfrm>
          <a:prstGeom prst="line">
            <a:avLst/>
          </a:prstGeom>
          <a:ln cap="flat" w="4762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7" id="7"/>
          <p:cNvSpPr/>
          <p:nvPr/>
        </p:nvSpPr>
        <p:spPr>
          <a:xfrm rot="0">
            <a:off x="9586969" y="6722302"/>
            <a:ext cx="7672331" cy="0"/>
          </a:xfrm>
          <a:prstGeom prst="line">
            <a:avLst/>
          </a:prstGeom>
          <a:ln cap="flat" w="4762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8" id="8"/>
          <p:cNvSpPr/>
          <p:nvPr/>
        </p:nvSpPr>
        <p:spPr>
          <a:xfrm rot="0">
            <a:off x="9586969" y="7966489"/>
            <a:ext cx="7672331" cy="0"/>
          </a:xfrm>
          <a:prstGeom prst="line">
            <a:avLst/>
          </a:prstGeom>
          <a:ln cap="flat" w="4762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9" id="9"/>
          <p:cNvSpPr/>
          <p:nvPr/>
        </p:nvSpPr>
        <p:spPr>
          <a:xfrm rot="0">
            <a:off x="9586969" y="9210675"/>
            <a:ext cx="7672331" cy="0"/>
          </a:xfrm>
          <a:prstGeom prst="line">
            <a:avLst/>
          </a:prstGeom>
          <a:ln cap="flat" w="4762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10" id="10"/>
          <p:cNvSpPr/>
          <p:nvPr/>
        </p:nvSpPr>
        <p:spPr>
          <a:xfrm flipH="false" flipV="false" rot="0">
            <a:off x="1028700" y="4327468"/>
            <a:ext cx="7404109" cy="4734167"/>
          </a:xfrm>
          <a:custGeom>
            <a:avLst/>
            <a:gdLst/>
            <a:ahLst/>
            <a:cxnLst/>
            <a:rect r="r" b="b" t="t" l="l"/>
            <a:pathLst>
              <a:path h="4734167" w="7404109">
                <a:moveTo>
                  <a:pt x="0" y="0"/>
                </a:moveTo>
                <a:lnTo>
                  <a:pt x="7404109" y="0"/>
                </a:lnTo>
                <a:lnTo>
                  <a:pt x="7404109" y="4734167"/>
                </a:lnTo>
                <a:lnTo>
                  <a:pt x="0" y="473416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028700" y="1085850"/>
            <a:ext cx="8558269" cy="30449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704"/>
              </a:lnSpc>
            </a:pPr>
            <a:r>
              <a:rPr lang="en-US" sz="4900">
                <a:solidFill>
                  <a:srgbClr val="FFFFFF"/>
                </a:solidFill>
                <a:latin typeface="Arcade Gamer"/>
              </a:rPr>
              <a:t>ТЕХНОЛОГІЇ ВІРТУАЛЬНОЇ І ДОПОВНЕНОЇ РЕАЛЬНОСТІ ДАЮТЬ УЧНЯМ 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9426233" y="1085850"/>
            <a:ext cx="8185087" cy="4310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3050"/>
              </a:lnSpc>
            </a:pPr>
            <a:r>
              <a:rPr lang="en-US" sz="3245">
                <a:solidFill>
                  <a:srgbClr val="FFFFFF"/>
                </a:solidFill>
                <a:latin typeface="Poppins"/>
              </a:rPr>
              <a:t> Можливість глибше вивчати предмети, 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586969" y="2180656"/>
            <a:ext cx="8185087" cy="117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263"/>
              </a:lnSpc>
            </a:pPr>
            <a:r>
              <a:rPr lang="en-US" sz="3045">
                <a:solidFill>
                  <a:srgbClr val="FFFFFF"/>
                </a:solidFill>
                <a:latin typeface="Poppins"/>
              </a:rPr>
              <a:t>Збільшується зацікавленість до предмета</a:t>
            </a:r>
          </a:p>
          <a:p>
            <a:pPr>
              <a:lnSpc>
                <a:spcPts val="4963"/>
              </a:lnSpc>
            </a:pPr>
          </a:p>
        </p:txBody>
      </p:sp>
      <p:sp>
        <p:nvSpPr>
          <p:cNvPr name="TextBox 14" id="14"/>
          <p:cNvSpPr txBox="true"/>
          <p:nvPr/>
        </p:nvSpPr>
        <p:spPr>
          <a:xfrm rot="0">
            <a:off x="9586969" y="3434367"/>
            <a:ext cx="8701031" cy="5747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543"/>
              </a:lnSpc>
            </a:pPr>
            <a:r>
              <a:rPr lang="en-US" sz="3245">
                <a:solidFill>
                  <a:srgbClr val="FFFFFF"/>
                </a:solidFill>
                <a:latin typeface="Poppins"/>
              </a:rPr>
              <a:t>Візуалізація абстрактних концепцій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9586969" y="4669028"/>
            <a:ext cx="8533347" cy="6242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963"/>
              </a:lnSpc>
            </a:pPr>
            <a:r>
              <a:rPr lang="en-US" sz="3545">
                <a:solidFill>
                  <a:srgbClr val="FFFFFF"/>
                </a:solidFill>
                <a:latin typeface="Poppins"/>
              </a:rPr>
              <a:t>Маніпуляція об'єктами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9586969" y="5913215"/>
            <a:ext cx="8024352" cy="6242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963"/>
              </a:lnSpc>
            </a:pPr>
            <a:r>
              <a:rPr lang="en-US" sz="3545">
                <a:solidFill>
                  <a:srgbClr val="FFFFFF"/>
                </a:solidFill>
                <a:latin typeface="Poppins"/>
              </a:rPr>
              <a:t>Відчуття просторового розуміння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9586969" y="7157401"/>
            <a:ext cx="8024352" cy="6242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963"/>
              </a:lnSpc>
            </a:pPr>
            <a:r>
              <a:rPr lang="en-US" sz="3545">
                <a:solidFill>
                  <a:srgbClr val="FFFFFF"/>
                </a:solidFill>
                <a:latin typeface="Poppins"/>
              </a:rPr>
              <a:t>Інтерактивні завдання та симуляції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9586969" y="8401587"/>
            <a:ext cx="5238272" cy="6242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963"/>
              </a:lnSpc>
            </a:pPr>
            <a:r>
              <a:rPr lang="en-US" sz="3545">
                <a:solidFill>
                  <a:srgbClr val="FFFFFF"/>
                </a:solidFill>
                <a:latin typeface="Poppins"/>
              </a:rPr>
              <a:t>ігрова форма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934238" y="9191625"/>
            <a:ext cx="7593034" cy="879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FFFFFF"/>
                </a:solidFill>
                <a:latin typeface="Poppins Bold"/>
              </a:rPr>
              <a:t>AR І VR ДАЮТЬ ЗМОГУ НАБУТИ ДОСВІДУ, ДО ЯКОГО УЧНІ ЗАЗВИЧАЙ НЕ МАЮТЬ ДОСТУПУ.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899" t="0" r="-2899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028700" y="3519237"/>
            <a:ext cx="16230600" cy="3248526"/>
            <a:chOff x="0" y="0"/>
            <a:chExt cx="21640800" cy="4331368"/>
          </a:xfrm>
        </p:grpSpPr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0" t="32209" r="0" b="32209"/>
            <a:stretch>
              <a:fillRect/>
            </a:stretch>
          </p:blipFill>
          <p:spPr>
            <a:xfrm flipH="false" flipV="false">
              <a:off x="0" y="0"/>
              <a:ext cx="21640800" cy="4331368"/>
            </a:xfrm>
            <a:prstGeom prst="rect">
              <a:avLst/>
            </a:prstGeom>
          </p:spPr>
        </p:pic>
      </p:grpSp>
      <p:sp>
        <p:nvSpPr>
          <p:cNvPr name="AutoShape 5" id="5"/>
          <p:cNvSpPr/>
          <p:nvPr/>
        </p:nvSpPr>
        <p:spPr>
          <a:xfrm rot="-5400000">
            <a:off x="3624190" y="7917102"/>
            <a:ext cx="1612878" cy="0"/>
          </a:xfrm>
          <a:prstGeom prst="line">
            <a:avLst/>
          </a:prstGeom>
          <a:ln cap="flat" w="3810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6" id="6"/>
          <p:cNvSpPr/>
          <p:nvPr/>
        </p:nvSpPr>
        <p:spPr>
          <a:xfrm flipH="false" flipV="false" rot="-1325740">
            <a:off x="9107640" y="4135016"/>
            <a:ext cx="6325799" cy="6325799"/>
          </a:xfrm>
          <a:custGeom>
            <a:avLst/>
            <a:gdLst/>
            <a:ahLst/>
            <a:cxnLst/>
            <a:rect r="r" b="b" t="t" l="l"/>
            <a:pathLst>
              <a:path h="6325799" w="6325799">
                <a:moveTo>
                  <a:pt x="0" y="0"/>
                </a:moveTo>
                <a:lnTo>
                  <a:pt x="6325799" y="0"/>
                </a:lnTo>
                <a:lnTo>
                  <a:pt x="6325799" y="6325800"/>
                </a:lnTo>
                <a:lnTo>
                  <a:pt x="0" y="63258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300340" y="2022125"/>
            <a:ext cx="4130289" cy="4114800"/>
          </a:xfrm>
          <a:custGeom>
            <a:avLst/>
            <a:gdLst/>
            <a:ahLst/>
            <a:cxnLst/>
            <a:rect r="r" b="b" t="t" l="l"/>
            <a:pathLst>
              <a:path h="4114800" w="4130289">
                <a:moveTo>
                  <a:pt x="0" y="0"/>
                </a:moveTo>
                <a:lnTo>
                  <a:pt x="4130289" y="0"/>
                </a:lnTo>
                <a:lnTo>
                  <a:pt x="413028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4834742" y="2022125"/>
            <a:ext cx="3112285" cy="4114800"/>
          </a:xfrm>
          <a:custGeom>
            <a:avLst/>
            <a:gdLst/>
            <a:ahLst/>
            <a:cxnLst/>
            <a:rect r="r" b="b" t="t" l="l"/>
            <a:pathLst>
              <a:path h="4114800" w="3112285">
                <a:moveTo>
                  <a:pt x="0" y="0"/>
                </a:moveTo>
                <a:lnTo>
                  <a:pt x="3112286" y="0"/>
                </a:lnTo>
                <a:lnTo>
                  <a:pt x="311228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563716">
            <a:off x="15897524" y="7761825"/>
            <a:ext cx="2723551" cy="2318423"/>
          </a:xfrm>
          <a:custGeom>
            <a:avLst/>
            <a:gdLst/>
            <a:ahLst/>
            <a:cxnLst/>
            <a:rect r="r" b="b" t="t" l="l"/>
            <a:pathLst>
              <a:path h="2318423" w="2723551">
                <a:moveTo>
                  <a:pt x="0" y="0"/>
                </a:moveTo>
                <a:lnTo>
                  <a:pt x="2723552" y="0"/>
                </a:lnTo>
                <a:lnTo>
                  <a:pt x="2723552" y="2318423"/>
                </a:lnTo>
                <a:lnTo>
                  <a:pt x="0" y="231842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7097895" y="7970020"/>
            <a:ext cx="2326646" cy="1902033"/>
          </a:xfrm>
          <a:custGeom>
            <a:avLst/>
            <a:gdLst/>
            <a:ahLst/>
            <a:cxnLst/>
            <a:rect r="r" b="b" t="t" l="l"/>
            <a:pathLst>
              <a:path h="1902033" w="2326646">
                <a:moveTo>
                  <a:pt x="0" y="0"/>
                </a:moveTo>
                <a:lnTo>
                  <a:pt x="2326646" y="0"/>
                </a:lnTo>
                <a:lnTo>
                  <a:pt x="2326646" y="1902032"/>
                </a:lnTo>
                <a:lnTo>
                  <a:pt x="0" y="190203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028700" y="518515"/>
            <a:ext cx="16832808" cy="39039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06"/>
              </a:lnSpc>
            </a:pPr>
            <a:r>
              <a:rPr lang="en-US" sz="5647">
                <a:solidFill>
                  <a:srgbClr val="FFFFFF"/>
                </a:solidFill>
                <a:latin typeface="Arcade Gamer"/>
              </a:rPr>
              <a:t>СЦЕНАРІЇ ВИКОРИСТАННЯ VR В УРОКАХ МАТЕМАТИКИ ТА ІНФОРМАТИКИ</a:t>
            </a:r>
          </a:p>
          <a:p>
            <a:pPr>
              <a:lnSpc>
                <a:spcPts val="6933"/>
              </a:lnSpc>
            </a:pPr>
          </a:p>
        </p:txBody>
      </p:sp>
      <p:sp>
        <p:nvSpPr>
          <p:cNvPr name="TextBox 12" id="12"/>
          <p:cNvSpPr txBox="true"/>
          <p:nvPr/>
        </p:nvSpPr>
        <p:spPr>
          <a:xfrm rot="0">
            <a:off x="1028700" y="6948738"/>
            <a:ext cx="3148076" cy="13353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10397"/>
              </a:lnSpc>
            </a:pPr>
            <a:r>
              <a:rPr lang="en-US" sz="7426">
                <a:solidFill>
                  <a:srgbClr val="FFFFFF"/>
                </a:solidFill>
                <a:latin typeface="Arcade Gamer Bold"/>
              </a:rPr>
              <a:t>130K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028700" y="8199667"/>
            <a:ext cx="2658979" cy="1076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200"/>
              </a:lnSpc>
            </a:pPr>
            <a:r>
              <a:rPr lang="en-US" sz="3000">
                <a:solidFill>
                  <a:srgbClr val="FFFFFF"/>
                </a:solidFill>
                <a:latin typeface="Poppins"/>
              </a:rPr>
              <a:t>безліч можливостей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4885545" y="6977313"/>
            <a:ext cx="3375673" cy="13353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10397"/>
              </a:lnSpc>
            </a:pPr>
            <a:r>
              <a:rPr lang="en-US" sz="7426">
                <a:solidFill>
                  <a:srgbClr val="FFFFFF"/>
                </a:solidFill>
                <a:latin typeface="Arcade Gamer Bold"/>
              </a:rPr>
              <a:t>1,5M+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4885545" y="8226951"/>
            <a:ext cx="3014726" cy="1076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200"/>
              </a:lnSpc>
            </a:pPr>
            <a:r>
              <a:rPr lang="en-US" sz="3000">
                <a:solidFill>
                  <a:srgbClr val="FFFFFF"/>
                </a:solidFill>
                <a:latin typeface="Poppins"/>
              </a:rPr>
              <a:t>цікаві уроки</a:t>
            </a:r>
          </a:p>
          <a:p>
            <a:pPr>
              <a:lnSpc>
                <a:spcPts val="4200"/>
              </a:lnSpc>
            </a:pPr>
            <a:r>
              <a:rPr lang="en-US" sz="3000">
                <a:solidFill>
                  <a:srgbClr val="FFFFFF"/>
                </a:solidFill>
                <a:latin typeface="Poppins"/>
              </a:rPr>
              <a:t>розробки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899" t="0" r="-2899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028700" y="847725"/>
            <a:ext cx="8716879" cy="2320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9100"/>
              </a:lnSpc>
            </a:pPr>
            <a:r>
              <a:rPr lang="en-US" sz="6500">
                <a:solidFill>
                  <a:srgbClr val="FFFFFF"/>
                </a:solidFill>
                <a:latin typeface="Arcade Gamer"/>
              </a:rPr>
              <a:t>ВІРТУАЛЬНІ ЛАБОРАТОРІЇ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9940646" y="556215"/>
            <a:ext cx="8022491" cy="5224870"/>
          </a:xfrm>
          <a:custGeom>
            <a:avLst/>
            <a:gdLst/>
            <a:ahLst/>
            <a:cxnLst/>
            <a:rect r="r" b="b" t="t" l="l"/>
            <a:pathLst>
              <a:path h="5224870" w="8022491">
                <a:moveTo>
                  <a:pt x="0" y="0"/>
                </a:moveTo>
                <a:lnTo>
                  <a:pt x="8022491" y="0"/>
                </a:lnTo>
                <a:lnTo>
                  <a:pt x="8022491" y="5224870"/>
                </a:lnTo>
                <a:lnTo>
                  <a:pt x="0" y="522487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7838348" y="0"/>
            <a:ext cx="3251888" cy="2898544"/>
            <a:chOff x="0" y="0"/>
            <a:chExt cx="4335850" cy="3864726"/>
          </a:xfrm>
        </p:grpSpPr>
        <p:pic>
          <p:nvPicPr>
            <p:cNvPr name="Picture 6" id="6"/>
            <p:cNvPicPr>
              <a:picLocks noChangeAspect="true"/>
            </p:cNvPicPr>
            <p:nvPr/>
          </p:nvPicPr>
          <p:blipFill>
            <a:blip r:embed="rId4"/>
            <a:srcRect l="9040" t="0" r="21915" b="0"/>
            <a:stretch>
              <a:fillRect/>
            </a:stretch>
          </p:blipFill>
          <p:spPr>
            <a:xfrm flipH="false" flipV="false">
              <a:off x="0" y="0"/>
              <a:ext cx="4335850" cy="3864726"/>
            </a:xfrm>
            <a:prstGeom prst="rect">
              <a:avLst/>
            </a:prstGeom>
          </p:spPr>
        </p:pic>
      </p:grpSp>
      <p:sp>
        <p:nvSpPr>
          <p:cNvPr name="Freeform 7" id="7"/>
          <p:cNvSpPr/>
          <p:nvPr/>
        </p:nvSpPr>
        <p:spPr>
          <a:xfrm flipH="false" flipV="false" rot="0">
            <a:off x="11090236" y="6120285"/>
            <a:ext cx="6865840" cy="3630931"/>
          </a:xfrm>
          <a:custGeom>
            <a:avLst/>
            <a:gdLst/>
            <a:ahLst/>
            <a:cxnLst/>
            <a:rect r="r" b="b" t="t" l="l"/>
            <a:pathLst>
              <a:path h="3630931" w="6865840">
                <a:moveTo>
                  <a:pt x="0" y="0"/>
                </a:moveTo>
                <a:lnTo>
                  <a:pt x="6865840" y="0"/>
                </a:lnTo>
                <a:lnTo>
                  <a:pt x="6865840" y="3630931"/>
                </a:lnTo>
                <a:lnTo>
                  <a:pt x="0" y="363093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309987" y="6176011"/>
            <a:ext cx="9193233" cy="2088434"/>
          </a:xfrm>
          <a:custGeom>
            <a:avLst/>
            <a:gdLst/>
            <a:ahLst/>
            <a:cxnLst/>
            <a:rect r="r" b="b" t="t" l="l"/>
            <a:pathLst>
              <a:path h="2088434" w="9193233">
                <a:moveTo>
                  <a:pt x="0" y="0"/>
                </a:moveTo>
                <a:lnTo>
                  <a:pt x="9193233" y="0"/>
                </a:lnTo>
                <a:lnTo>
                  <a:pt x="9193233" y="2088433"/>
                </a:lnTo>
                <a:lnTo>
                  <a:pt x="0" y="208843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-513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747413" y="3073400"/>
            <a:ext cx="8716879" cy="31026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619"/>
              </a:lnSpc>
            </a:pPr>
            <a:r>
              <a:rPr lang="en-US" sz="3299">
                <a:solidFill>
                  <a:srgbClr val="FFFFFF"/>
                </a:solidFill>
                <a:latin typeface="Poppins"/>
              </a:rPr>
              <a:t>Створення віртуальних лабораторій для вивчення математичних концепцій або виконання інформатичних експериментів.</a:t>
            </a:r>
          </a:p>
          <a:p>
            <a:pPr>
              <a:lnSpc>
                <a:spcPts val="6159"/>
              </a:lnSpc>
            </a:pPr>
          </a:p>
        </p:txBody>
      </p:sp>
      <p:sp>
        <p:nvSpPr>
          <p:cNvPr name="Freeform 10" id="10">
            <a:hlinkClick r:id="rId8" tooltip="https://ua.mozaweb.com/uk/lexikon.php?cmd=getlist&amp;let=MICROCURRICULUM&amp;sid=MAT"/>
          </p:cNvPr>
          <p:cNvSpPr/>
          <p:nvPr/>
        </p:nvSpPr>
        <p:spPr>
          <a:xfrm flipH="false" flipV="false" rot="0">
            <a:off x="228455" y="6176011"/>
            <a:ext cx="1037916" cy="1001589"/>
          </a:xfrm>
          <a:custGeom>
            <a:avLst/>
            <a:gdLst/>
            <a:ahLst/>
            <a:cxnLst/>
            <a:rect r="r" b="b" t="t" l="l"/>
            <a:pathLst>
              <a:path h="1001589" w="1037916">
                <a:moveTo>
                  <a:pt x="0" y="0"/>
                </a:moveTo>
                <a:lnTo>
                  <a:pt x="1037916" y="0"/>
                </a:lnTo>
                <a:lnTo>
                  <a:pt x="1037916" y="1001589"/>
                </a:lnTo>
                <a:lnTo>
                  <a:pt x="0" y="100158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899" t="0" r="-2899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028700" y="3495174"/>
            <a:ext cx="7869901" cy="2632539"/>
            <a:chOff x="0" y="0"/>
            <a:chExt cx="10493202" cy="3510052"/>
          </a:xfrm>
        </p:grpSpPr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0" t="20721" r="0" b="20721"/>
            <a:stretch>
              <a:fillRect/>
            </a:stretch>
          </p:blipFill>
          <p:spPr>
            <a:xfrm flipH="false" flipV="false">
              <a:off x="0" y="0"/>
              <a:ext cx="10493202" cy="3510052"/>
            </a:xfrm>
            <a:prstGeom prst="rect">
              <a:avLst/>
            </a:prstGeom>
          </p:spPr>
        </p:pic>
      </p:grpSp>
      <p:sp>
        <p:nvSpPr>
          <p:cNvPr name="TextBox 5" id="5"/>
          <p:cNvSpPr txBox="true"/>
          <p:nvPr/>
        </p:nvSpPr>
        <p:spPr>
          <a:xfrm rot="0">
            <a:off x="10631288" y="634999"/>
            <a:ext cx="7253749" cy="21272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599"/>
              </a:lnSpc>
            </a:pPr>
            <a:r>
              <a:rPr lang="en-US" sz="3999">
                <a:solidFill>
                  <a:srgbClr val="FFFFFF"/>
                </a:solidFill>
                <a:latin typeface="Poppins"/>
              </a:rPr>
              <a:t>GeoGebra для викладання та вивчення математики</a:t>
            </a:r>
          </a:p>
          <a:p>
            <a:pPr algn="just">
              <a:lnSpc>
                <a:spcPts val="5599"/>
              </a:lnSpc>
            </a:pPr>
          </a:p>
        </p:txBody>
      </p:sp>
      <p:grpSp>
        <p:nvGrpSpPr>
          <p:cNvPr name="Group 6" id="6"/>
          <p:cNvGrpSpPr/>
          <p:nvPr/>
        </p:nvGrpSpPr>
        <p:grpSpPr>
          <a:xfrm rot="0">
            <a:off x="9389399" y="2098675"/>
            <a:ext cx="7869901" cy="2632539"/>
            <a:chOff x="0" y="0"/>
            <a:chExt cx="10493202" cy="3510052"/>
          </a:xfrm>
        </p:grpSpPr>
        <p:pic>
          <p:nvPicPr>
            <p:cNvPr name="Picture 7" id="7"/>
            <p:cNvPicPr>
              <a:picLocks noChangeAspect="true"/>
            </p:cNvPicPr>
            <p:nvPr/>
          </p:nvPicPr>
          <p:blipFill>
            <a:blip r:embed="rId4"/>
            <a:srcRect l="0" t="10620" r="0" b="39203"/>
            <a:stretch>
              <a:fillRect/>
            </a:stretch>
          </p:blipFill>
          <p:spPr>
            <a:xfrm flipH="false" flipV="false">
              <a:off x="0" y="0"/>
              <a:ext cx="10493202" cy="3510052"/>
            </a:xfrm>
            <a:prstGeom prst="rect">
              <a:avLst/>
            </a:prstGeom>
          </p:spPr>
        </p:pic>
      </p:grpSp>
      <p:sp>
        <p:nvSpPr>
          <p:cNvPr name="Freeform 8" id="8"/>
          <p:cNvSpPr/>
          <p:nvPr/>
        </p:nvSpPr>
        <p:spPr>
          <a:xfrm flipH="false" flipV="false" rot="0">
            <a:off x="9144000" y="4982765"/>
            <a:ext cx="8741037" cy="4963763"/>
          </a:xfrm>
          <a:custGeom>
            <a:avLst/>
            <a:gdLst/>
            <a:ahLst/>
            <a:cxnLst/>
            <a:rect r="r" b="b" t="t" l="l"/>
            <a:pathLst>
              <a:path h="4963763" w="8741037">
                <a:moveTo>
                  <a:pt x="0" y="0"/>
                </a:moveTo>
                <a:lnTo>
                  <a:pt x="8741037" y="0"/>
                </a:lnTo>
                <a:lnTo>
                  <a:pt x="8741037" y="4963762"/>
                </a:lnTo>
                <a:lnTo>
                  <a:pt x="0" y="496376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9" id="9">
            <a:hlinkClick r:id="rId7" tooltip="https://www.geogebra.org/math"/>
          </p:cNvPr>
          <p:cNvSpPr/>
          <p:nvPr/>
        </p:nvSpPr>
        <p:spPr>
          <a:xfrm flipH="false" flipV="false" rot="0">
            <a:off x="9389399" y="1028700"/>
            <a:ext cx="1037916" cy="1001589"/>
          </a:xfrm>
          <a:custGeom>
            <a:avLst/>
            <a:gdLst/>
            <a:ahLst/>
            <a:cxnLst/>
            <a:rect r="r" b="b" t="t" l="l"/>
            <a:pathLst>
              <a:path h="1001589" w="1037916">
                <a:moveTo>
                  <a:pt x="0" y="0"/>
                </a:moveTo>
                <a:lnTo>
                  <a:pt x="1037916" y="0"/>
                </a:lnTo>
                <a:lnTo>
                  <a:pt x="1037916" y="1001589"/>
                </a:lnTo>
                <a:lnTo>
                  <a:pt x="0" y="100158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028700" y="847725"/>
            <a:ext cx="7869901" cy="2320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9100"/>
              </a:lnSpc>
            </a:pPr>
            <a:r>
              <a:rPr lang="en-US" sz="6500">
                <a:solidFill>
                  <a:srgbClr val="FFFFFF"/>
                </a:solidFill>
                <a:latin typeface="Arcade Gamer"/>
              </a:rPr>
              <a:t>ГЕОМЕТРИЧНІ СИМУЛЯЦІЇ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28700" y="6365838"/>
            <a:ext cx="7869901" cy="635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900"/>
              </a:lnSpc>
            </a:pPr>
            <a:r>
              <a:rPr lang="en-US" sz="3500">
                <a:solidFill>
                  <a:srgbClr val="FFFFFF"/>
                </a:solidFill>
                <a:latin typeface="Poppins Bold"/>
              </a:rPr>
              <a:t>МОБІЛЬНІ ДОДАТКИ GEOGEBRA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028700" y="7157085"/>
            <a:ext cx="7869901" cy="25203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Poppins"/>
              </a:rPr>
              <a:t>безкоштовні, готові до використання математичні ресурси для алгебри, геометрії, значення чисел, вимірювання, операцій, статистики та ймовірності в 4-8 класах, щоб покращити дослідження та практику учнів!</a:t>
            </a:r>
          </a:p>
          <a:p>
            <a:pPr algn="just">
              <a:lnSpc>
                <a:spcPts val="3359"/>
              </a:lnSpc>
            </a:pP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899" t="0" r="-2899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028700" y="3535754"/>
            <a:ext cx="3531328" cy="2638431"/>
            <a:chOff x="0" y="0"/>
            <a:chExt cx="805328" cy="6017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05327" cy="601700"/>
            </a:xfrm>
            <a:custGeom>
              <a:avLst/>
              <a:gdLst/>
              <a:ahLst/>
              <a:cxnLst/>
              <a:rect r="r" b="b" t="t" l="l"/>
              <a:pathLst>
                <a:path h="601700" w="805327">
                  <a:moveTo>
                    <a:pt x="87694" y="0"/>
                  </a:moveTo>
                  <a:lnTo>
                    <a:pt x="717633" y="0"/>
                  </a:lnTo>
                  <a:cubicBezTo>
                    <a:pt x="766065" y="0"/>
                    <a:pt x="805327" y="39262"/>
                    <a:pt x="805327" y="87694"/>
                  </a:cubicBezTo>
                  <a:lnTo>
                    <a:pt x="805327" y="514006"/>
                  </a:lnTo>
                  <a:cubicBezTo>
                    <a:pt x="805327" y="537264"/>
                    <a:pt x="796088" y="559569"/>
                    <a:pt x="779642" y="576015"/>
                  </a:cubicBezTo>
                  <a:cubicBezTo>
                    <a:pt x="763197" y="592461"/>
                    <a:pt x="740891" y="601700"/>
                    <a:pt x="717633" y="601700"/>
                  </a:cubicBezTo>
                  <a:lnTo>
                    <a:pt x="87694" y="601700"/>
                  </a:lnTo>
                  <a:cubicBezTo>
                    <a:pt x="39262" y="601700"/>
                    <a:pt x="0" y="562438"/>
                    <a:pt x="0" y="514006"/>
                  </a:cubicBezTo>
                  <a:lnTo>
                    <a:pt x="0" y="87694"/>
                  </a:lnTo>
                  <a:cubicBezTo>
                    <a:pt x="0" y="39262"/>
                    <a:pt x="39262" y="0"/>
                    <a:pt x="87694" y="0"/>
                  </a:cubicBezTo>
                  <a:close/>
                </a:path>
              </a:pathLst>
            </a:custGeom>
            <a:solidFill>
              <a:srgbClr val="B4066D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66675"/>
              <a:ext cx="805328" cy="6683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49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5136133" y="3535754"/>
            <a:ext cx="3531328" cy="2638431"/>
            <a:chOff x="0" y="0"/>
            <a:chExt cx="805328" cy="6017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05327" cy="601700"/>
            </a:xfrm>
            <a:custGeom>
              <a:avLst/>
              <a:gdLst/>
              <a:ahLst/>
              <a:cxnLst/>
              <a:rect r="r" b="b" t="t" l="l"/>
              <a:pathLst>
                <a:path h="601700" w="805327">
                  <a:moveTo>
                    <a:pt x="87694" y="0"/>
                  </a:moveTo>
                  <a:lnTo>
                    <a:pt x="717633" y="0"/>
                  </a:lnTo>
                  <a:cubicBezTo>
                    <a:pt x="766065" y="0"/>
                    <a:pt x="805327" y="39262"/>
                    <a:pt x="805327" y="87694"/>
                  </a:cubicBezTo>
                  <a:lnTo>
                    <a:pt x="805327" y="514006"/>
                  </a:lnTo>
                  <a:cubicBezTo>
                    <a:pt x="805327" y="537264"/>
                    <a:pt x="796088" y="559569"/>
                    <a:pt x="779642" y="576015"/>
                  </a:cubicBezTo>
                  <a:cubicBezTo>
                    <a:pt x="763197" y="592461"/>
                    <a:pt x="740891" y="601700"/>
                    <a:pt x="717633" y="601700"/>
                  </a:cubicBezTo>
                  <a:lnTo>
                    <a:pt x="87694" y="601700"/>
                  </a:lnTo>
                  <a:cubicBezTo>
                    <a:pt x="39262" y="601700"/>
                    <a:pt x="0" y="562438"/>
                    <a:pt x="0" y="514006"/>
                  </a:cubicBezTo>
                  <a:lnTo>
                    <a:pt x="0" y="87694"/>
                  </a:lnTo>
                  <a:cubicBezTo>
                    <a:pt x="0" y="39262"/>
                    <a:pt x="39262" y="0"/>
                    <a:pt x="87694" y="0"/>
                  </a:cubicBezTo>
                  <a:close/>
                </a:path>
              </a:pathLst>
            </a:custGeom>
            <a:solidFill>
              <a:srgbClr val="B4066D">
                <a:alpha val="60000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66675"/>
              <a:ext cx="805328" cy="6683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499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1081698" y="6536845"/>
            <a:ext cx="3531328" cy="2721455"/>
            <a:chOff x="0" y="0"/>
            <a:chExt cx="805328" cy="620634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05327" cy="620634"/>
            </a:xfrm>
            <a:custGeom>
              <a:avLst/>
              <a:gdLst/>
              <a:ahLst/>
              <a:cxnLst/>
              <a:rect r="r" b="b" t="t" l="l"/>
              <a:pathLst>
                <a:path h="620634" w="805327">
                  <a:moveTo>
                    <a:pt x="87694" y="0"/>
                  </a:moveTo>
                  <a:lnTo>
                    <a:pt x="717633" y="0"/>
                  </a:lnTo>
                  <a:cubicBezTo>
                    <a:pt x="766065" y="0"/>
                    <a:pt x="805327" y="39262"/>
                    <a:pt x="805327" y="87694"/>
                  </a:cubicBezTo>
                  <a:lnTo>
                    <a:pt x="805327" y="532940"/>
                  </a:lnTo>
                  <a:cubicBezTo>
                    <a:pt x="805327" y="556198"/>
                    <a:pt x="796088" y="578503"/>
                    <a:pt x="779642" y="594949"/>
                  </a:cubicBezTo>
                  <a:cubicBezTo>
                    <a:pt x="763197" y="611395"/>
                    <a:pt x="740891" y="620634"/>
                    <a:pt x="717633" y="620634"/>
                  </a:cubicBezTo>
                  <a:lnTo>
                    <a:pt x="87694" y="620634"/>
                  </a:lnTo>
                  <a:cubicBezTo>
                    <a:pt x="39262" y="620634"/>
                    <a:pt x="0" y="581372"/>
                    <a:pt x="0" y="532940"/>
                  </a:cubicBezTo>
                  <a:lnTo>
                    <a:pt x="0" y="87694"/>
                  </a:lnTo>
                  <a:cubicBezTo>
                    <a:pt x="0" y="39262"/>
                    <a:pt x="39262" y="0"/>
                    <a:pt x="87694" y="0"/>
                  </a:cubicBezTo>
                  <a:close/>
                </a:path>
              </a:pathLst>
            </a:custGeom>
            <a:solidFill>
              <a:srgbClr val="B4066D">
                <a:alpha val="60000"/>
              </a:srgbClr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66675"/>
              <a:ext cx="805328" cy="68730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499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5180521" y="6619869"/>
            <a:ext cx="3531328" cy="2638431"/>
            <a:chOff x="0" y="0"/>
            <a:chExt cx="805328" cy="6017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05327" cy="601700"/>
            </a:xfrm>
            <a:custGeom>
              <a:avLst/>
              <a:gdLst/>
              <a:ahLst/>
              <a:cxnLst/>
              <a:rect r="r" b="b" t="t" l="l"/>
              <a:pathLst>
                <a:path h="601700" w="805327">
                  <a:moveTo>
                    <a:pt x="87694" y="0"/>
                  </a:moveTo>
                  <a:lnTo>
                    <a:pt x="717633" y="0"/>
                  </a:lnTo>
                  <a:cubicBezTo>
                    <a:pt x="766065" y="0"/>
                    <a:pt x="805327" y="39262"/>
                    <a:pt x="805327" y="87694"/>
                  </a:cubicBezTo>
                  <a:lnTo>
                    <a:pt x="805327" y="514006"/>
                  </a:lnTo>
                  <a:cubicBezTo>
                    <a:pt x="805327" y="537264"/>
                    <a:pt x="796088" y="559569"/>
                    <a:pt x="779642" y="576015"/>
                  </a:cubicBezTo>
                  <a:cubicBezTo>
                    <a:pt x="763197" y="592461"/>
                    <a:pt x="740891" y="601700"/>
                    <a:pt x="717633" y="601700"/>
                  </a:cubicBezTo>
                  <a:lnTo>
                    <a:pt x="87694" y="601700"/>
                  </a:lnTo>
                  <a:cubicBezTo>
                    <a:pt x="39262" y="601700"/>
                    <a:pt x="0" y="562438"/>
                    <a:pt x="0" y="514006"/>
                  </a:cubicBezTo>
                  <a:lnTo>
                    <a:pt x="0" y="87694"/>
                  </a:lnTo>
                  <a:cubicBezTo>
                    <a:pt x="0" y="39262"/>
                    <a:pt x="39262" y="0"/>
                    <a:pt x="87694" y="0"/>
                  </a:cubicBezTo>
                  <a:close/>
                </a:path>
              </a:pathLst>
            </a:custGeom>
            <a:solidFill>
              <a:srgbClr val="B4066D">
                <a:alpha val="60000"/>
              </a:srgbClr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66675"/>
              <a:ext cx="805328" cy="6683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499"/>
                </a:lnSpc>
              </a:pPr>
            </a:p>
          </p:txBody>
        </p:sp>
      </p:grpSp>
      <p:pic>
        <p:nvPicPr>
          <p:cNvPr name="Picture 15" id="1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8686406" y="3829016"/>
            <a:ext cx="9313039" cy="1862608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8667598" y="5143324"/>
            <a:ext cx="9313039" cy="1862608"/>
          </a:xfrm>
          <a:prstGeom prst="rect">
            <a:avLst/>
          </a:prstGeom>
        </p:spPr>
      </p:pic>
      <p:sp>
        <p:nvSpPr>
          <p:cNvPr name="Freeform 17" id="17"/>
          <p:cNvSpPr/>
          <p:nvPr/>
        </p:nvSpPr>
        <p:spPr>
          <a:xfrm flipH="false" flipV="false" rot="0">
            <a:off x="1833571" y="3896579"/>
            <a:ext cx="1921586" cy="1916782"/>
          </a:xfrm>
          <a:custGeom>
            <a:avLst/>
            <a:gdLst/>
            <a:ahLst/>
            <a:cxnLst/>
            <a:rect r="r" b="b" t="t" l="l"/>
            <a:pathLst>
              <a:path h="1916782" w="1921586">
                <a:moveTo>
                  <a:pt x="0" y="0"/>
                </a:moveTo>
                <a:lnTo>
                  <a:pt x="1921586" y="0"/>
                </a:lnTo>
                <a:lnTo>
                  <a:pt x="1921586" y="1916781"/>
                </a:lnTo>
                <a:lnTo>
                  <a:pt x="0" y="191678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1176407" y="247936"/>
            <a:ext cx="6280996" cy="3618852"/>
          </a:xfrm>
          <a:custGeom>
            <a:avLst/>
            <a:gdLst/>
            <a:ahLst/>
            <a:cxnLst/>
            <a:rect r="r" b="b" t="t" l="l"/>
            <a:pathLst>
              <a:path h="3618852" w="6280996">
                <a:moveTo>
                  <a:pt x="0" y="0"/>
                </a:moveTo>
                <a:lnTo>
                  <a:pt x="6280996" y="0"/>
                </a:lnTo>
                <a:lnTo>
                  <a:pt x="6280996" y="3618852"/>
                </a:lnTo>
                <a:lnTo>
                  <a:pt x="0" y="361885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9" id="19">
            <a:hlinkClick r:id="rId9" tooltip="https://phet.colorado.edu/uk/simulations/filter?type=html,prototype"/>
          </p:cNvPr>
          <p:cNvSpPr/>
          <p:nvPr/>
        </p:nvSpPr>
        <p:spPr>
          <a:xfrm flipH="false" flipV="false" rot="0">
            <a:off x="10138490" y="531574"/>
            <a:ext cx="1037916" cy="1001589"/>
          </a:xfrm>
          <a:custGeom>
            <a:avLst/>
            <a:gdLst/>
            <a:ahLst/>
            <a:cxnLst/>
            <a:rect r="r" b="b" t="t" l="l"/>
            <a:pathLst>
              <a:path h="1001589" w="1037916">
                <a:moveTo>
                  <a:pt x="0" y="0"/>
                </a:moveTo>
                <a:lnTo>
                  <a:pt x="1037917" y="0"/>
                </a:lnTo>
                <a:lnTo>
                  <a:pt x="1037917" y="1001589"/>
                </a:lnTo>
                <a:lnTo>
                  <a:pt x="0" y="1001589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1028700" y="847725"/>
            <a:ext cx="7869901" cy="2320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9100"/>
              </a:lnSpc>
            </a:pPr>
            <a:r>
              <a:rPr lang="en-US" sz="6500">
                <a:solidFill>
                  <a:srgbClr val="FFFFFF"/>
                </a:solidFill>
                <a:latin typeface="Arcade Gamer"/>
              </a:rPr>
              <a:t>МАТЕМАТИЧНА СИМУЛЯЦІЯ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5635853" y="3771538"/>
            <a:ext cx="2522372" cy="17817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693"/>
              </a:lnSpc>
            </a:pPr>
            <a:r>
              <a:rPr lang="en-US" sz="3352">
                <a:solidFill>
                  <a:srgbClr val="FFFFFF"/>
                </a:solidFill>
                <a:latin typeface="Poppins Bold"/>
              </a:rPr>
              <a:t>МАТЕМА-ТИЧНІ ДОДАТКИ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667158" y="6726635"/>
            <a:ext cx="2308059" cy="12226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9593"/>
              </a:lnSpc>
            </a:pPr>
            <a:r>
              <a:rPr lang="en-US" sz="6852">
                <a:solidFill>
                  <a:srgbClr val="FFFFFF"/>
                </a:solidFill>
                <a:latin typeface="Poppins Bold"/>
              </a:rPr>
              <a:t>100%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5463733" y="7281504"/>
            <a:ext cx="3031608" cy="17179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536"/>
              </a:lnSpc>
            </a:pPr>
            <a:r>
              <a:rPr lang="en-US" sz="3240">
                <a:solidFill>
                  <a:srgbClr val="FFFFFF"/>
                </a:solidFill>
                <a:latin typeface="Poppins Bold"/>
              </a:rPr>
              <a:t>МАТЕМАТИ-ЧНІ КОНЦЕПЦІЇ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9443685" y="3781063"/>
            <a:ext cx="6792256" cy="542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200"/>
              </a:lnSpc>
            </a:pPr>
            <a:r>
              <a:rPr lang="en-US" sz="3000">
                <a:solidFill>
                  <a:srgbClr val="FFFFFF"/>
                </a:solidFill>
                <a:latin typeface="Poppins Bold"/>
              </a:rPr>
              <a:t>ЦІКАВО, ІНТЕРАКТИВНО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9443685" y="5094987"/>
            <a:ext cx="6792256" cy="542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200"/>
              </a:lnSpc>
            </a:pPr>
            <a:r>
              <a:rPr lang="en-US" sz="3000">
                <a:solidFill>
                  <a:srgbClr val="FFFFFF"/>
                </a:solidFill>
                <a:latin typeface="Poppins Bold"/>
              </a:rPr>
              <a:t>ДОПОВНЕНА РЕАЛЬНІСТЬ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9346047" y="6580184"/>
            <a:ext cx="8599313" cy="292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059"/>
              </a:lnSpc>
            </a:pPr>
            <a:r>
              <a:rPr lang="en-US" sz="2899">
                <a:solidFill>
                  <a:srgbClr val="FFFFFF"/>
                </a:solidFill>
                <a:latin typeface="Poppins"/>
              </a:rPr>
              <a:t>PhET надає веселі, безкоштовні, інтерактивні науково-математичні симуляції, засновані на наукових дослідженнях. Кожне моделювання забезпечує ефективність навчання. Цікаво як для молодших школярів, так і для старших.</a:t>
            </a:r>
          </a:p>
          <a:p>
            <a:pPr algn="just">
              <a:lnSpc>
                <a:spcPts val="2660"/>
              </a:lnSpc>
            </a:pPr>
          </a:p>
        </p:txBody>
      </p:sp>
      <p:sp>
        <p:nvSpPr>
          <p:cNvPr name="TextBox 27" id="27"/>
          <p:cNvSpPr txBox="true"/>
          <p:nvPr/>
        </p:nvSpPr>
        <p:spPr>
          <a:xfrm rot="0">
            <a:off x="1667158" y="7939727"/>
            <a:ext cx="2581535" cy="8714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3416"/>
              </a:lnSpc>
            </a:pPr>
            <a:r>
              <a:rPr lang="en-US" sz="2440">
                <a:solidFill>
                  <a:srgbClr val="FFFFFF"/>
                </a:solidFill>
                <a:latin typeface="Poppins Bold"/>
              </a:rPr>
              <a:t>доступність, інклюзивність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899" t="0" r="-2899" b="0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1028700" y="3566808"/>
            <a:ext cx="4027008" cy="4255537"/>
            <a:chOff x="0" y="0"/>
            <a:chExt cx="1987295" cy="2100072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987295" cy="2100072"/>
            </a:xfrm>
            <a:custGeom>
              <a:avLst/>
              <a:gdLst/>
              <a:ahLst/>
              <a:cxnLst/>
              <a:rect r="r" b="b" t="t" l="l"/>
              <a:pathLst>
                <a:path h="2100072" w="1987295">
                  <a:moveTo>
                    <a:pt x="1987295" y="2100072"/>
                  </a:moveTo>
                  <a:lnTo>
                    <a:pt x="0" y="2100072"/>
                  </a:lnTo>
                  <a:lnTo>
                    <a:pt x="0" y="0"/>
                  </a:lnTo>
                  <a:lnTo>
                    <a:pt x="1987295" y="0"/>
                  </a:lnTo>
                  <a:lnTo>
                    <a:pt x="1987295" y="2100072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289560" y="286512"/>
              <a:ext cx="1408176" cy="1524000"/>
            </a:xfrm>
            <a:custGeom>
              <a:avLst/>
              <a:gdLst/>
              <a:ahLst/>
              <a:cxnLst/>
              <a:rect r="r" b="b" t="t" l="l"/>
              <a:pathLst>
                <a:path h="1524000" w="1408176">
                  <a:moveTo>
                    <a:pt x="704088" y="0"/>
                  </a:moveTo>
                  <a:lnTo>
                    <a:pt x="704088" y="0"/>
                  </a:lnTo>
                  <a:cubicBezTo>
                    <a:pt x="1093076" y="0"/>
                    <a:pt x="1408176" y="314554"/>
                    <a:pt x="1408176" y="702869"/>
                  </a:cubicBezTo>
                  <a:lnTo>
                    <a:pt x="1408176" y="1524000"/>
                  </a:lnTo>
                  <a:lnTo>
                    <a:pt x="1408176" y="1524000"/>
                  </a:lnTo>
                  <a:lnTo>
                    <a:pt x="0" y="1524000"/>
                  </a:lnTo>
                  <a:lnTo>
                    <a:pt x="0" y="1524000"/>
                  </a:lnTo>
                  <a:lnTo>
                    <a:pt x="0" y="702869"/>
                  </a:lnTo>
                  <a:cubicBezTo>
                    <a:pt x="0" y="314554"/>
                    <a:pt x="315100" y="0"/>
                    <a:pt x="704088" y="0"/>
                  </a:cubicBezTo>
                  <a:close/>
                </a:path>
              </a:pathLst>
            </a:custGeom>
            <a:blipFill>
              <a:blip r:embed="rId4"/>
              <a:stretch>
                <a:fillRect l="-2669" t="0" r="-2669" b="0"/>
              </a:stretch>
            </a:blipFill>
          </p:spPr>
        </p:sp>
      </p:grpSp>
      <p:grpSp>
        <p:nvGrpSpPr>
          <p:cNvPr name="Group 6" id="6"/>
          <p:cNvGrpSpPr>
            <a:grpSpLocks noChangeAspect="true"/>
          </p:cNvGrpSpPr>
          <p:nvPr/>
        </p:nvGrpSpPr>
        <p:grpSpPr>
          <a:xfrm rot="0">
            <a:off x="5093832" y="3566808"/>
            <a:ext cx="4027008" cy="4255537"/>
            <a:chOff x="0" y="0"/>
            <a:chExt cx="1987295" cy="210007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987295" cy="2100072"/>
            </a:xfrm>
            <a:custGeom>
              <a:avLst/>
              <a:gdLst/>
              <a:ahLst/>
              <a:cxnLst/>
              <a:rect r="r" b="b" t="t" l="l"/>
              <a:pathLst>
                <a:path h="2100072" w="1987295">
                  <a:moveTo>
                    <a:pt x="1987295" y="2100072"/>
                  </a:moveTo>
                  <a:lnTo>
                    <a:pt x="0" y="2100072"/>
                  </a:lnTo>
                  <a:lnTo>
                    <a:pt x="0" y="0"/>
                  </a:lnTo>
                  <a:lnTo>
                    <a:pt x="1987295" y="0"/>
                  </a:lnTo>
                  <a:lnTo>
                    <a:pt x="1987295" y="2100072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289560" y="286512"/>
              <a:ext cx="1408176" cy="1524000"/>
            </a:xfrm>
            <a:custGeom>
              <a:avLst/>
              <a:gdLst/>
              <a:ahLst/>
              <a:cxnLst/>
              <a:rect r="r" b="b" t="t" l="l"/>
              <a:pathLst>
                <a:path h="1524000" w="1408176">
                  <a:moveTo>
                    <a:pt x="704088" y="0"/>
                  </a:moveTo>
                  <a:lnTo>
                    <a:pt x="704088" y="0"/>
                  </a:lnTo>
                  <a:cubicBezTo>
                    <a:pt x="1093076" y="0"/>
                    <a:pt x="1408176" y="314554"/>
                    <a:pt x="1408176" y="702869"/>
                  </a:cubicBezTo>
                  <a:lnTo>
                    <a:pt x="1408176" y="1524000"/>
                  </a:lnTo>
                  <a:lnTo>
                    <a:pt x="1408176" y="1524000"/>
                  </a:lnTo>
                  <a:lnTo>
                    <a:pt x="0" y="1524000"/>
                  </a:lnTo>
                  <a:lnTo>
                    <a:pt x="0" y="1524000"/>
                  </a:lnTo>
                  <a:lnTo>
                    <a:pt x="0" y="702869"/>
                  </a:lnTo>
                  <a:cubicBezTo>
                    <a:pt x="0" y="314554"/>
                    <a:pt x="315100" y="0"/>
                    <a:pt x="704088" y="0"/>
                  </a:cubicBezTo>
                  <a:close/>
                </a:path>
              </a:pathLst>
            </a:custGeom>
            <a:blipFill>
              <a:blip r:embed="rId5"/>
              <a:stretch>
                <a:fillRect l="-15648" t="0" r="-15648" b="0"/>
              </a:stretch>
            </a:blipFill>
          </p:spPr>
        </p:sp>
      </p:grpSp>
      <p:sp>
        <p:nvSpPr>
          <p:cNvPr name="TextBox 9" id="9"/>
          <p:cNvSpPr txBox="true"/>
          <p:nvPr/>
        </p:nvSpPr>
        <p:spPr>
          <a:xfrm rot="0">
            <a:off x="13820698" y="7736620"/>
            <a:ext cx="2981759" cy="542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FFFFFF"/>
                </a:solidFill>
                <a:latin typeface="Poppins Bold"/>
              </a:rPr>
              <a:t>PHOTOMATH</a:t>
            </a:r>
          </a:p>
        </p:txBody>
      </p:sp>
      <p:grpSp>
        <p:nvGrpSpPr>
          <p:cNvPr name="Group 10" id="10"/>
          <p:cNvGrpSpPr>
            <a:grpSpLocks noChangeAspect="true"/>
          </p:cNvGrpSpPr>
          <p:nvPr/>
        </p:nvGrpSpPr>
        <p:grpSpPr>
          <a:xfrm rot="0">
            <a:off x="9163062" y="3566808"/>
            <a:ext cx="4027008" cy="4255537"/>
            <a:chOff x="0" y="0"/>
            <a:chExt cx="1987295" cy="2100072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987295" cy="2100072"/>
            </a:xfrm>
            <a:custGeom>
              <a:avLst/>
              <a:gdLst/>
              <a:ahLst/>
              <a:cxnLst/>
              <a:rect r="r" b="b" t="t" l="l"/>
              <a:pathLst>
                <a:path h="2100072" w="1987295">
                  <a:moveTo>
                    <a:pt x="1987295" y="2100072"/>
                  </a:moveTo>
                  <a:lnTo>
                    <a:pt x="0" y="2100072"/>
                  </a:lnTo>
                  <a:lnTo>
                    <a:pt x="0" y="0"/>
                  </a:lnTo>
                  <a:lnTo>
                    <a:pt x="1987295" y="0"/>
                  </a:lnTo>
                  <a:lnTo>
                    <a:pt x="1987295" y="2100072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  <p:sp>
          <p:nvSpPr>
            <p:cNvPr name="Freeform 12" id="12"/>
            <p:cNvSpPr/>
            <p:nvPr/>
          </p:nvSpPr>
          <p:spPr>
            <a:xfrm flipH="false" flipV="false" rot="0">
              <a:off x="289560" y="286512"/>
              <a:ext cx="1408176" cy="1524000"/>
            </a:xfrm>
            <a:custGeom>
              <a:avLst/>
              <a:gdLst/>
              <a:ahLst/>
              <a:cxnLst/>
              <a:rect r="r" b="b" t="t" l="l"/>
              <a:pathLst>
                <a:path h="1524000" w="1408176">
                  <a:moveTo>
                    <a:pt x="704088" y="0"/>
                  </a:moveTo>
                  <a:lnTo>
                    <a:pt x="704088" y="0"/>
                  </a:lnTo>
                  <a:cubicBezTo>
                    <a:pt x="1093076" y="0"/>
                    <a:pt x="1408176" y="314554"/>
                    <a:pt x="1408176" y="702869"/>
                  </a:cubicBezTo>
                  <a:lnTo>
                    <a:pt x="1408176" y="1524000"/>
                  </a:lnTo>
                  <a:lnTo>
                    <a:pt x="1408176" y="1524000"/>
                  </a:lnTo>
                  <a:lnTo>
                    <a:pt x="0" y="1524000"/>
                  </a:lnTo>
                  <a:lnTo>
                    <a:pt x="0" y="1524000"/>
                  </a:lnTo>
                  <a:lnTo>
                    <a:pt x="0" y="702869"/>
                  </a:lnTo>
                  <a:cubicBezTo>
                    <a:pt x="0" y="314554"/>
                    <a:pt x="315100" y="0"/>
                    <a:pt x="704088" y="0"/>
                  </a:cubicBezTo>
                  <a:close/>
                </a:path>
              </a:pathLst>
            </a:custGeom>
            <a:blipFill>
              <a:blip r:embed="rId6"/>
              <a:stretch>
                <a:fillRect l="-4112" t="0" r="-4112" b="0"/>
              </a:stretch>
            </a:blipFill>
          </p:spPr>
        </p:sp>
      </p:grpSp>
      <p:grpSp>
        <p:nvGrpSpPr>
          <p:cNvPr name="Group 13" id="13"/>
          <p:cNvGrpSpPr>
            <a:grpSpLocks noChangeAspect="true"/>
          </p:cNvGrpSpPr>
          <p:nvPr/>
        </p:nvGrpSpPr>
        <p:grpSpPr>
          <a:xfrm rot="0">
            <a:off x="13232292" y="3566808"/>
            <a:ext cx="4027008" cy="4255537"/>
            <a:chOff x="0" y="0"/>
            <a:chExt cx="1987295" cy="2100072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987295" cy="2100072"/>
            </a:xfrm>
            <a:custGeom>
              <a:avLst/>
              <a:gdLst/>
              <a:ahLst/>
              <a:cxnLst/>
              <a:rect r="r" b="b" t="t" l="l"/>
              <a:pathLst>
                <a:path h="2100072" w="1987295">
                  <a:moveTo>
                    <a:pt x="1987295" y="2100072"/>
                  </a:moveTo>
                  <a:lnTo>
                    <a:pt x="0" y="2100072"/>
                  </a:lnTo>
                  <a:lnTo>
                    <a:pt x="0" y="0"/>
                  </a:lnTo>
                  <a:lnTo>
                    <a:pt x="1987295" y="0"/>
                  </a:lnTo>
                  <a:lnTo>
                    <a:pt x="1987295" y="2100072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  <p:sp>
          <p:nvSpPr>
            <p:cNvPr name="Freeform 15" id="15"/>
            <p:cNvSpPr/>
            <p:nvPr/>
          </p:nvSpPr>
          <p:spPr>
            <a:xfrm flipH="false" flipV="false" rot="0">
              <a:off x="289560" y="286512"/>
              <a:ext cx="1408176" cy="1524000"/>
            </a:xfrm>
            <a:custGeom>
              <a:avLst/>
              <a:gdLst/>
              <a:ahLst/>
              <a:cxnLst/>
              <a:rect r="r" b="b" t="t" l="l"/>
              <a:pathLst>
                <a:path h="1524000" w="1408176">
                  <a:moveTo>
                    <a:pt x="704088" y="0"/>
                  </a:moveTo>
                  <a:lnTo>
                    <a:pt x="704088" y="0"/>
                  </a:lnTo>
                  <a:cubicBezTo>
                    <a:pt x="1093076" y="0"/>
                    <a:pt x="1408176" y="314554"/>
                    <a:pt x="1408176" y="702869"/>
                  </a:cubicBezTo>
                  <a:lnTo>
                    <a:pt x="1408176" y="1524000"/>
                  </a:lnTo>
                  <a:lnTo>
                    <a:pt x="1408176" y="1524000"/>
                  </a:lnTo>
                  <a:lnTo>
                    <a:pt x="0" y="1524000"/>
                  </a:lnTo>
                  <a:lnTo>
                    <a:pt x="0" y="1524000"/>
                  </a:lnTo>
                  <a:lnTo>
                    <a:pt x="0" y="702869"/>
                  </a:lnTo>
                  <a:cubicBezTo>
                    <a:pt x="0" y="314554"/>
                    <a:pt x="315100" y="0"/>
                    <a:pt x="704088" y="0"/>
                  </a:cubicBezTo>
                  <a:close/>
                </a:path>
              </a:pathLst>
            </a:custGeom>
            <a:blipFill>
              <a:blip r:embed="rId7"/>
              <a:stretch>
                <a:fillRect l="-1894" t="0" r="-1894" b="0"/>
              </a:stretch>
            </a:blipFill>
          </p:spPr>
        </p:sp>
      </p:grpSp>
      <p:sp>
        <p:nvSpPr>
          <p:cNvPr name="Freeform 16" id="16"/>
          <p:cNvSpPr/>
          <p:nvPr/>
        </p:nvSpPr>
        <p:spPr>
          <a:xfrm flipH="false" flipV="false" rot="0">
            <a:off x="5564301" y="7605008"/>
            <a:ext cx="3080353" cy="811590"/>
          </a:xfrm>
          <a:custGeom>
            <a:avLst/>
            <a:gdLst/>
            <a:ahLst/>
            <a:cxnLst/>
            <a:rect r="r" b="b" t="t" l="l"/>
            <a:pathLst>
              <a:path h="811590" w="3080353">
                <a:moveTo>
                  <a:pt x="0" y="0"/>
                </a:moveTo>
                <a:lnTo>
                  <a:pt x="3080353" y="0"/>
                </a:lnTo>
                <a:lnTo>
                  <a:pt x="3080353" y="811590"/>
                </a:lnTo>
                <a:lnTo>
                  <a:pt x="0" y="81159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1066800" y="557516"/>
            <a:ext cx="7697457" cy="24187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6333"/>
              </a:lnSpc>
            </a:pPr>
            <a:r>
              <a:rPr lang="en-US" sz="4523">
                <a:solidFill>
                  <a:srgbClr val="FFFFFF"/>
                </a:solidFill>
                <a:latin typeface="Arcade Gamer"/>
              </a:rPr>
              <a:t>ЗРОБИТИ СВІТОВІ ЗНАННЯ ОБЧИСЛЮВАНИМИ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028700" y="7736620"/>
            <a:ext cx="3670425" cy="542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FFFFFF"/>
                </a:solidFill>
                <a:latin typeface="Poppins Bold"/>
              </a:rPr>
              <a:t>WOLFRAM|ALPHA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8764257" y="363233"/>
            <a:ext cx="8495043" cy="3070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499"/>
              </a:lnSpc>
            </a:pPr>
            <a:r>
              <a:rPr lang="en-US" sz="2499">
                <a:solidFill>
                  <a:srgbClr val="FFFFFF"/>
                </a:solidFill>
                <a:latin typeface="Poppins"/>
              </a:rPr>
              <a:t>Представлення Wolfram|Alpha визначило принципово нову парадигму отримання знань і відповідей — не шляхом пошуку в Інтернеті, а шляхом виконання динамічних обчислень на основі великої колекції вбудованих даних, алгоритмів і методів. Надання широких, глибоких знань експертного рівня кожному... будь-коли та будь-де.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194436" y="8359448"/>
            <a:ext cx="3678764" cy="17373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59"/>
              </a:lnSpc>
            </a:pPr>
            <a:r>
              <a:rPr lang="en-US" sz="1899">
                <a:solidFill>
                  <a:srgbClr val="FFFFFF"/>
                </a:solidFill>
                <a:latin typeface="Poppins"/>
              </a:rPr>
              <a:t> зробити всі систематичні знання негайно обчислюваними та доступними для всіх.</a:t>
            </a:r>
          </a:p>
          <a:p>
            <a:pPr algn="ctr">
              <a:lnSpc>
                <a:spcPts val="3219"/>
              </a:lnSpc>
            </a:pPr>
          </a:p>
        </p:txBody>
      </p:sp>
      <p:sp>
        <p:nvSpPr>
          <p:cNvPr name="TextBox 21" id="21"/>
          <p:cNvSpPr txBox="true"/>
          <p:nvPr/>
        </p:nvSpPr>
        <p:spPr>
          <a:xfrm rot="0">
            <a:off x="5265095" y="8368973"/>
            <a:ext cx="3678764" cy="17456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960"/>
              </a:lnSpc>
            </a:pPr>
            <a:r>
              <a:rPr lang="en-US" sz="1400">
                <a:solidFill>
                  <a:srgbClr val="FFFFFF"/>
                </a:solidFill>
                <a:latin typeface="Poppins"/>
              </a:rPr>
              <a:t>Онлайн-лабораторії надають студентам можливість проводити наукові експерименти в онлайн-середовищі. Лабораторії з дистанційним керуванням пропонують можливість експериментувати з реальним обладнанням із віддалених місць.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8965349" y="8149370"/>
            <a:ext cx="4534653" cy="2004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960"/>
              </a:lnSpc>
            </a:pPr>
            <a:r>
              <a:rPr lang="en-US" sz="1400">
                <a:solidFill>
                  <a:srgbClr val="FFFFFF"/>
                </a:solidFill>
                <a:latin typeface="Poppins"/>
              </a:rPr>
              <a:t>дозволяє учням вивчати геометричні тіла у доповненій реальності та пробуджувати у них інтерес до тривимірної геометрії. У додатку представлені тривимірні моделі п'яти основних геометричних фігур у двовимірному вимірі і дозволяє вчителю пояснювати концепції абстрактної геометрії за допомогою тривимірної візуалізації.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3820698" y="8365270"/>
            <a:ext cx="3678764" cy="16643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239"/>
              </a:lnSpc>
            </a:pPr>
            <a:r>
              <a:rPr lang="en-US" sz="1599">
                <a:solidFill>
                  <a:srgbClr val="FFFFFF"/>
                </a:solidFill>
                <a:latin typeface="Poppins"/>
              </a:rPr>
              <a:t>мобільний додаток, описаний як камера-калькулятор, що використовує камеру телефону для розпізнавання математичних рівнянь і відображення покрокового рішення на екрані.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9181943" y="7755670"/>
            <a:ext cx="4101465" cy="441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FFFFFF"/>
                </a:solidFill>
                <a:latin typeface="Poppins Bold"/>
              </a:rPr>
              <a:t>CLEVERBOOKS GEOMETRY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899" t="0" r="-2899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361716" y="3742758"/>
            <a:ext cx="8782284" cy="4162994"/>
            <a:chOff x="0" y="0"/>
            <a:chExt cx="11709713" cy="5550659"/>
          </a:xfrm>
        </p:grpSpPr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1840" t="0" r="1840" b="0"/>
            <a:stretch>
              <a:fillRect/>
            </a:stretch>
          </p:blipFill>
          <p:spPr>
            <a:xfrm flipH="false" flipV="false">
              <a:off x="0" y="0"/>
              <a:ext cx="11709713" cy="5550659"/>
            </a:xfrm>
            <a:prstGeom prst="rect">
              <a:avLst/>
            </a:prstGeom>
          </p:spPr>
        </p:pic>
      </p:grpSp>
      <p:grpSp>
        <p:nvGrpSpPr>
          <p:cNvPr name="Group 5" id="5"/>
          <p:cNvGrpSpPr/>
          <p:nvPr/>
        </p:nvGrpSpPr>
        <p:grpSpPr>
          <a:xfrm rot="0">
            <a:off x="9280692" y="3233356"/>
            <a:ext cx="8344298" cy="5181797"/>
            <a:chOff x="0" y="0"/>
            <a:chExt cx="11125731" cy="6909062"/>
          </a:xfrm>
        </p:grpSpPr>
        <p:pic>
          <p:nvPicPr>
            <p:cNvPr name="Picture 6" id="6"/>
            <p:cNvPicPr>
              <a:picLocks noChangeAspect="true"/>
            </p:cNvPicPr>
            <p:nvPr/>
          </p:nvPicPr>
          <p:blipFill>
            <a:blip r:embed="rId4"/>
            <a:srcRect l="14280" t="0" r="14280" b="0"/>
            <a:stretch>
              <a:fillRect/>
            </a:stretch>
          </p:blipFill>
          <p:spPr>
            <a:xfrm flipH="false" flipV="false">
              <a:off x="0" y="0"/>
              <a:ext cx="11125731" cy="6909062"/>
            </a:xfrm>
            <a:prstGeom prst="rect">
              <a:avLst/>
            </a:prstGeom>
          </p:spPr>
        </p:pic>
      </p:grpSp>
      <p:grpSp>
        <p:nvGrpSpPr>
          <p:cNvPr name="Group 7" id="7"/>
          <p:cNvGrpSpPr/>
          <p:nvPr/>
        </p:nvGrpSpPr>
        <p:grpSpPr>
          <a:xfrm rot="0">
            <a:off x="9280692" y="3233356"/>
            <a:ext cx="1462761" cy="1418658"/>
            <a:chOff x="0" y="0"/>
            <a:chExt cx="363181" cy="352231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363181" cy="352231"/>
            </a:xfrm>
            <a:custGeom>
              <a:avLst/>
              <a:gdLst/>
              <a:ahLst/>
              <a:cxnLst/>
              <a:rect r="r" b="b" t="t" l="l"/>
              <a:pathLst>
                <a:path h="352231" w="363181">
                  <a:moveTo>
                    <a:pt x="0" y="0"/>
                  </a:moveTo>
                  <a:lnTo>
                    <a:pt x="363181" y="0"/>
                  </a:lnTo>
                  <a:lnTo>
                    <a:pt x="363181" y="352231"/>
                  </a:lnTo>
                  <a:lnTo>
                    <a:pt x="0" y="352231"/>
                  </a:lnTo>
                  <a:close/>
                </a:path>
              </a:pathLst>
            </a:custGeom>
            <a:solidFill>
              <a:srgbClr val="B4066D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66675"/>
              <a:ext cx="363181" cy="41890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499"/>
                </a:lnSpc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361716" y="3175"/>
            <a:ext cx="8782284" cy="32435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9100"/>
              </a:lnSpc>
            </a:pPr>
            <a:r>
              <a:rPr lang="en-US" sz="6500">
                <a:solidFill>
                  <a:srgbClr val="FFFFFF"/>
                </a:solidFill>
                <a:latin typeface="Arcade Gamer"/>
              </a:rPr>
              <a:t>ГРАФІЧНИЙ КАЛЬКУЛЯТОР</a:t>
            </a:r>
          </a:p>
          <a:p>
            <a:pPr>
              <a:lnSpc>
                <a:spcPts val="7140"/>
              </a:lnSpc>
            </a:pPr>
            <a:r>
              <a:rPr lang="en-US" sz="5100">
                <a:solidFill>
                  <a:srgbClr val="FFFFFF"/>
                </a:solidFill>
                <a:latin typeface="Arcade Gamer"/>
              </a:rPr>
              <a:t>      </a:t>
            </a:r>
            <a:r>
              <a:rPr lang="en-US" sz="5100">
                <a:solidFill>
                  <a:srgbClr val="FFFFFF"/>
                </a:solidFill>
                <a:latin typeface="Arcade Gamer"/>
              </a:rPr>
              <a:t>DESMOS STUDIO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361716" y="2324100"/>
            <a:ext cx="1462761" cy="1418658"/>
            <a:chOff x="0" y="0"/>
            <a:chExt cx="1950348" cy="1891544"/>
          </a:xfrm>
        </p:grpSpPr>
        <p:grpSp>
          <p:nvGrpSpPr>
            <p:cNvPr name="Group 12" id="12"/>
            <p:cNvGrpSpPr/>
            <p:nvPr/>
          </p:nvGrpSpPr>
          <p:grpSpPr>
            <a:xfrm rot="0">
              <a:off x="0" y="0"/>
              <a:ext cx="1950348" cy="1891544"/>
              <a:chOff x="0" y="0"/>
              <a:chExt cx="363181" cy="352231"/>
            </a:xfrm>
          </p:grpSpPr>
          <p:sp>
            <p:nvSpPr>
              <p:cNvPr name="Freeform 13" id="13"/>
              <p:cNvSpPr/>
              <p:nvPr/>
            </p:nvSpPr>
            <p:spPr>
              <a:xfrm flipH="false" flipV="false" rot="0">
                <a:off x="0" y="0"/>
                <a:ext cx="363181" cy="352231"/>
              </a:xfrm>
              <a:custGeom>
                <a:avLst/>
                <a:gdLst/>
                <a:ahLst/>
                <a:cxnLst/>
                <a:rect r="r" b="b" t="t" l="l"/>
                <a:pathLst>
                  <a:path h="352231" w="363181">
                    <a:moveTo>
                      <a:pt x="0" y="0"/>
                    </a:moveTo>
                    <a:lnTo>
                      <a:pt x="363181" y="0"/>
                    </a:lnTo>
                    <a:lnTo>
                      <a:pt x="363181" y="352231"/>
                    </a:lnTo>
                    <a:lnTo>
                      <a:pt x="0" y="352231"/>
                    </a:lnTo>
                    <a:close/>
                  </a:path>
                </a:pathLst>
              </a:custGeom>
              <a:solidFill>
                <a:srgbClr val="B4066D"/>
              </a:solidFill>
            </p:spPr>
          </p:sp>
          <p:sp>
            <p:nvSpPr>
              <p:cNvPr name="TextBox 14" id="14"/>
              <p:cNvSpPr txBox="true"/>
              <p:nvPr/>
            </p:nvSpPr>
            <p:spPr>
              <a:xfrm>
                <a:off x="0" y="-66675"/>
                <a:ext cx="363181" cy="41890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3499"/>
                  </a:lnSpc>
                </a:pPr>
              </a:p>
            </p:txBody>
          </p:sp>
        </p:grpSp>
        <p:sp>
          <p:nvSpPr>
            <p:cNvPr name="TextBox 15" id="15"/>
            <p:cNvSpPr txBox="true"/>
            <p:nvPr/>
          </p:nvSpPr>
          <p:spPr>
            <a:xfrm rot="0">
              <a:off x="487587" y="106513"/>
              <a:ext cx="975174" cy="149754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9100"/>
                </a:lnSpc>
              </a:pPr>
              <a:r>
                <a:rPr lang="en-US" sz="6500">
                  <a:solidFill>
                    <a:srgbClr val="FDE9EB"/>
                  </a:solidFill>
                  <a:latin typeface="Arcade Gamer"/>
                </a:rPr>
                <a:t>1</a:t>
              </a:r>
            </a:p>
          </p:txBody>
        </p:sp>
      </p:grpSp>
      <p:sp>
        <p:nvSpPr>
          <p:cNvPr name="Freeform 16" id="16"/>
          <p:cNvSpPr/>
          <p:nvPr/>
        </p:nvSpPr>
        <p:spPr>
          <a:xfrm flipH="false" flipV="false" rot="0">
            <a:off x="9646383" y="6850050"/>
            <a:ext cx="6857152" cy="3130206"/>
          </a:xfrm>
          <a:custGeom>
            <a:avLst/>
            <a:gdLst/>
            <a:ahLst/>
            <a:cxnLst/>
            <a:rect r="r" b="b" t="t" l="l"/>
            <a:pathLst>
              <a:path h="3130206" w="6857152">
                <a:moveTo>
                  <a:pt x="0" y="0"/>
                </a:moveTo>
                <a:lnTo>
                  <a:pt x="6857151" y="0"/>
                </a:lnTo>
                <a:lnTo>
                  <a:pt x="6857151" y="3130206"/>
                </a:lnTo>
                <a:lnTo>
                  <a:pt x="0" y="313020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7" id="17">
            <a:hlinkClick r:id="rId7" tooltip="https://www.desmos.com/?lang=ru"/>
          </p:cNvPr>
          <p:cNvSpPr/>
          <p:nvPr/>
        </p:nvSpPr>
        <p:spPr>
          <a:xfrm flipH="false" flipV="false" rot="0">
            <a:off x="1028700" y="8757505"/>
            <a:ext cx="1037916" cy="1001589"/>
          </a:xfrm>
          <a:custGeom>
            <a:avLst/>
            <a:gdLst/>
            <a:ahLst/>
            <a:cxnLst/>
            <a:rect r="r" b="b" t="t" l="l"/>
            <a:pathLst>
              <a:path h="1001589" w="1037916">
                <a:moveTo>
                  <a:pt x="0" y="0"/>
                </a:moveTo>
                <a:lnTo>
                  <a:pt x="1037916" y="0"/>
                </a:lnTo>
                <a:lnTo>
                  <a:pt x="1037916" y="1001590"/>
                </a:lnTo>
                <a:lnTo>
                  <a:pt x="0" y="100159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8386066" y="342900"/>
            <a:ext cx="9604615" cy="2632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499"/>
              </a:lnSpc>
            </a:pPr>
            <a:r>
              <a:rPr lang="en-US" sz="2499">
                <a:solidFill>
                  <a:srgbClr val="FFFFFF"/>
                </a:solidFill>
                <a:latin typeface="Poppins"/>
              </a:rPr>
              <a:t>Desmos Studio – це відкрита та доступна система, мета якої – допомогти кожному вивчати математику, любити математику та розвиватися з математикою. Ми віримо, що в кожній людині всередині є математик і деякі люди просто не вистачає можливостей, підтримки або інструментів, щоб розкрити його в собі.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9646383" y="3267998"/>
            <a:ext cx="731380" cy="1168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100"/>
              </a:lnSpc>
            </a:pPr>
            <a:r>
              <a:rPr lang="en-US" sz="6500">
                <a:solidFill>
                  <a:srgbClr val="FDE9EB"/>
                </a:solidFill>
                <a:latin typeface="Arcade Gamer"/>
              </a:rPr>
              <a:t>2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2121299" y="8811260"/>
            <a:ext cx="2631559" cy="6835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2523"/>
              </a:lnSpc>
            </a:pPr>
            <a:r>
              <a:rPr lang="en-US" sz="2900">
                <a:solidFill>
                  <a:srgbClr val="FDE9EB"/>
                </a:solidFill>
                <a:latin typeface="Poppins"/>
              </a:rPr>
              <a:t>натисни на скріпку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899" t="0" r="-2899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1163153"/>
            <a:ext cx="885973" cy="978975"/>
          </a:xfrm>
          <a:custGeom>
            <a:avLst/>
            <a:gdLst/>
            <a:ahLst/>
            <a:cxnLst/>
            <a:rect r="r" b="b" t="t" l="l"/>
            <a:pathLst>
              <a:path h="978975" w="885973">
                <a:moveTo>
                  <a:pt x="0" y="0"/>
                </a:moveTo>
                <a:lnTo>
                  <a:pt x="885973" y="0"/>
                </a:lnTo>
                <a:lnTo>
                  <a:pt x="885973" y="978975"/>
                </a:lnTo>
                <a:lnTo>
                  <a:pt x="0" y="97897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625744" y="1028700"/>
            <a:ext cx="6556248" cy="8229600"/>
          </a:xfrm>
          <a:custGeom>
            <a:avLst/>
            <a:gdLst/>
            <a:ahLst/>
            <a:cxnLst/>
            <a:rect r="r" b="b" t="t" l="l"/>
            <a:pathLst>
              <a:path h="8229600" w="6556248">
                <a:moveTo>
                  <a:pt x="0" y="0"/>
                </a:moveTo>
                <a:lnTo>
                  <a:pt x="6556248" y="0"/>
                </a:lnTo>
                <a:lnTo>
                  <a:pt x="6556248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053129" y="2454370"/>
            <a:ext cx="8326903" cy="53371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13999"/>
              </a:lnSpc>
            </a:pPr>
            <a:r>
              <a:rPr lang="en-US" sz="9999">
                <a:solidFill>
                  <a:srgbClr val="FFFFFF"/>
                </a:solidFill>
                <a:latin typeface="Arcade Gamer"/>
              </a:rPr>
              <a:t>КОЛЕГИ!</a:t>
            </a:r>
          </a:p>
          <a:p>
            <a:pPr>
              <a:lnSpc>
                <a:spcPts val="13999"/>
              </a:lnSpc>
            </a:pPr>
            <a:r>
              <a:rPr lang="en-US" sz="9999">
                <a:solidFill>
                  <a:srgbClr val="FFFFFF"/>
                </a:solidFill>
                <a:latin typeface="Arcade Gamer"/>
              </a:rPr>
              <a:t>BREAK TIME!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028700" y="8193128"/>
            <a:ext cx="7930228" cy="7147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5603"/>
              </a:lnSpc>
            </a:pPr>
            <a:r>
              <a:rPr lang="en-US" sz="4002">
                <a:solidFill>
                  <a:srgbClr val="FFFFFF"/>
                </a:solidFill>
                <a:latin typeface="Poppins"/>
              </a:rPr>
              <a:t>15 ХВИЛИН COFFEE TIME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2160385" y="1106003"/>
            <a:ext cx="7219647" cy="1118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940"/>
              </a:lnSpc>
            </a:pPr>
            <a:r>
              <a:rPr lang="en-US" sz="2100">
                <a:solidFill>
                  <a:srgbClr val="FFFFFF"/>
                </a:solidFill>
                <a:latin typeface="Poppins Bold"/>
              </a:rPr>
              <a:t>ТЕПЛОДАРСЬКИЙ ЛІЦЕЙ ІМЕНІ О.П. МЕДВЕДКОВА</a:t>
            </a:r>
          </a:p>
          <a:p>
            <a:pPr algn="just">
              <a:lnSpc>
                <a:spcPts val="2940"/>
              </a:lnSpc>
            </a:pPr>
            <a:r>
              <a:rPr lang="en-US" sz="2100">
                <a:solidFill>
                  <a:srgbClr val="FFFFFF"/>
                </a:solidFill>
                <a:latin typeface="Poppins Bold"/>
              </a:rPr>
              <a:t>ПРОФЕСІЙНА СПІЛЬНОТА ВЧИТЕЛІВ МАТЕМАТИКИ ТА ІНФОРМАТИКИ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899" t="0" r="-2899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028700" y="3611499"/>
            <a:ext cx="7779476" cy="2189995"/>
            <a:chOff x="0" y="0"/>
            <a:chExt cx="10372634" cy="2919994"/>
          </a:xfrm>
        </p:grpSpPr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0" t="3286" r="0" b="40411"/>
            <a:stretch>
              <a:fillRect/>
            </a:stretch>
          </p:blipFill>
          <p:spPr>
            <a:xfrm flipH="false" flipV="false">
              <a:off x="0" y="0"/>
              <a:ext cx="10372634" cy="2919994"/>
            </a:xfrm>
            <a:prstGeom prst="rect">
              <a:avLst/>
            </a:prstGeom>
          </p:spPr>
        </p:pic>
      </p:grpSp>
      <p:sp>
        <p:nvSpPr>
          <p:cNvPr name="Freeform 5" id="5"/>
          <p:cNvSpPr/>
          <p:nvPr/>
        </p:nvSpPr>
        <p:spPr>
          <a:xfrm flipH="false" flipV="false" rot="0">
            <a:off x="11170341" y="1903349"/>
            <a:ext cx="6669761" cy="3802387"/>
          </a:xfrm>
          <a:custGeom>
            <a:avLst/>
            <a:gdLst/>
            <a:ahLst/>
            <a:cxnLst/>
            <a:rect r="r" b="b" t="t" l="l"/>
            <a:pathLst>
              <a:path h="3802387" w="6669761">
                <a:moveTo>
                  <a:pt x="0" y="0"/>
                </a:moveTo>
                <a:lnTo>
                  <a:pt x="6669761" y="0"/>
                </a:lnTo>
                <a:lnTo>
                  <a:pt x="6669761" y="3802388"/>
                </a:lnTo>
                <a:lnTo>
                  <a:pt x="0" y="380238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6" id="6">
            <a:hlinkClick r:id="rId6" tooltip="https://mergeedu.com/cube"/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11961047" y="5977247"/>
            <a:ext cx="1037916" cy="1001589"/>
          </a:xfrm>
          <a:custGeom>
            <a:avLst/>
            <a:gdLst/>
            <a:ahLst/>
            <a:cxnLst/>
            <a:rect r="r" b="b" t="t" l="l"/>
            <a:pathLst>
              <a:path h="1001589" w="1037916">
                <a:moveTo>
                  <a:pt x="0" y="0"/>
                </a:moveTo>
                <a:lnTo>
                  <a:pt x="1037916" y="0"/>
                </a:lnTo>
                <a:lnTo>
                  <a:pt x="1037916" y="1001589"/>
                </a:lnTo>
                <a:lnTo>
                  <a:pt x="0" y="100158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028700" y="5910572"/>
            <a:ext cx="7779476" cy="2939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364"/>
              </a:lnSpc>
            </a:pPr>
            <a:r>
              <a:rPr lang="en-US" sz="2403">
                <a:solidFill>
                  <a:srgbClr val="FFFFFF"/>
                </a:solidFill>
                <a:latin typeface="Poppins"/>
              </a:rPr>
              <a:t> Доповнена реальність (Augmented Reality, AR) дає можливість максимально візуалізувати об’єкт (будову комп’ютера, візуалізація того чи іншого процесу, створення та опрацювання алгоритмів в реальному та доповненному середовищі), тобто перевести 2D зображення у 3D, а також «оживити» його. 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3726813" y="5891522"/>
            <a:ext cx="6102215" cy="10122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3928"/>
              </a:lnSpc>
            </a:pPr>
            <a:r>
              <a:rPr lang="en-US" sz="2805">
                <a:solidFill>
                  <a:srgbClr val="FFFFFF"/>
                </a:solidFill>
                <a:latin typeface="Poppins Bold"/>
              </a:rPr>
              <a:t>ТРИМАЙ ЩО-НЕБУДЬ, ДОСЛІДЖУЙ БУДЬ -ДЕ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0056689" y="7170454"/>
            <a:ext cx="7783413" cy="20963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155"/>
              </a:lnSpc>
            </a:pPr>
            <a:r>
              <a:rPr lang="en-US" sz="2967">
                <a:solidFill>
                  <a:srgbClr val="FFFFFF"/>
                </a:solidFill>
                <a:latin typeface="Poppins"/>
              </a:rPr>
              <a:t>Merge CubeДозволяє утримувати цифрові 3D-об'єкти, відкриваючи новий спосіб вивчення цифрового світу та взаємодії з ним.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028700" y="42799"/>
            <a:ext cx="7122695" cy="3568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7000"/>
              </a:lnSpc>
            </a:pPr>
            <a:r>
              <a:rPr lang="en-US" sz="5000">
                <a:solidFill>
                  <a:srgbClr val="FFFFFF"/>
                </a:solidFill>
                <a:latin typeface="Arcade Gamer"/>
              </a:rPr>
              <a:t>ДОПОВНЕНА РЕАЛЬНІСТЬ НА УРОКАХ ІНФОРМАТИКИ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7709926" y="239596"/>
            <a:ext cx="10578074" cy="1317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FFFFFF"/>
                </a:solidFill>
                <a:latin typeface="Poppins Bold"/>
              </a:rPr>
              <a:t>ЗАВДЯКИ ТОМУ, ЩО AR ДОЗВОЛЯЄ ВІЗУАЛІЗУВАТИ ІНФОРМАЦІЮ, ПОКАЗ - СПРИЙНЯТТЯ ВИГЛЯДІ І НЕ БУДУТЬ ВИТРАЧАТИ ЧАС І КОГНІТИВНІ ЗУСИЛЛЯ НА ЇЇ ІНТЕРПРЕТАЦІЮ.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0897288" y="6192554"/>
            <a:ext cx="6102215" cy="711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2800"/>
              </a:lnSpc>
            </a:pPr>
            <a:r>
              <a:rPr lang="en-US" sz="2000">
                <a:solidFill>
                  <a:srgbClr val="FFFFFF"/>
                </a:solidFill>
                <a:latin typeface="Lazydog"/>
              </a:rPr>
              <a:t>НАТИСНИ </a:t>
            </a:r>
          </a:p>
          <a:p>
            <a:pPr>
              <a:lnSpc>
                <a:spcPts val="2800"/>
              </a:lnSpc>
            </a:pPr>
            <a:r>
              <a:rPr lang="en-US" sz="2000">
                <a:solidFill>
                  <a:srgbClr val="FFFFFF"/>
                </a:solidFill>
                <a:latin typeface="Lazydog"/>
              </a:rPr>
              <a:t>НА МЕНЕ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899" t="0" r="-2899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1163153"/>
            <a:ext cx="885973" cy="978975"/>
          </a:xfrm>
          <a:custGeom>
            <a:avLst/>
            <a:gdLst/>
            <a:ahLst/>
            <a:cxnLst/>
            <a:rect r="r" b="b" t="t" l="l"/>
            <a:pathLst>
              <a:path h="978975" w="885973">
                <a:moveTo>
                  <a:pt x="0" y="0"/>
                </a:moveTo>
                <a:lnTo>
                  <a:pt x="885973" y="0"/>
                </a:lnTo>
                <a:lnTo>
                  <a:pt x="885973" y="978975"/>
                </a:lnTo>
                <a:lnTo>
                  <a:pt x="0" y="97897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0656059" y="1028700"/>
            <a:ext cx="6405372" cy="8229600"/>
          </a:xfrm>
          <a:custGeom>
            <a:avLst/>
            <a:gdLst/>
            <a:ahLst/>
            <a:cxnLst/>
            <a:rect r="r" b="b" t="t" l="l"/>
            <a:pathLst>
              <a:path h="8229600" w="6405372">
                <a:moveTo>
                  <a:pt x="0" y="0"/>
                </a:moveTo>
                <a:lnTo>
                  <a:pt x="6405372" y="0"/>
                </a:lnTo>
                <a:lnTo>
                  <a:pt x="6405372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028700" y="2818425"/>
            <a:ext cx="10093583" cy="26828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9999"/>
              </a:lnSpc>
            </a:pPr>
            <a:r>
              <a:rPr lang="en-US" sz="9999">
                <a:solidFill>
                  <a:srgbClr val="FFFFFF"/>
                </a:solidFill>
                <a:latin typeface="Arcade Gamer"/>
              </a:rPr>
              <a:t>ДЯКУЮ</a:t>
            </a:r>
          </a:p>
          <a:p>
            <a:pPr>
              <a:lnSpc>
                <a:spcPts val="9999"/>
              </a:lnSpc>
            </a:pPr>
            <a:r>
              <a:rPr lang="en-US" sz="9999">
                <a:solidFill>
                  <a:srgbClr val="FFFFFF"/>
                </a:solidFill>
                <a:latin typeface="Arcade Gamer"/>
              </a:rPr>
              <a:t>ЗА УВАГУ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028700" y="5396524"/>
            <a:ext cx="9341609" cy="6515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039"/>
              </a:lnSpc>
            </a:pPr>
            <a:r>
              <a:rPr lang="en-US" sz="3599">
                <a:solidFill>
                  <a:srgbClr val="FFFFFF"/>
                </a:solidFill>
                <a:latin typeface="Poppins"/>
              </a:rPr>
              <a:t>до зустрічі!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2089681" y="1023894"/>
            <a:ext cx="7219647" cy="1118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940"/>
              </a:lnSpc>
            </a:pPr>
            <a:r>
              <a:rPr lang="en-US" sz="2100">
                <a:solidFill>
                  <a:srgbClr val="FFFFFF"/>
                </a:solidFill>
                <a:latin typeface="Poppins Bold"/>
              </a:rPr>
              <a:t>ТЕПЛОДАРСЬКИЙ ЛІЦЕЙ ІМЕНІ О.П. МЕДВЕДКОВА</a:t>
            </a:r>
          </a:p>
          <a:p>
            <a:pPr algn="just">
              <a:lnSpc>
                <a:spcPts val="2940"/>
              </a:lnSpc>
            </a:pPr>
            <a:r>
              <a:rPr lang="en-US" sz="2100">
                <a:solidFill>
                  <a:srgbClr val="FFFFFF"/>
                </a:solidFill>
                <a:latin typeface="Poppins Bold"/>
              </a:rPr>
              <a:t>ПРОФЕСІЙНА СПІЛЬНОТА ВЧИТЕЛІВ МАТЕМАТИКИ ТА ІНФОРМАТИКИ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482206" y="6552860"/>
            <a:ext cx="11569275" cy="1317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FFFFFF"/>
                </a:solidFill>
                <a:latin typeface="Poppins Bold"/>
              </a:rPr>
              <a:t>ВІРТУАЛЬНА РЕАЛЬНІСТЬ МОЖЕ СТАТИ ПОТУЖНИМ ІНСТРУМЕНТОМ ДЛЯ ВДОСКОНАЛЕННЯ НАВЧАННЯ МАТЕМАТИКИ ТА ІНФОРМАТИКИ, РОБЛЯЧИ ПРОЦЕС БІЛЬШ ДОСТУПНИМ ТА ПРИВАБЛИВИМ ДЛЯ УЧНІВ.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DAF4xM08eHs</dc:identifier>
  <dcterms:modified xsi:type="dcterms:W3CDTF">2011-08-01T06:04:30Z</dcterms:modified>
  <cp:revision>1</cp:revision>
  <dc:title>віртуальна реальність на уроках математики та інфориатики</dc:title>
</cp:coreProperties>
</file>