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71" r:id="rId6"/>
    <p:sldId id="260" r:id="rId7"/>
    <p:sldId id="263" r:id="rId8"/>
    <p:sldId id="264" r:id="rId9"/>
    <p:sldId id="262" r:id="rId10"/>
    <p:sldId id="261" r:id="rId11"/>
    <p:sldId id="268" r:id="rId12"/>
    <p:sldId id="267" r:id="rId13"/>
    <p:sldId id="266" r:id="rId14"/>
    <p:sldId id="270" r:id="rId15"/>
    <p:sldId id="269" r:id="rId1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за замовчуванням" id="{E54FB24F-7CEE-4070-A0CC-480415D8C10B}">
          <p14:sldIdLst>
            <p14:sldId id="256"/>
            <p14:sldId id="257"/>
          </p14:sldIdLst>
        </p14:section>
        <p14:section name="Розділ без заголовка" id="{CF17952E-9B59-4857-803C-9E902F0072AF}">
          <p14:sldIdLst>
            <p14:sldId id="258"/>
            <p14:sldId id="259"/>
            <p14:sldId id="271"/>
            <p14:sldId id="260"/>
            <p14:sldId id="263"/>
            <p14:sldId id="264"/>
            <p14:sldId id="262"/>
            <p14:sldId id="261"/>
            <p14:sldId id="268"/>
            <p14:sldId id="267"/>
            <p14:sldId id="266"/>
            <p14:sldId id="270"/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6CB86-94C2-4973-B957-2DBD07F31347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B9172-F73E-4EC2-8CF5-CA073119A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9291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8B9172-F73E-4EC2-8CF5-CA073119AF00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1299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3FE28-DA82-F740-974E-7FA362A344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0C62F623-20B7-8F2A-9FDA-97E81E1004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59CBE90-2E69-5839-3B99-F467737DC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6F29ADD-928C-9F64-8718-EF83BC93D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CC58CF9-F22E-DDAB-AD9D-26237D823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48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594CC4-A8D1-5C78-D0FC-DF9DE7D25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A73357-794C-02AC-7CB0-CAB63BB569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4F2730A-3A0C-92CE-CE11-1D2936D41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7C76FA7-7F88-E976-D844-1C2FC7B35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6BC857A-EECD-D485-9AF0-58145C733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4069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81DEA5-335D-591B-EC71-3A86C0815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17F52BE-FCA2-B35E-6853-D8F5BDD98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7D688DD-2AD5-E143-120F-5771BBE41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79BD217-3A9F-CCEA-6CC9-4CAEEF452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2B2229A-611A-E16C-25C9-CC5CBD7BC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3468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8C899A-32D1-D2E4-664A-40CD6C139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4D95F27-C457-8246-78A1-9AEAD0D78B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90A47A2-7DA4-424D-5964-18411B12F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4884462-FD55-FC7D-30FB-6739373C6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2F1EFC4-0DDD-7ADC-22A1-C3ED102FA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E03070B-8A7A-660F-6FE6-9CA66A442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8023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FCF1B5-7407-141C-883E-86F121F1C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34CDA8C-A9BF-47D0-256C-937F698E9E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ADD9E9-2E6E-2B07-4B73-DCEE8509A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EA9B52E-1E33-2A4E-1FD3-BA2EB18423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6A0C0E8E-BB53-B68D-42D9-2BE5E596EC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9238FF5-9FF4-9E78-4078-594F75515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A8FF365-EB8A-2A57-94C9-324AEDCB0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A271774E-1E98-3E12-42FB-C06682AC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0514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23E676-BE13-201C-9192-98C12C1C4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1CE42EA-F69C-97FA-E261-338D3ED43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66256E0-F884-1190-04B8-355BDAE31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F5D6F26-3234-A1A6-BF8B-E46513DD8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598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A9B67377-6837-0952-AA90-D4820F0FE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51DF259-0C3A-9F6F-265B-CC9E4FAB3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1317899D-7ACC-589A-8203-5D2AF2FAD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105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44B4AD-CAD3-0205-4475-ADDC83E7F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EBA06B-6203-C659-304D-8E240F3F8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54CF96E-FB47-195D-3063-14616ED797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6A969D1-87A2-8B24-E4B1-B8A24FA6F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096A48B-388C-B157-FB81-003091664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476911A-DC7A-A578-A8B5-C7EF7524C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1317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142048-919C-58B2-B8B2-EAE88E1EB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A3814AF-E461-287D-E449-993FD241D3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EFBC4DFF-1D5E-8113-15E4-A849E38ADF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11E2229-E1B5-C889-B475-5F92C476D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CB3EA2F-8B43-DCB9-A206-67C8B33EB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781F500-04FB-5975-9972-795D856DE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4046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358E65-9634-490A-C13A-468100FD8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DD61E18-24D5-196D-D5A6-47201F2AEF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1C2DE09-169A-DB56-DE26-E0E9B997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A6F5B55-7F06-6126-91B7-DC8182F42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DA6E4D2-ED96-DE4A-B314-2ECA5D651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268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A0D8D63-7DA8-9AC9-FA54-A0EADC33E3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1883A78-F650-DDA1-5C91-4EE7520F9C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693A01F-FD09-D246-98E8-B0B20DD3F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57C2367-B05D-DF72-B8D3-E0EC65088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A9323F2-3EA7-00F0-0DBC-1FB9290BE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1323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BD0A907D-4235-E298-C384-C10FC5254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770D22B-7DAC-835B-4C47-FC5922161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7ECDCDD-FB64-AC03-32C7-F970AE824A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20414D-DFFB-434D-AEC1-668DB4527B24}" type="datetimeFigureOut">
              <a:rPr lang="uk-UA" smtClean="0"/>
              <a:t>22.10.2025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ED7513D-C135-68CC-46E0-F34FB79425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8D4DAD7-4BAA-694A-070D-4B0F93009D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683B8F-8B70-40D6-B036-46372153012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2612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D6509D-3ED3-A63D-3710-DB331A7AC1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692" b="33967"/>
          <a:stretch>
            <a:fillRect/>
          </a:stretch>
        </p:blipFill>
        <p:spPr>
          <a:xfrm>
            <a:off x="2522358" y="10"/>
            <a:ext cx="9669642" cy="6857990"/>
          </a:xfrm>
          <a:prstGeom prst="rect">
            <a:avLst/>
          </a:prstGeom>
        </p:spPr>
      </p:pic>
      <p:sp>
        <p:nvSpPr>
          <p:cNvPr id="16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0">
            <a:extLst>
              <a:ext uri="{FF2B5EF4-FFF2-40B4-BE49-F238E27FC236}">
                <a16:creationId xmlns:a16="http://schemas.microsoft.com/office/drawing/2014/main" id="{2E6E9206-D8FB-8B8B-1A7A-3F302EB25DF4}"/>
              </a:ext>
            </a:extLst>
          </p:cNvPr>
          <p:cNvSpPr/>
          <p:nvPr/>
        </p:nvSpPr>
        <p:spPr>
          <a:xfrm>
            <a:off x="512064" y="539495"/>
            <a:ext cx="8220456" cy="12893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 err="1">
                <a:latin typeface="+mj-lt"/>
                <a:ea typeface="+mj-ea"/>
                <a:cs typeface="+mj-cs"/>
              </a:rPr>
              <a:t>Мінімізація</a:t>
            </a:r>
            <a:r>
              <a:rPr lang="en-US" sz="4400" b="1" dirty="0">
                <a:latin typeface="+mj-lt"/>
                <a:ea typeface="+mj-ea"/>
                <a:cs typeface="+mj-cs"/>
              </a:rPr>
              <a:t> </a:t>
            </a:r>
            <a:r>
              <a:rPr lang="en-US" sz="4400" b="1" dirty="0" err="1">
                <a:latin typeface="+mj-lt"/>
                <a:ea typeface="+mj-ea"/>
                <a:cs typeface="+mj-cs"/>
              </a:rPr>
              <a:t>тривожних</a:t>
            </a:r>
            <a:r>
              <a:rPr lang="en-US" sz="4400" b="1" dirty="0">
                <a:latin typeface="+mj-lt"/>
                <a:ea typeface="+mj-ea"/>
                <a:cs typeface="+mj-cs"/>
              </a:rPr>
              <a:t> </a:t>
            </a:r>
            <a:r>
              <a:rPr lang="en-US" sz="4400" b="1" dirty="0" err="1">
                <a:latin typeface="+mj-lt"/>
                <a:ea typeface="+mj-ea"/>
                <a:cs typeface="+mj-cs"/>
              </a:rPr>
              <a:t>факторів</a:t>
            </a:r>
            <a:r>
              <a:rPr lang="en-US" sz="4400" b="1" dirty="0">
                <a:latin typeface="+mj-lt"/>
                <a:ea typeface="+mj-ea"/>
                <a:cs typeface="+mj-cs"/>
              </a:rPr>
              <a:t> </a:t>
            </a:r>
            <a:r>
              <a:rPr lang="uk-UA" sz="4400" b="1" dirty="0">
                <a:latin typeface="+mj-lt"/>
                <a:ea typeface="+mj-ea"/>
                <a:cs typeface="+mj-cs"/>
              </a:rPr>
              <a:t>в процесі вивчення </a:t>
            </a:r>
            <a:r>
              <a:rPr lang="en-US" sz="4400" b="1" dirty="0">
                <a:latin typeface="+mj-lt"/>
                <a:ea typeface="+mj-ea"/>
                <a:cs typeface="+mj-cs"/>
              </a:rPr>
              <a:t> </a:t>
            </a:r>
            <a:r>
              <a:rPr lang="en-US" sz="4400" b="1" dirty="0" err="1">
                <a:latin typeface="+mj-lt"/>
                <a:ea typeface="+mj-ea"/>
                <a:cs typeface="+mj-cs"/>
              </a:rPr>
              <a:t>історії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90FC83B4-9F86-BE49-E500-89FA83831295}"/>
              </a:ext>
            </a:extLst>
          </p:cNvPr>
          <p:cNvSpPr/>
          <p:nvPr/>
        </p:nvSpPr>
        <p:spPr>
          <a:xfrm>
            <a:off x="649224" y="2971799"/>
            <a:ext cx="5065776" cy="32051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uk-UA" sz="20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dirty="0" err="1"/>
              <a:t>Швед</a:t>
            </a:r>
            <a:r>
              <a:rPr lang="en-US" sz="2000" dirty="0"/>
              <a:t> </a:t>
            </a:r>
            <a:r>
              <a:rPr lang="en-US" sz="2000" dirty="0" err="1"/>
              <a:t>Христина</a:t>
            </a:r>
            <a:r>
              <a:rPr lang="en-US" sz="2000" dirty="0"/>
              <a:t> </a:t>
            </a:r>
            <a:r>
              <a:rPr lang="en-US" sz="2000" dirty="0" err="1"/>
              <a:t>Романівна</a:t>
            </a:r>
            <a:r>
              <a:rPr lang="en-US" sz="2000" dirty="0"/>
              <a:t> </a:t>
            </a:r>
            <a:endParaRPr lang="uk-UA" sz="20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dirty="0" err="1"/>
              <a:t>заступник</a:t>
            </a:r>
            <a:r>
              <a:rPr lang="en-US" sz="2000" dirty="0"/>
              <a:t> </a:t>
            </a:r>
            <a:r>
              <a:rPr lang="en-US" sz="2000" dirty="0" err="1"/>
              <a:t>директора</a:t>
            </a:r>
            <a:r>
              <a:rPr lang="en-US" sz="2000" dirty="0"/>
              <a:t> з </a:t>
            </a:r>
            <a:r>
              <a:rPr lang="en-US" sz="2000" dirty="0" err="1"/>
              <a:t>навчально-виховної</a:t>
            </a:r>
            <a:r>
              <a:rPr lang="en-US" sz="2000" dirty="0"/>
              <a:t> </a:t>
            </a:r>
            <a:r>
              <a:rPr lang="en-US" sz="2000" dirty="0" err="1"/>
              <a:t>роботи</a:t>
            </a:r>
            <a:r>
              <a:rPr lang="en-US" sz="2000" dirty="0"/>
              <a:t> </a:t>
            </a:r>
            <a:r>
              <a:rPr lang="en-US" sz="2000" dirty="0" err="1"/>
              <a:t>та</a:t>
            </a:r>
            <a:r>
              <a:rPr lang="en-US" sz="2000" dirty="0"/>
              <a:t> </a:t>
            </a:r>
            <a:r>
              <a:rPr lang="en-US" sz="2000" dirty="0" err="1"/>
              <a:t>викладач</a:t>
            </a:r>
            <a:r>
              <a:rPr lang="en-US" sz="2000" dirty="0"/>
              <a:t> </a:t>
            </a:r>
            <a:r>
              <a:rPr lang="en-US" sz="2000" dirty="0" err="1"/>
              <a:t>історії</a:t>
            </a:r>
            <a:endParaRPr lang="uk-UA" sz="20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 </a:t>
            </a:r>
            <a:endParaRPr lang="uk-UA" sz="20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dirty="0" err="1"/>
              <a:t>Вищ</a:t>
            </a:r>
            <a:r>
              <a:rPr lang="uk-UA" sz="2000" dirty="0"/>
              <a:t>е</a:t>
            </a:r>
            <a:r>
              <a:rPr lang="en-US" sz="2000" dirty="0"/>
              <a:t> </a:t>
            </a:r>
            <a:r>
              <a:rPr lang="en-US" sz="2000" dirty="0" err="1"/>
              <a:t>професійн</a:t>
            </a:r>
            <a:r>
              <a:rPr lang="uk-UA" sz="2000" dirty="0"/>
              <a:t>е</a:t>
            </a:r>
            <a:r>
              <a:rPr lang="en-US" sz="2000" dirty="0"/>
              <a:t> </a:t>
            </a:r>
            <a:r>
              <a:rPr lang="en-US" sz="2000" dirty="0" err="1"/>
              <a:t>училищ</a:t>
            </a:r>
            <a:r>
              <a:rPr lang="uk-UA" sz="2000" dirty="0"/>
              <a:t>е</a:t>
            </a:r>
            <a:r>
              <a:rPr lang="en-US" sz="2000" dirty="0"/>
              <a:t> № 71 </a:t>
            </a:r>
            <a:r>
              <a:rPr lang="en-US" sz="2000" dirty="0" err="1"/>
              <a:t>міста</a:t>
            </a:r>
            <a:r>
              <a:rPr lang="en-US" sz="2000" dirty="0"/>
              <a:t> </a:t>
            </a:r>
            <a:r>
              <a:rPr lang="en-US" sz="2000" dirty="0" err="1"/>
              <a:t>Кам’янка</a:t>
            </a:r>
            <a:r>
              <a:rPr lang="en-US" sz="2000" dirty="0"/>
              <a:t>- </a:t>
            </a:r>
            <a:r>
              <a:rPr lang="en-US" sz="2000" dirty="0" err="1"/>
              <a:t>Бузька</a:t>
            </a:r>
            <a:r>
              <a:rPr lang="en-US" sz="2000" dirty="0"/>
              <a:t>. </a:t>
            </a:r>
            <a:endParaRPr lang="uk-UA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uk-UA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uk-UA" sz="2000" dirty="0"/>
              <a:t>                                                                       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uk-UA" sz="2000" dirty="0"/>
              <a:t>                                                                            2025</a:t>
            </a: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142F2F-9E0D-CCA5-1C24-2549B8FCAD2A}"/>
              </a:ext>
            </a:extLst>
          </p:cNvPr>
          <p:cNvSpPr txBox="1"/>
          <p:nvPr/>
        </p:nvSpPr>
        <p:spPr>
          <a:xfrm>
            <a:off x="512064" y="2066544"/>
            <a:ext cx="65013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/>
              </a:rPr>
              <a:t>«Без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/>
              </a:rPr>
              <a:t>любові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/>
              </a:rPr>
              <a:t> до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/>
              </a:rPr>
              <a:t>дитини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/>
              </a:rPr>
              <a:t> —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/>
              </a:rPr>
              <a:t>немає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/>
              </a:rPr>
              <a:t>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/>
              </a:rPr>
              <a:t>справжнього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/>
              </a:rPr>
              <a:t>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/>
              </a:rPr>
              <a:t>виховання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/>
              </a:rPr>
              <a:t>».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   Василь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</a:rPr>
              <a:t>Сухомлинський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937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DCF3960E-82B9-8081-DFF3-6B1FB2553442}"/>
              </a:ext>
            </a:extLst>
          </p:cNvPr>
          <p:cNvSpPr/>
          <p:nvPr/>
        </p:nvSpPr>
        <p:spPr>
          <a:xfrm>
            <a:off x="838201" y="365125"/>
            <a:ext cx="5251316" cy="1807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>
                <a:latin typeface="+mj-lt"/>
                <a:ea typeface="+mj-ea"/>
                <a:cs typeface="+mj-cs"/>
              </a:rPr>
              <a:t>Актуальність теми</a:t>
            </a:r>
            <a:endParaRPr lang="en-US" sz="4400">
              <a:latin typeface="+mj-lt"/>
              <a:ea typeface="+mj-ea"/>
              <a:cs typeface="+mj-cs"/>
            </a:endParaRPr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591E0758-6FB9-6D8D-0490-BA4A5059DD33}"/>
              </a:ext>
            </a:extLst>
          </p:cNvPr>
          <p:cNvSpPr/>
          <p:nvPr/>
        </p:nvSpPr>
        <p:spPr>
          <a:xfrm>
            <a:off x="688207" y="2084832"/>
            <a:ext cx="5639441" cy="41927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uk-UA" sz="2000" dirty="0"/>
              <a:t>	</a:t>
            </a:r>
            <a:r>
              <a:rPr lang="en-US" sz="2000" dirty="0" err="1"/>
              <a:t>Історія</a:t>
            </a:r>
            <a:r>
              <a:rPr lang="en-US" sz="2000" dirty="0"/>
              <a:t> — </a:t>
            </a:r>
            <a:r>
              <a:rPr lang="en-US" sz="2000" dirty="0" err="1"/>
              <a:t>це</a:t>
            </a:r>
            <a:r>
              <a:rPr lang="en-US" sz="2000" dirty="0"/>
              <a:t> </a:t>
            </a:r>
            <a:r>
              <a:rPr lang="en-US" sz="2000" dirty="0" err="1"/>
              <a:t>не</a:t>
            </a:r>
            <a:r>
              <a:rPr lang="en-US" sz="2000" dirty="0"/>
              <a:t> </a:t>
            </a:r>
            <a:r>
              <a:rPr lang="en-US" sz="2000" dirty="0" err="1"/>
              <a:t>просто</a:t>
            </a:r>
            <a:r>
              <a:rPr lang="en-US" sz="2000" dirty="0"/>
              <a:t> </a:t>
            </a:r>
            <a:r>
              <a:rPr lang="en-US" sz="2000" dirty="0" err="1"/>
              <a:t>послідовність</a:t>
            </a:r>
            <a:r>
              <a:rPr lang="en-US" sz="2000" dirty="0"/>
              <a:t> </a:t>
            </a:r>
            <a:r>
              <a:rPr lang="en-US" sz="2000" dirty="0" err="1"/>
              <a:t>дат</a:t>
            </a:r>
            <a:r>
              <a:rPr lang="en-US" sz="2000" dirty="0"/>
              <a:t> і </a:t>
            </a:r>
            <a:r>
              <a:rPr lang="en-US" sz="2000" dirty="0" err="1"/>
              <a:t>подій</a:t>
            </a:r>
            <a:r>
              <a:rPr lang="en-US" sz="2000" dirty="0"/>
              <a:t>. </a:t>
            </a:r>
            <a:r>
              <a:rPr lang="en-US" sz="2000" dirty="0" err="1"/>
              <a:t>Це</a:t>
            </a:r>
            <a:r>
              <a:rPr lang="en-US" sz="2000" dirty="0"/>
              <a:t> </a:t>
            </a:r>
            <a:r>
              <a:rPr lang="en-US" sz="2000" dirty="0" err="1"/>
              <a:t>дзеркало</a:t>
            </a:r>
            <a:r>
              <a:rPr lang="en-US" sz="2000" dirty="0"/>
              <a:t> </a:t>
            </a:r>
            <a:r>
              <a:rPr lang="en-US" sz="2000" dirty="0" err="1"/>
              <a:t>людського</a:t>
            </a:r>
            <a:r>
              <a:rPr lang="en-US" sz="2000" dirty="0"/>
              <a:t> </a:t>
            </a:r>
            <a:r>
              <a:rPr lang="en-US" sz="2000" dirty="0" err="1"/>
              <a:t>досвіду</a:t>
            </a:r>
            <a:r>
              <a:rPr lang="en-US" sz="2000" dirty="0"/>
              <a:t>, </a:t>
            </a:r>
            <a:r>
              <a:rPr lang="en-US" sz="2000" dirty="0" err="1"/>
              <a:t>через</a:t>
            </a:r>
            <a:r>
              <a:rPr lang="en-US" sz="2000" dirty="0"/>
              <a:t> </a:t>
            </a:r>
            <a:r>
              <a:rPr lang="en-US" sz="2000" dirty="0" err="1"/>
              <a:t>яке</a:t>
            </a:r>
            <a:r>
              <a:rPr lang="en-US" sz="2000" dirty="0"/>
              <a:t> </a:t>
            </a:r>
            <a:r>
              <a:rPr lang="en-US" sz="2000" dirty="0" err="1"/>
              <a:t>формуються</a:t>
            </a:r>
            <a:r>
              <a:rPr lang="en-US" sz="2000" dirty="0"/>
              <a:t> </a:t>
            </a:r>
            <a:r>
              <a:rPr lang="en-US" sz="2000" dirty="0" err="1"/>
              <a:t>наші</a:t>
            </a:r>
            <a:r>
              <a:rPr lang="en-US" sz="2000" dirty="0"/>
              <a:t> </a:t>
            </a:r>
            <a:r>
              <a:rPr lang="en-US" sz="2000" dirty="0" err="1"/>
              <a:t>цінності</a:t>
            </a:r>
            <a:r>
              <a:rPr lang="en-US" sz="2000" dirty="0"/>
              <a:t>, </a:t>
            </a:r>
            <a:r>
              <a:rPr lang="en-US" sz="2000" dirty="0" err="1"/>
              <a:t>емпатія</a:t>
            </a:r>
            <a:r>
              <a:rPr lang="en-US" sz="2000" dirty="0"/>
              <a:t> й </a:t>
            </a:r>
            <a:r>
              <a:rPr lang="en-US" sz="2000" dirty="0" err="1"/>
              <a:t>критичне</a:t>
            </a:r>
            <a:r>
              <a:rPr lang="en-US" sz="2000" dirty="0"/>
              <a:t> </a:t>
            </a:r>
            <a:r>
              <a:rPr lang="en-US" sz="2000" dirty="0" err="1"/>
              <a:t>мислення</a:t>
            </a:r>
            <a:r>
              <a:rPr lang="en-US" sz="2000" dirty="0"/>
              <a:t>. </a:t>
            </a:r>
            <a:r>
              <a:rPr lang="en-US" sz="2000" dirty="0" err="1"/>
              <a:t>Але</a:t>
            </a:r>
            <a:r>
              <a:rPr lang="en-US" sz="2000" dirty="0"/>
              <a:t>, </a:t>
            </a:r>
            <a:r>
              <a:rPr lang="en-US" sz="2000" dirty="0" err="1"/>
              <a:t>вивчаючи</a:t>
            </a:r>
            <a:r>
              <a:rPr lang="en-US" sz="2000" dirty="0"/>
              <a:t> </a:t>
            </a:r>
            <a:r>
              <a:rPr lang="en-US" sz="2000" dirty="0" err="1"/>
              <a:t>історію</a:t>
            </a:r>
            <a:r>
              <a:rPr lang="en-US" sz="2000" dirty="0"/>
              <a:t>, </a:t>
            </a:r>
            <a:r>
              <a:rPr lang="en-US" sz="2000" dirty="0" err="1"/>
              <a:t>ми</a:t>
            </a:r>
            <a:r>
              <a:rPr lang="en-US" sz="2000" dirty="0"/>
              <a:t> </a:t>
            </a:r>
            <a:r>
              <a:rPr lang="en-US" sz="2000" dirty="0" err="1"/>
              <a:t>стикаємося</a:t>
            </a:r>
            <a:r>
              <a:rPr lang="en-US" sz="2000" dirty="0"/>
              <a:t> з </a:t>
            </a:r>
            <a:r>
              <a:rPr lang="en-US" sz="2000" dirty="0" err="1"/>
              <a:t>болючими</a:t>
            </a:r>
            <a:r>
              <a:rPr lang="en-US" sz="2000" dirty="0"/>
              <a:t> </a:t>
            </a:r>
            <a:r>
              <a:rPr lang="en-US" sz="2000" dirty="0" err="1"/>
              <a:t>темами</a:t>
            </a:r>
            <a:r>
              <a:rPr lang="en-US" sz="2000" dirty="0"/>
              <a:t> — </a:t>
            </a:r>
            <a:r>
              <a:rPr lang="en-US" sz="2000" dirty="0" err="1"/>
              <a:t>війнами</a:t>
            </a:r>
            <a:r>
              <a:rPr lang="en-US" sz="2000" dirty="0"/>
              <a:t>, </a:t>
            </a:r>
            <a:r>
              <a:rPr lang="en-US" sz="2000" dirty="0" err="1"/>
              <a:t>репресіями</a:t>
            </a:r>
            <a:r>
              <a:rPr lang="en-US" sz="2000" dirty="0"/>
              <a:t>, </a:t>
            </a:r>
            <a:r>
              <a:rPr lang="en-US" sz="2000" dirty="0" err="1"/>
              <a:t>трагедіями</a:t>
            </a:r>
            <a:r>
              <a:rPr lang="en-US" sz="2000" dirty="0"/>
              <a:t>. </a:t>
            </a:r>
            <a:endParaRPr lang="uk-UA" sz="20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uk-UA" sz="2000" dirty="0"/>
              <a:t>	</a:t>
            </a:r>
            <a:r>
              <a:rPr lang="en-US" sz="2000" dirty="0" err="1"/>
              <a:t>Для</a:t>
            </a:r>
            <a:r>
              <a:rPr lang="en-US" sz="2000" dirty="0"/>
              <a:t> </a:t>
            </a:r>
            <a:r>
              <a:rPr lang="en-US" sz="2000" dirty="0" err="1"/>
              <a:t>учнів</a:t>
            </a:r>
            <a:r>
              <a:rPr lang="en-US" sz="2000" dirty="0"/>
              <a:t> </a:t>
            </a:r>
            <a:r>
              <a:rPr lang="en-US" sz="2000" dirty="0" err="1"/>
              <a:t>це</a:t>
            </a:r>
            <a:r>
              <a:rPr lang="en-US" sz="2000" dirty="0"/>
              <a:t> </a:t>
            </a:r>
            <a:r>
              <a:rPr lang="en-US" sz="2000" dirty="0" err="1"/>
              <a:t>може</a:t>
            </a:r>
            <a:r>
              <a:rPr lang="en-US" sz="2000" dirty="0"/>
              <a:t> </a:t>
            </a:r>
            <a:r>
              <a:rPr lang="en-US" sz="2000" dirty="0" err="1"/>
              <a:t>бути</a:t>
            </a:r>
            <a:r>
              <a:rPr lang="en-US" sz="2000" dirty="0"/>
              <a:t> </a:t>
            </a:r>
            <a:r>
              <a:rPr lang="en-US" sz="2000" dirty="0" err="1"/>
              <a:t>не</a:t>
            </a:r>
            <a:r>
              <a:rPr lang="en-US" sz="2000" dirty="0"/>
              <a:t> </a:t>
            </a:r>
            <a:r>
              <a:rPr lang="en-US" sz="2000" dirty="0" err="1"/>
              <a:t>просто</a:t>
            </a:r>
            <a:r>
              <a:rPr lang="en-US" sz="2000" dirty="0"/>
              <a:t> </a:t>
            </a:r>
            <a:r>
              <a:rPr lang="en-US" sz="2000" dirty="0" err="1"/>
              <a:t>пізнавально</a:t>
            </a:r>
            <a:r>
              <a:rPr lang="en-US" sz="2000" dirty="0"/>
              <a:t>, а </a:t>
            </a:r>
            <a:r>
              <a:rPr lang="en-US" sz="2000" dirty="0" err="1"/>
              <a:t>емоційно</a:t>
            </a:r>
            <a:r>
              <a:rPr lang="en-US" sz="2000" dirty="0"/>
              <a:t> </a:t>
            </a:r>
            <a:r>
              <a:rPr lang="en-US" sz="2000" dirty="0" err="1"/>
              <a:t>важко</a:t>
            </a:r>
            <a:r>
              <a:rPr lang="en-US" sz="2000" dirty="0"/>
              <a:t>. </a:t>
            </a:r>
            <a:r>
              <a:rPr lang="en-US" sz="2000" dirty="0" err="1"/>
              <a:t>Наше</a:t>
            </a:r>
            <a:r>
              <a:rPr lang="en-US" sz="2000" dirty="0"/>
              <a:t> </a:t>
            </a:r>
            <a:r>
              <a:rPr lang="en-US" sz="2000" dirty="0" err="1"/>
              <a:t>завдання</a:t>
            </a:r>
            <a:r>
              <a:rPr lang="en-US" sz="2000" dirty="0"/>
              <a:t> </a:t>
            </a:r>
            <a:r>
              <a:rPr lang="en-US" sz="2000" dirty="0" err="1"/>
              <a:t>як</a:t>
            </a:r>
            <a:r>
              <a:rPr lang="en-US" sz="2000" dirty="0"/>
              <a:t> </a:t>
            </a:r>
            <a:r>
              <a:rPr lang="en-US" sz="2000" dirty="0" err="1"/>
              <a:t>педагогів</a:t>
            </a:r>
            <a:r>
              <a:rPr lang="en-US" sz="2000" dirty="0"/>
              <a:t> — </a:t>
            </a:r>
            <a:r>
              <a:rPr lang="en-US" sz="2000" dirty="0" err="1"/>
              <a:t>не</a:t>
            </a:r>
            <a:r>
              <a:rPr lang="en-US" sz="2000" dirty="0"/>
              <a:t> </a:t>
            </a:r>
            <a:r>
              <a:rPr lang="en-US" sz="2000" dirty="0" err="1"/>
              <a:t>уникати</a:t>
            </a:r>
            <a:r>
              <a:rPr lang="en-US" sz="2000" dirty="0"/>
              <a:t> </a:t>
            </a:r>
            <a:r>
              <a:rPr lang="en-US" sz="2000" dirty="0" err="1"/>
              <a:t>правди</a:t>
            </a:r>
            <a:r>
              <a:rPr lang="en-US" sz="2000" dirty="0"/>
              <a:t>, а </a:t>
            </a:r>
            <a:r>
              <a:rPr lang="en-US" sz="2000" dirty="0" err="1"/>
              <a:t>навчити</a:t>
            </a:r>
            <a:r>
              <a:rPr lang="en-US" sz="2000" dirty="0"/>
              <a:t> </a:t>
            </a:r>
            <a:r>
              <a:rPr lang="en-US" sz="2000" dirty="0" err="1"/>
              <a:t>її</a:t>
            </a:r>
            <a:r>
              <a:rPr lang="en-US" sz="2000" dirty="0"/>
              <a:t> </a:t>
            </a:r>
            <a:r>
              <a:rPr lang="en-US" sz="2000" dirty="0" err="1"/>
              <a:t>сприймати</a:t>
            </a:r>
            <a:r>
              <a:rPr lang="en-US" sz="2000" dirty="0"/>
              <a:t> </a:t>
            </a:r>
            <a:r>
              <a:rPr lang="en-US" sz="2000" dirty="0" err="1"/>
              <a:t>без</a:t>
            </a:r>
            <a:r>
              <a:rPr lang="en-US" sz="2000" dirty="0"/>
              <a:t> </a:t>
            </a:r>
            <a:r>
              <a:rPr lang="en-US" sz="2000" dirty="0" err="1"/>
              <a:t>травми</a:t>
            </a:r>
            <a:r>
              <a:rPr lang="en-US" sz="2000" dirty="0"/>
              <a:t>, з </a:t>
            </a:r>
            <a:r>
              <a:rPr lang="en-US" sz="2000" dirty="0" err="1"/>
              <a:t>повагою</a:t>
            </a:r>
            <a:r>
              <a:rPr lang="en-US" sz="2000" dirty="0"/>
              <a:t> </a:t>
            </a:r>
            <a:r>
              <a:rPr lang="en-US" sz="2000" dirty="0" err="1"/>
              <a:t>до</a:t>
            </a:r>
            <a:r>
              <a:rPr lang="en-US" sz="2000" dirty="0"/>
              <a:t> </a:t>
            </a:r>
            <a:r>
              <a:rPr lang="en-US" sz="2000" dirty="0" err="1"/>
              <a:t>почуттів</a:t>
            </a:r>
            <a:r>
              <a:rPr lang="en-US" sz="2000" dirty="0"/>
              <a:t> </a:t>
            </a:r>
            <a:r>
              <a:rPr lang="en-US" sz="2000" dirty="0" err="1"/>
              <a:t>кожного</a:t>
            </a:r>
            <a:r>
              <a:rPr lang="en-US" sz="2000" dirty="0"/>
              <a:t> </a:t>
            </a:r>
            <a:r>
              <a:rPr lang="en-US" sz="2000" dirty="0" err="1"/>
              <a:t>учня</a:t>
            </a:r>
            <a:r>
              <a:rPr lang="en-US" sz="2000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D12BC46-6999-A2F9-D84A-E6BE8B8602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061" r="2" b="7170"/>
          <a:stretch>
            <a:fillRect/>
          </a:stretch>
        </p:blipFill>
        <p:spPr>
          <a:xfrm>
            <a:off x="6327648" y="10"/>
            <a:ext cx="5810564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37148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5066EDE3-DBE9-8921-3A72-DE949B876AA3}"/>
              </a:ext>
            </a:extLst>
          </p:cNvPr>
          <p:cNvSpPr/>
          <p:nvPr/>
        </p:nvSpPr>
        <p:spPr>
          <a:xfrm>
            <a:off x="775931" y="429418"/>
            <a:ext cx="5542359" cy="692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450"/>
              </a:lnSpc>
              <a:buNone/>
            </a:pPr>
            <a:endParaRPr lang="en-US" sz="435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23AB8C80-CD89-D923-7B83-ED144D31E05B}"/>
              </a:ext>
            </a:extLst>
          </p:cNvPr>
          <p:cNvSpPr/>
          <p:nvPr/>
        </p:nvSpPr>
        <p:spPr>
          <a:xfrm>
            <a:off x="775931" y="1362456"/>
            <a:ext cx="10708934" cy="19940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1700" dirty="0"/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6EB0917E-22E0-63F9-7D88-C862DF1EF8E0}"/>
              </a:ext>
            </a:extLst>
          </p:cNvPr>
          <p:cNvSpPr/>
          <p:nvPr/>
        </p:nvSpPr>
        <p:spPr>
          <a:xfrm>
            <a:off x="6188964" y="3442192"/>
            <a:ext cx="4258761" cy="367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28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Постійний потік інформації</a:t>
            </a:r>
            <a:endParaRPr lang="en-US" sz="2800" dirty="0"/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1BC88D4F-1D1C-629E-7196-E7F6E5032C55}"/>
              </a:ext>
            </a:extLst>
          </p:cNvPr>
          <p:cNvSpPr/>
          <p:nvPr/>
        </p:nvSpPr>
        <p:spPr>
          <a:xfrm>
            <a:off x="6190567" y="4157792"/>
            <a:ext cx="4586326" cy="3678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28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Підсилення емоційної реакції</a:t>
            </a:r>
            <a:endParaRPr lang="en-US" sz="2800" dirty="0"/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B9088790-4A5B-90D0-1395-3836252457E9}"/>
              </a:ext>
            </a:extLst>
          </p:cNvPr>
          <p:cNvSpPr/>
          <p:nvPr/>
        </p:nvSpPr>
        <p:spPr>
          <a:xfrm>
            <a:off x="6188964" y="4873393"/>
            <a:ext cx="4427220" cy="3462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2800" b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Вчитель як фасилітатор</a:t>
            </a:r>
            <a:r>
              <a:rPr lang="uk-UA" sz="2800" b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</a:p>
          <a:p>
            <a:pPr marL="0" indent="0" algn="l">
              <a:lnSpc>
                <a:spcPts val="1650"/>
              </a:lnSpc>
              <a:buNone/>
            </a:pPr>
            <a:endParaRPr lang="uk-UA" sz="2800" b="1">
              <a:solidFill>
                <a:srgbClr val="443728"/>
              </a:solidFill>
              <a:ea typeface="Crimson Pro Bold" pitchFamily="34" charset="-122"/>
            </a:endParaRPr>
          </a:p>
          <a:p>
            <a:pPr marL="0" indent="0" algn="l">
              <a:lnSpc>
                <a:spcPts val="1650"/>
              </a:lnSpc>
              <a:buNone/>
            </a:pPr>
            <a:endParaRPr lang="uk-UA" sz="2800" b="1" dirty="0">
              <a:solidFill>
                <a:srgbClr val="443728"/>
              </a:solidFill>
              <a:ea typeface="Crimson Pro Bold" pitchFamily="34" charset="-12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47631D2-0879-EA5C-9901-A63EC1C35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37" y="3044448"/>
            <a:ext cx="5541744" cy="33104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09CF18A-FF3E-514E-C2F6-3E600BE98AFA}"/>
              </a:ext>
            </a:extLst>
          </p:cNvPr>
          <p:cNvSpPr txBox="1"/>
          <p:nvPr/>
        </p:nvSpPr>
        <p:spPr>
          <a:xfrm>
            <a:off x="499872" y="1281774"/>
            <a:ext cx="1119682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Сучасні здобувачі освіти постійно перебувають у потоці інформації: новини, соціальні мережі, відео — усе це насичене сценами насильства, руйнування, втрат. Тож, коли вони чують про війну чи трагедію на </a:t>
            </a:r>
            <a:r>
              <a:rPr lang="uk-UA" dirty="0" err="1"/>
              <a:t>уроці</a:t>
            </a:r>
            <a:r>
              <a:rPr lang="uk-UA" dirty="0"/>
              <a:t> історії, їхня реакція може бути гострішою, ніж ми очікуємо. Викладач у такому випадку —не тільки людина яка викладає матеріал, а й </a:t>
            </a:r>
            <a:r>
              <a:rPr lang="uk-UA" dirty="0" err="1"/>
              <a:t>фасилітатор</a:t>
            </a:r>
            <a:r>
              <a:rPr lang="uk-UA" dirty="0"/>
              <a:t>, який допомагає учням осмислити минуле, не перетворюючи навчання на емоційне випробування.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93F5DC-7494-6A96-F796-3552E3D52DDE}"/>
              </a:ext>
            </a:extLst>
          </p:cNvPr>
          <p:cNvSpPr txBox="1"/>
          <p:nvPr/>
        </p:nvSpPr>
        <p:spPr>
          <a:xfrm>
            <a:off x="499872" y="350097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/>
              <a:t>Вступ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9BBA8F-CFDE-9391-138D-1931C4C32380}"/>
              </a:ext>
            </a:extLst>
          </p:cNvPr>
          <p:cNvSpPr txBox="1"/>
          <p:nvPr/>
        </p:nvSpPr>
        <p:spPr>
          <a:xfrm>
            <a:off x="3136393" y="5588994"/>
            <a:ext cx="94592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000" b="1" dirty="0" err="1"/>
              <a:t>Завдання</a:t>
            </a:r>
            <a:r>
              <a:rPr lang="ru-RU" sz="2000" b="1" dirty="0"/>
              <a:t> — </a:t>
            </a:r>
            <a:r>
              <a:rPr lang="ru-RU" sz="2000" b="1" dirty="0" err="1"/>
              <a:t>підтримати</a:t>
            </a:r>
            <a:r>
              <a:rPr lang="ru-RU" sz="2000" b="1" dirty="0"/>
              <a:t> </a:t>
            </a:r>
            <a:r>
              <a:rPr lang="ru-RU" sz="2000" b="1" dirty="0" err="1"/>
              <a:t>здобувача</a:t>
            </a:r>
            <a:r>
              <a:rPr lang="ru-RU" sz="2000" b="1" dirty="0"/>
              <a:t> </a:t>
            </a:r>
            <a:r>
              <a:rPr lang="ru-RU" sz="2000" b="1" dirty="0" err="1"/>
              <a:t>освіти</a:t>
            </a:r>
            <a:r>
              <a:rPr lang="ru-RU" sz="2000" b="1" dirty="0"/>
              <a:t> , </a:t>
            </a:r>
            <a:r>
              <a:rPr lang="ru-RU" sz="2000" b="1" dirty="0" err="1"/>
              <a:t>дати</a:t>
            </a:r>
            <a:r>
              <a:rPr lang="ru-RU" sz="2000" b="1" dirty="0"/>
              <a:t> </a:t>
            </a:r>
            <a:r>
              <a:rPr lang="ru-RU" sz="2000" b="1" dirty="0" err="1"/>
              <a:t>відчути</a:t>
            </a:r>
            <a:r>
              <a:rPr lang="ru-RU" sz="2000" b="1" dirty="0"/>
              <a:t> </a:t>
            </a:r>
            <a:r>
              <a:rPr lang="ru-RU" sz="2000" b="1" dirty="0" err="1"/>
              <a:t>безпеку</a:t>
            </a:r>
            <a:r>
              <a:rPr lang="ru-RU" sz="2000" b="1" dirty="0"/>
              <a:t> і </a:t>
            </a:r>
            <a:r>
              <a:rPr lang="ru-RU" sz="2000" b="1" dirty="0" err="1"/>
              <a:t>прийняття</a:t>
            </a:r>
            <a:r>
              <a:rPr lang="ru-RU" sz="2000" b="1" dirty="0"/>
              <a:t>.</a:t>
            </a:r>
            <a:endParaRPr lang="uk-UA" sz="2000" b="1" dirty="0"/>
          </a:p>
        </p:txBody>
      </p:sp>
    </p:spTree>
    <p:extLst>
      <p:ext uri="{BB962C8B-B14F-4D97-AF65-F5344CB8AC3E}">
        <p14:creationId xmlns:p14="http://schemas.microsoft.com/office/powerpoint/2010/main" val="1550823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DE8591DF-61F5-ED55-5EE1-AE09B9AD0B48}"/>
              </a:ext>
            </a:extLst>
          </p:cNvPr>
          <p:cNvSpPr/>
          <p:nvPr/>
        </p:nvSpPr>
        <p:spPr>
          <a:xfrm>
            <a:off x="510326" y="338435"/>
            <a:ext cx="801112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Основні тривожні фактори</a:t>
            </a:r>
            <a:endParaRPr lang="en-US" sz="445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933A662E-9F34-BFC5-62D5-3F0CA9DD8C7C}"/>
              </a:ext>
            </a:extLst>
          </p:cNvPr>
          <p:cNvSpPr/>
          <p:nvPr/>
        </p:nvSpPr>
        <p:spPr>
          <a:xfrm>
            <a:off x="510327" y="1183302"/>
            <a:ext cx="1123971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 уроках історії ми маємо справу з кількома групами факторів, що можуть викликати тривогу. Наше завдання — помічати ці реакції та м’яко їх коригувати.</a:t>
            </a:r>
            <a:endParaRPr lang="en-US" sz="1750" dirty="0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4384AB5E-0BC1-4D9A-B244-A52B063EBBFC}"/>
              </a:ext>
            </a:extLst>
          </p:cNvPr>
          <p:cNvSpPr/>
          <p:nvPr/>
        </p:nvSpPr>
        <p:spPr>
          <a:xfrm>
            <a:off x="510326" y="2145833"/>
            <a:ext cx="5488139" cy="1367909"/>
          </a:xfrm>
          <a:prstGeom prst="roundRect">
            <a:avLst>
              <a:gd name="adj" fmla="val 10695"/>
            </a:avLst>
          </a:prstGeom>
          <a:solidFill>
            <a:srgbClr val="FFFCFA"/>
          </a:solidFill>
          <a:ln w="3048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860808BC-057B-2EE2-E290-C9578801FC11}"/>
              </a:ext>
            </a:extLst>
          </p:cNvPr>
          <p:cNvSpPr/>
          <p:nvPr/>
        </p:nvSpPr>
        <p:spPr>
          <a:xfrm>
            <a:off x="737890" y="2311141"/>
            <a:ext cx="374904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Насильство і страждання</a:t>
            </a:r>
            <a:endParaRPr lang="en-US" sz="220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AF9A997B-6EB5-2DB1-527B-9065BD94E621}"/>
              </a:ext>
            </a:extLst>
          </p:cNvPr>
          <p:cNvSpPr/>
          <p:nvPr/>
        </p:nvSpPr>
        <p:spPr>
          <a:xfrm>
            <a:off x="737890" y="2930747"/>
            <a:ext cx="497711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Коли йдеться про війни, геноциди чи репресії.</a:t>
            </a:r>
            <a:endParaRPr lang="en-US" sz="1750" dirty="0"/>
          </a:p>
        </p:txBody>
      </p:sp>
      <p:sp>
        <p:nvSpPr>
          <p:cNvPr id="9" name="Shape 6">
            <a:extLst>
              <a:ext uri="{FF2B5EF4-FFF2-40B4-BE49-F238E27FC236}">
                <a16:creationId xmlns:a16="http://schemas.microsoft.com/office/drawing/2014/main" id="{06B44A67-7F34-FF09-E218-06696014027D}"/>
              </a:ext>
            </a:extLst>
          </p:cNvPr>
          <p:cNvSpPr/>
          <p:nvPr/>
        </p:nvSpPr>
        <p:spPr>
          <a:xfrm>
            <a:off x="6226030" y="2145832"/>
            <a:ext cx="5653766" cy="1367909"/>
          </a:xfrm>
          <a:prstGeom prst="roundRect">
            <a:avLst>
              <a:gd name="adj" fmla="val 10695"/>
            </a:avLst>
          </a:prstGeom>
          <a:solidFill>
            <a:srgbClr val="FFFCFA"/>
          </a:solidFill>
          <a:ln w="3048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B8327255-2433-568A-FA45-26979AAEEAF0}"/>
              </a:ext>
            </a:extLst>
          </p:cNvPr>
          <p:cNvSpPr/>
          <p:nvPr/>
        </p:nvSpPr>
        <p:spPr>
          <a:xfrm>
            <a:off x="6487978" y="229751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Особисті історії</a:t>
            </a:r>
            <a:endParaRPr lang="en-US" sz="220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3175B134-7B6F-69CE-DF7A-5FCBA6D7F89A}"/>
              </a:ext>
            </a:extLst>
          </p:cNvPr>
          <p:cNvSpPr/>
          <p:nvPr/>
        </p:nvSpPr>
        <p:spPr>
          <a:xfrm>
            <a:off x="6422195" y="2930747"/>
            <a:ext cx="58020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Активують емпатію, але й емоційне виснаження.</a:t>
            </a:r>
            <a:endParaRPr lang="en-US" sz="1750" dirty="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8CB7F2AC-F94E-D18D-4221-38DF580D0332}"/>
              </a:ext>
            </a:extLst>
          </p:cNvPr>
          <p:cNvSpPr/>
          <p:nvPr/>
        </p:nvSpPr>
        <p:spPr>
          <a:xfrm>
            <a:off x="510326" y="4058014"/>
            <a:ext cx="5488139" cy="1367909"/>
          </a:xfrm>
          <a:prstGeom prst="roundRect">
            <a:avLst>
              <a:gd name="adj" fmla="val 8453"/>
            </a:avLst>
          </a:prstGeom>
          <a:solidFill>
            <a:srgbClr val="FFFCFA"/>
          </a:solidFill>
          <a:ln w="3048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 dirty="0"/>
          </a:p>
        </p:txBody>
      </p:sp>
      <p:sp>
        <p:nvSpPr>
          <p:cNvPr id="13" name="Text 12">
            <a:extLst>
              <a:ext uri="{FF2B5EF4-FFF2-40B4-BE49-F238E27FC236}">
                <a16:creationId xmlns:a16="http://schemas.microsoft.com/office/drawing/2014/main" id="{C91A9E9C-BC68-E305-BD3E-25FA84FEA22E}"/>
              </a:ext>
            </a:extLst>
          </p:cNvPr>
          <p:cNvSpPr/>
          <p:nvPr/>
        </p:nvSpPr>
        <p:spPr>
          <a:xfrm>
            <a:off x="737890" y="4298656"/>
            <a:ext cx="29397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Колективна травма</a:t>
            </a:r>
            <a:endParaRPr lang="en-US" sz="2200" dirty="0"/>
          </a:p>
        </p:txBody>
      </p:sp>
      <p:sp>
        <p:nvSpPr>
          <p:cNvPr id="14" name="Text 13">
            <a:extLst>
              <a:ext uri="{FF2B5EF4-FFF2-40B4-BE49-F238E27FC236}">
                <a16:creationId xmlns:a16="http://schemas.microsoft.com/office/drawing/2014/main" id="{3866C3C4-A75A-459C-15E7-49BCC925EA1F}"/>
              </a:ext>
            </a:extLst>
          </p:cNvPr>
          <p:cNvSpPr/>
          <p:nvPr/>
        </p:nvSpPr>
        <p:spPr>
          <a:xfrm>
            <a:off x="727877" y="4820853"/>
            <a:ext cx="58019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Коли дитина відчуває біль усього народу.</a:t>
            </a:r>
            <a:endParaRPr lang="en-US" sz="1750" dirty="0"/>
          </a:p>
        </p:txBody>
      </p:sp>
      <p:sp>
        <p:nvSpPr>
          <p:cNvPr id="15" name="Shape 14">
            <a:extLst>
              <a:ext uri="{FF2B5EF4-FFF2-40B4-BE49-F238E27FC236}">
                <a16:creationId xmlns:a16="http://schemas.microsoft.com/office/drawing/2014/main" id="{F1CCFDAE-36DA-BFA1-58E8-2509FBF018DC}"/>
              </a:ext>
            </a:extLst>
          </p:cNvPr>
          <p:cNvSpPr/>
          <p:nvPr/>
        </p:nvSpPr>
        <p:spPr>
          <a:xfrm>
            <a:off x="6226030" y="4058014"/>
            <a:ext cx="5653766" cy="1367909"/>
          </a:xfrm>
          <a:prstGeom prst="roundRect">
            <a:avLst>
              <a:gd name="adj" fmla="val 8453"/>
            </a:avLst>
          </a:prstGeom>
          <a:solidFill>
            <a:srgbClr val="FFFCFA"/>
          </a:solidFill>
          <a:ln w="3048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6" name="Text 17">
            <a:extLst>
              <a:ext uri="{FF2B5EF4-FFF2-40B4-BE49-F238E27FC236}">
                <a16:creationId xmlns:a16="http://schemas.microsoft.com/office/drawing/2014/main" id="{0A4B7E2B-ABA1-FBFB-EAE3-5445378F19C1}"/>
              </a:ext>
            </a:extLst>
          </p:cNvPr>
          <p:cNvSpPr/>
          <p:nvPr/>
        </p:nvSpPr>
        <p:spPr>
          <a:xfrm>
            <a:off x="6487978" y="4298656"/>
            <a:ext cx="58020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k-UA" sz="175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Ідентичність</a:t>
            </a:r>
          </a:p>
          <a:p>
            <a:pPr marL="0" indent="0" algn="l">
              <a:lnSpc>
                <a:spcPts val="2850"/>
              </a:lnSpc>
              <a:buNone/>
            </a:pPr>
            <a:r>
              <a:rPr lang="en-US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Коли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події стосуються сім’ї чи регіону, це зачіпає дуже глибоко.</a:t>
            </a:r>
            <a:endParaRPr lang="en-US" sz="1750" dirty="0"/>
          </a:p>
        </p:txBody>
      </p:sp>
    </p:spTree>
    <p:extLst>
      <p:ext uri="{BB962C8B-B14F-4D97-AF65-F5344CB8AC3E}">
        <p14:creationId xmlns:p14="http://schemas.microsoft.com/office/powerpoint/2010/main" val="4212176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BFC583D-B2B9-9362-6C84-BD2C1CCC0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755" y="748357"/>
            <a:ext cx="4729767" cy="3497874"/>
          </a:xfrm>
        </p:spPr>
        <p:txBody>
          <a:bodyPr anchor="t">
            <a:noAutofit/>
          </a:bodyPr>
          <a:lstStyle/>
          <a:p>
            <a:pPr marL="0" indent="0" algn="just">
              <a:buNone/>
            </a:pPr>
            <a:r>
              <a:rPr lang="uk-UA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Як реагують діти? По-різному.</a:t>
            </a:r>
          </a:p>
          <a:p>
            <a:pPr marL="0" indent="0" algn="just">
              <a:buNone/>
            </a:pP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Тривога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може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проявлятися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по-різному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: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від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емоційного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виснаження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до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апатії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чи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навіть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агресії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.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Іноді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здобувачі освіти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просто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«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закриваються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»,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іноді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ж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реагують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надмірно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емоційно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Це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не «</a:t>
            </a:r>
            <a:r>
              <a:rPr lang="ru-RU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погана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поведінка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» — </a:t>
            </a:r>
            <a:r>
              <a:rPr lang="ru-RU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це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захисна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реакція</a:t>
            </a:r>
            <a:r>
              <a:rPr lang="ru-RU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Тому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ми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повинні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зчитувати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ці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сигнали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й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підтримувати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атмосферу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спокою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 й </a:t>
            </a:r>
            <a:r>
              <a:rPr lang="en-US" sz="2000" b="1" dirty="0" err="1">
                <a:latin typeface="Open Sans" pitchFamily="34" charset="0"/>
                <a:ea typeface="Open Sans" pitchFamily="34" charset="-122"/>
                <a:cs typeface="Open Sans" pitchFamily="34" charset="-120"/>
              </a:rPr>
              <a:t>довіри</a:t>
            </a:r>
            <a:r>
              <a:rPr lang="en-US" sz="2000" b="1" dirty="0"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2000" b="1" dirty="0"/>
          </a:p>
          <a:p>
            <a:endParaRPr lang="uk-UA" sz="2400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6746B86-285D-86AB-419A-01B3EFFB06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996" r="6753" b="-2"/>
          <a:stretch>
            <a:fillRect/>
          </a:stretch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0640D0-BC7D-D0F0-8624-2D4B3B4AC2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116" r="1325"/>
          <a:stretch>
            <a:fillRect/>
          </a:stretch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923F1A-28AB-79A9-E41D-F9E21BF9E2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761" r="-2" b="-2"/>
          <a:stretch>
            <a:fillRect/>
          </a:stretch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FFF1AEB-F872-D72D-27AC-9E583DD6D78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443" r="6009" b="1"/>
          <a:stretch>
            <a:fillRect/>
          </a:stretch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6C577614-8978-CD61-32C6-8D04E704A889}"/>
              </a:ext>
            </a:extLst>
          </p:cNvPr>
          <p:cNvSpPr txBox="1">
            <a:spLocks/>
          </p:cNvSpPr>
          <p:nvPr/>
        </p:nvSpPr>
        <p:spPr>
          <a:xfrm>
            <a:off x="2958827" y="5129861"/>
            <a:ext cx="1222248" cy="36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Апатія</a:t>
            </a:r>
            <a:endParaRPr lang="uk-UA" sz="2000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CD14F214-E017-A5D2-6B02-7ACF2334631D}"/>
              </a:ext>
            </a:extLst>
          </p:cNvPr>
          <p:cNvSpPr txBox="1">
            <a:spLocks/>
          </p:cNvSpPr>
          <p:nvPr/>
        </p:nvSpPr>
        <p:spPr>
          <a:xfrm>
            <a:off x="8515813" y="267051"/>
            <a:ext cx="2002536" cy="36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Відсторонення</a:t>
            </a:r>
            <a:endParaRPr lang="uk-UA" sz="2000" dirty="0"/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7C3A18D3-DFD7-DC98-3963-FC4BF9DF2B29}"/>
              </a:ext>
            </a:extLst>
          </p:cNvPr>
          <p:cNvSpPr txBox="1">
            <a:spLocks/>
          </p:cNvSpPr>
          <p:nvPr/>
        </p:nvSpPr>
        <p:spPr>
          <a:xfrm>
            <a:off x="9372118" y="4947405"/>
            <a:ext cx="2002536" cy="364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Агресія</a:t>
            </a:r>
            <a:endParaRPr lang="uk-UA" sz="2000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139667F8-3479-CF41-D96E-56C9F27FC507}"/>
              </a:ext>
            </a:extLst>
          </p:cNvPr>
          <p:cNvSpPr txBox="1">
            <a:spLocks/>
          </p:cNvSpPr>
          <p:nvPr/>
        </p:nvSpPr>
        <p:spPr>
          <a:xfrm>
            <a:off x="5605821" y="259358"/>
            <a:ext cx="1727305" cy="14185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2050"/>
              </a:lnSpc>
            </a:pPr>
            <a:r>
              <a:rPr lang="en-US" sz="2000" b="1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Надмірно</a:t>
            </a:r>
            <a:r>
              <a:rPr lang="en-US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endParaRPr lang="uk-UA" sz="2000" b="1" dirty="0">
              <a:solidFill>
                <a:srgbClr val="443728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>
              <a:lnSpc>
                <a:spcPts val="2050"/>
              </a:lnSpc>
            </a:pPr>
            <a:r>
              <a:rPr lang="uk-UA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</a:t>
            </a:r>
            <a:r>
              <a:rPr lang="en-US" sz="2000" b="1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емоційна</a:t>
            </a:r>
            <a:r>
              <a:rPr lang="en-US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br>
              <a:rPr lang="uk-UA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</a:br>
            <a:r>
              <a:rPr lang="uk-UA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</a:t>
            </a:r>
            <a:r>
              <a:rPr lang="en-US" sz="2000" b="1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реакція</a:t>
            </a:r>
            <a:endParaRPr lang="en-US" sz="2000" b="1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980D2DF-B5ED-EEDE-D4CF-63C26EFEC4A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6568" t="20055" r="51744"/>
          <a:stretch>
            <a:fillRect/>
          </a:stretch>
        </p:blipFill>
        <p:spPr>
          <a:xfrm>
            <a:off x="5117625" y="106172"/>
            <a:ext cx="2743200" cy="258658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B8BA0106-E737-F7A3-E82B-08EA3F7F70CB}"/>
              </a:ext>
            </a:extLst>
          </p:cNvPr>
          <p:cNvSpPr txBox="1">
            <a:spLocks/>
          </p:cNvSpPr>
          <p:nvPr/>
        </p:nvSpPr>
        <p:spPr>
          <a:xfrm>
            <a:off x="5886020" y="153188"/>
            <a:ext cx="2116382" cy="5951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Емоційне</a:t>
            </a:r>
            <a:br>
              <a:rPr lang="uk-UA" sz="2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</a:br>
            <a:r>
              <a:rPr lang="uk-UA" sz="2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виснаження</a:t>
            </a:r>
            <a:endParaRPr lang="uk-UA" sz="2000" dirty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CC8E8347-5D36-1296-16E3-0AA3931EFCAF}"/>
              </a:ext>
            </a:extLst>
          </p:cNvPr>
          <p:cNvSpPr txBox="1">
            <a:spLocks/>
          </p:cNvSpPr>
          <p:nvPr/>
        </p:nvSpPr>
        <p:spPr>
          <a:xfrm>
            <a:off x="6584557" y="2789333"/>
            <a:ext cx="1567013" cy="916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2050"/>
              </a:lnSpc>
            </a:pPr>
            <a:r>
              <a:rPr lang="en-US" sz="2000" b="1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Надмірно</a:t>
            </a:r>
            <a:r>
              <a:rPr lang="en-US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br>
              <a:rPr lang="uk-UA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</a:br>
            <a:r>
              <a:rPr lang="en-US" sz="2000" b="1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емоційна</a:t>
            </a:r>
            <a:br>
              <a:rPr lang="uk-UA" sz="2000" b="1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</a:br>
            <a:r>
              <a:rPr lang="en-US" sz="2000" b="1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реакція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1109407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1750DFB-2FE8-0700-6FC9-AB3FC2AF6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249" y="1808905"/>
            <a:ext cx="3535986" cy="68890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45E939D6-C76E-1853-10CE-2B5282792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952" y="1941046"/>
            <a:ext cx="341406" cy="426757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359D2C32-58D6-C898-4BF0-17D33B7E37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8629" y="1852836"/>
            <a:ext cx="3365284" cy="688908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4092F18-FD15-2D91-1EEE-897D1B7D08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9318" y="1935295"/>
            <a:ext cx="341406" cy="426757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580E7059-A381-A9C1-2671-4E3BE9C719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8308" y="1804219"/>
            <a:ext cx="3389670" cy="688908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2D7AAE9-1523-1557-B854-7F7907542A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5488" y="1931506"/>
            <a:ext cx="335309" cy="420660"/>
          </a:xfrm>
          <a:prstGeom prst="rect">
            <a:avLst/>
          </a:prstGeom>
        </p:spPr>
      </p:pic>
      <p:sp>
        <p:nvSpPr>
          <p:cNvPr id="36" name="Text 5">
            <a:extLst>
              <a:ext uri="{FF2B5EF4-FFF2-40B4-BE49-F238E27FC236}">
                <a16:creationId xmlns:a16="http://schemas.microsoft.com/office/drawing/2014/main" id="{C235C2FC-BB6A-CFE4-218D-E2E95F21EC64}"/>
              </a:ext>
            </a:extLst>
          </p:cNvPr>
          <p:cNvSpPr/>
          <p:nvPr/>
        </p:nvSpPr>
        <p:spPr>
          <a:xfrm>
            <a:off x="5014008" y="2665547"/>
            <a:ext cx="374273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Дозована подача матеріалу</a:t>
            </a:r>
            <a:endParaRPr lang="en-US" sz="22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24223065-6495-0DA5-F566-5828F5D6E881}"/>
              </a:ext>
            </a:extLst>
          </p:cNvPr>
          <p:cNvSpPr/>
          <p:nvPr/>
        </p:nvSpPr>
        <p:spPr>
          <a:xfrm>
            <a:off x="4837176" y="3498010"/>
            <a:ext cx="3601132" cy="3247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Спершу загальні контури подій, потім поступово — особисті </a:t>
            </a:r>
            <a:r>
              <a:rPr lang="en-US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історії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І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завжди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варто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попередити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: «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Сьогодні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ми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говоритимемо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про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складні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події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але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з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повагою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до людей,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які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їх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пережили».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Це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створює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відчуття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контролю й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знижує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тривогу</a:t>
            </a:r>
            <a:r>
              <a:rPr lang="ru-RU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/>
          </a:p>
        </p:txBody>
      </p:sp>
      <p:sp>
        <p:nvSpPr>
          <p:cNvPr id="38" name="Text 3">
            <a:extLst>
              <a:ext uri="{FF2B5EF4-FFF2-40B4-BE49-F238E27FC236}">
                <a16:creationId xmlns:a16="http://schemas.microsoft.com/office/drawing/2014/main" id="{504D1AD4-07CC-905D-FE84-BBA5649780B6}"/>
              </a:ext>
            </a:extLst>
          </p:cNvPr>
          <p:cNvSpPr/>
          <p:nvPr/>
        </p:nvSpPr>
        <p:spPr>
          <a:xfrm>
            <a:off x="548248" y="3498010"/>
            <a:ext cx="3886592" cy="26193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k-UA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Психологічна безпека починається з довіри. Здобувачі освіти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мають </a:t>
            </a:r>
            <a:r>
              <a:rPr lang="en-US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знати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що їхня думка важлива й ніхто </a:t>
            </a:r>
            <a:r>
              <a:rPr lang="en-US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не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має права критикувати їх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емоційну реакцію. Встановити правила: «не перебивати», «не сміятися», «поважати емоції інших».</a:t>
            </a:r>
            <a:endParaRPr lang="en-US" sz="1750" dirty="0"/>
          </a:p>
        </p:txBody>
      </p:sp>
      <p:sp>
        <p:nvSpPr>
          <p:cNvPr id="39" name="Text 2">
            <a:extLst>
              <a:ext uri="{FF2B5EF4-FFF2-40B4-BE49-F238E27FC236}">
                <a16:creationId xmlns:a16="http://schemas.microsoft.com/office/drawing/2014/main" id="{79F4B155-B583-9179-2709-556DEDE63267}"/>
              </a:ext>
            </a:extLst>
          </p:cNvPr>
          <p:cNvSpPr/>
          <p:nvPr/>
        </p:nvSpPr>
        <p:spPr>
          <a:xfrm>
            <a:off x="590836" y="2665547"/>
            <a:ext cx="374273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 err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Дов</a:t>
            </a:r>
            <a:r>
              <a:rPr lang="uk-UA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і</a:t>
            </a: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р</a:t>
            </a:r>
            <a:r>
              <a:rPr lang="uk-UA" sz="2200" b="1" dirty="0" err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ливі</a:t>
            </a: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стосунки та правила</a:t>
            </a:r>
            <a:endParaRPr lang="en-US" sz="2200" dirty="0"/>
          </a:p>
        </p:txBody>
      </p:sp>
      <p:sp>
        <p:nvSpPr>
          <p:cNvPr id="42" name="Text 0">
            <a:extLst>
              <a:ext uri="{FF2B5EF4-FFF2-40B4-BE49-F238E27FC236}">
                <a16:creationId xmlns:a16="http://schemas.microsoft.com/office/drawing/2014/main" id="{E9EA5695-85EA-9AD7-D567-5B8ABA35C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0076"/>
            <a:ext cx="10515600" cy="963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Як запобігти травматизації</a:t>
            </a:r>
            <a:endParaRPr lang="en-US" sz="4450" dirty="0"/>
          </a:p>
        </p:txBody>
      </p:sp>
      <p:sp>
        <p:nvSpPr>
          <p:cNvPr id="43" name="Text 8">
            <a:extLst>
              <a:ext uri="{FF2B5EF4-FFF2-40B4-BE49-F238E27FC236}">
                <a16:creationId xmlns:a16="http://schemas.microsoft.com/office/drawing/2014/main" id="{5D191A1A-BE78-3CE9-38C3-676663562473}"/>
              </a:ext>
            </a:extLst>
          </p:cNvPr>
          <p:cNvSpPr/>
          <p:nvPr/>
        </p:nvSpPr>
        <p:spPr>
          <a:xfrm>
            <a:off x="8550212" y="2642758"/>
            <a:ext cx="337816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Обережна візуалізація</a:t>
            </a:r>
            <a:endParaRPr lang="en-US" sz="2200" dirty="0"/>
          </a:p>
        </p:txBody>
      </p:sp>
      <p:sp>
        <p:nvSpPr>
          <p:cNvPr id="44" name="Text 9">
            <a:extLst>
              <a:ext uri="{FF2B5EF4-FFF2-40B4-BE49-F238E27FC236}">
                <a16:creationId xmlns:a16="http://schemas.microsoft.com/office/drawing/2014/main" id="{A97A2650-283F-A717-AF13-B28D17A0FB68}"/>
              </a:ext>
            </a:extLst>
          </p:cNvPr>
          <p:cNvSpPr/>
          <p:nvPr/>
        </p:nvSpPr>
        <p:spPr>
          <a:xfrm>
            <a:off x="8550212" y="3498010"/>
            <a:ext cx="327776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Фото й відео мають навчати, а не шокувати.</a:t>
            </a:r>
            <a:endParaRPr lang="en-US" sz="1750" dirty="0"/>
          </a:p>
        </p:txBody>
      </p:sp>
    </p:spTree>
    <p:extLst>
      <p:ext uri="{BB962C8B-B14F-4D97-AF65-F5344CB8AC3E}">
        <p14:creationId xmlns:p14="http://schemas.microsoft.com/office/powerpoint/2010/main" val="1226448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B744D8-4D91-F68D-4A2A-B432E6F96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954" y="436376"/>
            <a:ext cx="10515600" cy="1048385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Критичне</a:t>
            </a:r>
            <a:r>
              <a:rPr lang="en-US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b="1" dirty="0" err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мислення</a:t>
            </a:r>
            <a:r>
              <a:rPr lang="en-US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b="1" dirty="0" err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як</a:t>
            </a:r>
            <a:r>
              <a:rPr lang="en-US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b="1" dirty="0" err="1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захист</a:t>
            </a:r>
            <a:endParaRPr lang="uk-UA" dirty="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CF84CCE6-4708-3825-E248-D24BCA9BB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44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Ще один важливий інструмент — критичне мислення. Коли учні аналізують причини, наслідки й контекст, вони менше занурюються в емоції. Їхня увага перемикається з «відчуттів» на «сенс».</a:t>
            </a:r>
            <a:endParaRPr lang="en-US" sz="1750" dirty="0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60C2343E-8862-ED5C-54A4-F9DE769CC15C}"/>
              </a:ext>
            </a:extLst>
          </p:cNvPr>
          <p:cNvSpPr/>
          <p:nvPr/>
        </p:nvSpPr>
        <p:spPr>
          <a:xfrm>
            <a:off x="1280255" y="3351776"/>
            <a:ext cx="1000344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Як казав філософ Джон Дьюї: </a:t>
            </a:r>
            <a:r>
              <a:rPr lang="en-US" sz="1750" dirty="0">
                <a:solidFill>
                  <a:srgbClr val="835E54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«Освіта — це не підготовка до життя, освіта — це саме життя.»</a:t>
            </a:r>
            <a:endParaRPr lang="en-US" sz="1750" dirty="0"/>
          </a:p>
        </p:txBody>
      </p:sp>
      <p:sp>
        <p:nvSpPr>
          <p:cNvPr id="6" name="Shape 3">
            <a:extLst>
              <a:ext uri="{FF2B5EF4-FFF2-40B4-BE49-F238E27FC236}">
                <a16:creationId xmlns:a16="http://schemas.microsoft.com/office/drawing/2014/main" id="{C54E6E6D-7CDB-B38E-B7FF-91243B51B9FC}"/>
              </a:ext>
            </a:extLst>
          </p:cNvPr>
          <p:cNvSpPr/>
          <p:nvPr/>
        </p:nvSpPr>
        <p:spPr>
          <a:xfrm>
            <a:off x="940093" y="3096625"/>
            <a:ext cx="45719" cy="873204"/>
          </a:xfrm>
          <a:prstGeom prst="rect">
            <a:avLst/>
          </a:prstGeom>
          <a:solidFill>
            <a:srgbClr val="835E54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23134DDC-A758-6CE3-6736-42485482330A}"/>
              </a:ext>
            </a:extLst>
          </p:cNvPr>
          <p:cNvSpPr/>
          <p:nvPr/>
        </p:nvSpPr>
        <p:spPr>
          <a:xfrm>
            <a:off x="940094" y="4224980"/>
            <a:ext cx="10515600" cy="16271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Коли дитина вчиться осмислювати події, вона стає більш стійкою до інформаційного </a:t>
            </a:r>
            <a:r>
              <a:rPr lang="en-US" sz="17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стресу</a:t>
            </a: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uk-UA" sz="1750" dirty="0">
              <a:solidFill>
                <a:srgbClr val="443728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endParaRPr lang="uk-UA" sz="1750" dirty="0">
              <a:solidFill>
                <a:srgbClr val="443728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r>
              <a:rPr lang="uk-UA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Дуже дієвий підхід — розібрати ланцюг «причина → наслідок → урок».</a:t>
            </a:r>
          </a:p>
          <a:p>
            <a:pPr marL="0" indent="0" algn="l">
              <a:lnSpc>
                <a:spcPts val="2850"/>
              </a:lnSpc>
              <a:buNone/>
            </a:pPr>
            <a:r>
              <a:rPr lang="uk-UA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Це перемикає увагу з болю на сенс.</a:t>
            </a:r>
            <a:endParaRPr lang="en-US" sz="1750" dirty="0"/>
          </a:p>
        </p:txBody>
      </p:sp>
    </p:spTree>
    <p:extLst>
      <p:ext uri="{BB962C8B-B14F-4D97-AF65-F5344CB8AC3E}">
        <p14:creationId xmlns:p14="http://schemas.microsoft.com/office/powerpoint/2010/main" val="469760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DDE652-8870-5525-F68E-F327937B5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362200"/>
          </a:xfrm>
          <a:prstGeom prst="rect">
            <a:avLst/>
          </a:prstGeom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20B661C6-E0A2-5948-90E9-3D544E094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17518"/>
            <a:ext cx="10515600" cy="776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Позитивний фокус: гідність і стійкість</a:t>
            </a:r>
            <a:endParaRPr lang="en-US" sz="4450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AFA62217-D989-6EDE-FDDD-34889E60B895}"/>
              </a:ext>
            </a:extLst>
          </p:cNvPr>
          <p:cNvSpPr/>
          <p:nvPr/>
        </p:nvSpPr>
        <p:spPr>
          <a:xfrm>
            <a:off x="838201" y="3849695"/>
            <a:ext cx="1073810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Історію потрібно показувати не лише як ланцюг трагедій, а як шлях людської стійкості. Коли ми говоримо про Голодомор — важливо згадувати історії взаємодопомоги. Коли вивчаємо війну — підкреслювати мужність, солідарність і людяність. Так формується віра, що навіть у темні часи люди зберігали гідність. А це, зрештою, і є головний урок історії — </a:t>
            </a:r>
            <a:r>
              <a:rPr lang="en-US" sz="1750" dirty="0">
                <a:solidFill>
                  <a:srgbClr val="C9907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сила духу та </a:t>
            </a:r>
            <a:r>
              <a:rPr lang="en-US" sz="1750" dirty="0" err="1">
                <a:solidFill>
                  <a:srgbClr val="C9907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здатність</a:t>
            </a:r>
            <a:r>
              <a:rPr lang="en-US" sz="1750" dirty="0">
                <a:solidFill>
                  <a:srgbClr val="C9907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750" dirty="0" err="1">
                <a:solidFill>
                  <a:srgbClr val="C9907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долати</a:t>
            </a:r>
            <a:r>
              <a:rPr lang="uk-UA" sz="1750" dirty="0">
                <a:solidFill>
                  <a:srgbClr val="C9907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перешкоди.</a:t>
            </a:r>
            <a:endParaRPr lang="en-US" sz="17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B0BD2-9FEB-985C-882B-B1DCE9B7436E}"/>
              </a:ext>
            </a:extLst>
          </p:cNvPr>
          <p:cNvSpPr txBox="1"/>
          <p:nvPr/>
        </p:nvSpPr>
        <p:spPr>
          <a:xfrm>
            <a:off x="3047238" y="3244334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34878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461383-7BEF-E603-EFD1-0ECF3D49B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242" y="2539832"/>
            <a:ext cx="3848228" cy="4081210"/>
          </a:xfrm>
          <a:prstGeom prst="rect">
            <a:avLst/>
          </a:prstGeom>
        </p:spPr>
      </p:pic>
      <p:sp>
        <p:nvSpPr>
          <p:cNvPr id="7" name="Text 0">
            <a:extLst>
              <a:ext uri="{FF2B5EF4-FFF2-40B4-BE49-F238E27FC236}">
                <a16:creationId xmlns:a16="http://schemas.microsoft.com/office/drawing/2014/main" id="{6014A31D-585B-3ED6-B64B-C8B54FFFE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44" y="200533"/>
            <a:ext cx="10515600" cy="7595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250"/>
              </a:lnSpc>
              <a:buNone/>
            </a:pPr>
            <a:r>
              <a:rPr lang="en-US" sz="4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Інтерактив і співтворчість</a:t>
            </a:r>
            <a:endParaRPr lang="en-US" sz="4200" dirty="0"/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D3A0F213-C5DC-4F79-0631-4BD768036B5F}"/>
              </a:ext>
            </a:extLst>
          </p:cNvPr>
          <p:cNvSpPr/>
          <p:nvPr/>
        </p:nvSpPr>
        <p:spPr>
          <a:xfrm>
            <a:off x="249793" y="1062033"/>
            <a:ext cx="11765423" cy="13758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Щоб зменшити тривожність, </a:t>
            </a:r>
            <a:r>
              <a:rPr lang="en-US" sz="165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варто</a:t>
            </a:r>
            <a:r>
              <a:rPr lang="en-US" sz="16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16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заохочувати</a:t>
            </a:r>
            <a:r>
              <a:rPr lang="en-US" sz="16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16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здобувачів освіти бути</a:t>
            </a:r>
            <a:r>
              <a:rPr lang="en-US" sz="16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активними учасниками уроку. Дебати, проєкти, робота з джерелами у групах, рольові ігри — усе це знижує напругу й підсилює залучення. Особливо ефективні віртуальні екскурсії: наприклад, до Меморіалу Голодомору або музею Голокосту — без шоку, але з глибоким осмисленням. Коли дитина створює власний проєкт, вона трансформує біль у розуміння.</a:t>
            </a:r>
            <a:endParaRPr lang="en-US" sz="1650" dirty="0"/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4A554788-DBD1-EEA9-2793-5B2815BE6C6E}"/>
              </a:ext>
            </a:extLst>
          </p:cNvPr>
          <p:cNvSpPr/>
          <p:nvPr/>
        </p:nvSpPr>
        <p:spPr>
          <a:xfrm>
            <a:off x="326198" y="3194375"/>
            <a:ext cx="3607118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Дебати та групова робота</a:t>
            </a:r>
            <a:endParaRPr lang="en-US" sz="2100" dirty="0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2731A03D-78F0-48FB-CE89-95DFD8DBEC0C}"/>
              </a:ext>
            </a:extLst>
          </p:cNvPr>
          <p:cNvSpPr/>
          <p:nvPr/>
        </p:nvSpPr>
        <p:spPr>
          <a:xfrm>
            <a:off x="8060055" y="3194375"/>
            <a:ext cx="3318272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Проєкти та рольові ігри</a:t>
            </a:r>
            <a:endParaRPr lang="en-US" sz="2100" dirty="0"/>
          </a:p>
        </p:txBody>
      </p:sp>
      <p:sp>
        <p:nvSpPr>
          <p:cNvPr id="11" name="Text 4">
            <a:extLst>
              <a:ext uri="{FF2B5EF4-FFF2-40B4-BE49-F238E27FC236}">
                <a16:creationId xmlns:a16="http://schemas.microsoft.com/office/drawing/2014/main" id="{DD845001-77EC-1B0C-F635-EB819539C92A}"/>
              </a:ext>
            </a:extLst>
          </p:cNvPr>
          <p:cNvSpPr/>
          <p:nvPr/>
        </p:nvSpPr>
        <p:spPr>
          <a:xfrm>
            <a:off x="8236303" y="5650666"/>
            <a:ext cx="2801183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Віртуальні екскурсії</a:t>
            </a:r>
            <a:endParaRPr lang="en-US" sz="2100" dirty="0"/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6DCA6130-037B-E5A9-A891-AF2574618F07}"/>
              </a:ext>
            </a:extLst>
          </p:cNvPr>
          <p:cNvSpPr/>
          <p:nvPr/>
        </p:nvSpPr>
        <p:spPr>
          <a:xfrm>
            <a:off x="249793" y="5627969"/>
            <a:ext cx="3943112" cy="6719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Створення власного проєкту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774351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1A43F744-C5F0-B6C6-F0A6-6A8AFE2C1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Рефлексія</a:t>
            </a:r>
            <a:endParaRPr lang="en-US" sz="445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F13FB755-A459-83BA-7B6E-85427883A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627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Після складних тем важливо дати дітям можливість рефлексії. Це допомагає не замикати емоції в собі, а перетворити їх на досвід. Це не терапія, але — елемент емоційної гігієни уроку.</a:t>
            </a:r>
            <a:endParaRPr lang="en-US" sz="175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D7A7A891-18D6-0600-28AF-B1242EEC44E9}"/>
              </a:ext>
            </a:extLst>
          </p:cNvPr>
          <p:cNvSpPr/>
          <p:nvPr/>
        </p:nvSpPr>
        <p:spPr>
          <a:xfrm>
            <a:off x="644973" y="3601843"/>
            <a:ext cx="516365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«Що мене вразило?»</a:t>
            </a:r>
            <a:endParaRPr lang="en-US" sz="1750" dirty="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762CD220-4BA0-6C34-A8BB-5E3FCCBC7079}"/>
              </a:ext>
            </a:extLst>
          </p:cNvPr>
          <p:cNvSpPr/>
          <p:nvPr/>
        </p:nvSpPr>
        <p:spPr>
          <a:xfrm>
            <a:off x="6383369" y="3110650"/>
            <a:ext cx="452389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Метод «незакінчених речень»</a:t>
            </a:r>
            <a:endParaRPr lang="en-US" sz="220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EB91857F-CB39-97AB-5238-A7C293DFC7E1}"/>
              </a:ext>
            </a:extLst>
          </p:cNvPr>
          <p:cNvSpPr/>
          <p:nvPr/>
        </p:nvSpPr>
        <p:spPr>
          <a:xfrm>
            <a:off x="6383368" y="3601843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«Після цього уроку я зрозумів, що…»</a:t>
            </a:r>
            <a:endParaRPr lang="en-US" sz="1750" dirty="0"/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EBFB7657-B4E7-7231-14DD-E72C7F31F299}"/>
              </a:ext>
            </a:extLst>
          </p:cNvPr>
          <p:cNvSpPr/>
          <p:nvPr/>
        </p:nvSpPr>
        <p:spPr>
          <a:xfrm>
            <a:off x="6383369" y="422621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«Мені стало цікаво дізнатись більше про…»</a:t>
            </a:r>
            <a:endParaRPr lang="en-US" sz="1750" dirty="0"/>
          </a:p>
        </p:txBody>
      </p:sp>
      <p:sp>
        <p:nvSpPr>
          <p:cNvPr id="10" name="Shape 7">
            <a:extLst>
              <a:ext uri="{FF2B5EF4-FFF2-40B4-BE49-F238E27FC236}">
                <a16:creationId xmlns:a16="http://schemas.microsoft.com/office/drawing/2014/main" id="{5C20A571-EA98-FAC5-8B3C-BA9F34CDA591}"/>
              </a:ext>
            </a:extLst>
          </p:cNvPr>
          <p:cNvSpPr/>
          <p:nvPr/>
        </p:nvSpPr>
        <p:spPr>
          <a:xfrm>
            <a:off x="510327" y="5309212"/>
            <a:ext cx="10944534" cy="963811"/>
          </a:xfrm>
          <a:prstGeom prst="roundRect">
            <a:avLst>
              <a:gd name="adj" fmla="val 9884"/>
            </a:avLst>
          </a:prstGeom>
          <a:solidFill>
            <a:srgbClr val="E1D4D0"/>
          </a:solidFill>
          <a:ln/>
        </p:spPr>
        <p:txBody>
          <a:bodyPr/>
          <a:lstStyle/>
          <a:p>
            <a:endParaRPr lang="uk-UA"/>
          </a:p>
        </p:txBody>
      </p:sp>
      <p:pic>
        <p:nvPicPr>
          <p:cNvPr id="11" name="Image 0" descr="preencoded.png">
            <a:extLst>
              <a:ext uri="{FF2B5EF4-FFF2-40B4-BE49-F238E27FC236}">
                <a16:creationId xmlns:a16="http://schemas.microsoft.com/office/drawing/2014/main" id="{EFFC9955-947D-C545-0D17-FB78C6975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140" y="5660922"/>
            <a:ext cx="283488" cy="226814"/>
          </a:xfrm>
          <a:prstGeom prst="rect">
            <a:avLst/>
          </a:prstGeom>
        </p:spPr>
      </p:pic>
      <p:sp>
        <p:nvSpPr>
          <p:cNvPr id="12" name="Text 8">
            <a:extLst>
              <a:ext uri="{FF2B5EF4-FFF2-40B4-BE49-F238E27FC236}">
                <a16:creationId xmlns:a16="http://schemas.microsoft.com/office/drawing/2014/main" id="{4BDF2970-D768-FC82-CC2A-035FF1DD7104}"/>
              </a:ext>
            </a:extLst>
          </p:cNvPr>
          <p:cNvSpPr/>
          <p:nvPr/>
        </p:nvSpPr>
        <p:spPr>
          <a:xfrm>
            <a:off x="1247442" y="5592700"/>
            <a:ext cx="1207889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Рефлексія перетворює емоції на досвід.</a:t>
            </a:r>
            <a:endParaRPr lang="en-US" sz="1750" dirty="0"/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ABC20FF6-77F8-2721-F15F-14E655508A44}"/>
              </a:ext>
            </a:extLst>
          </p:cNvPr>
          <p:cNvSpPr/>
          <p:nvPr/>
        </p:nvSpPr>
        <p:spPr>
          <a:xfrm>
            <a:off x="629198" y="3136381"/>
            <a:ext cx="313813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Письмове запитання</a:t>
            </a:r>
            <a:endParaRPr lang="en-US" sz="2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E60487-009F-B518-0D98-4C286893A34A}"/>
              </a:ext>
            </a:extLst>
          </p:cNvPr>
          <p:cNvSpPr txBox="1"/>
          <p:nvPr/>
        </p:nvSpPr>
        <p:spPr>
          <a:xfrm>
            <a:off x="692884" y="4739259"/>
            <a:ext cx="79847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Ми </a:t>
            </a:r>
            <a:r>
              <a:rPr lang="ru-RU" dirty="0" err="1"/>
              <a:t>можемо</a:t>
            </a:r>
            <a:r>
              <a:rPr lang="ru-RU" dirty="0"/>
              <a:t> не </a:t>
            </a:r>
            <a:r>
              <a:rPr lang="ru-RU" dirty="0" err="1"/>
              <a:t>обговорювати</a:t>
            </a:r>
            <a:r>
              <a:rPr lang="ru-RU" dirty="0"/>
              <a:t> все </a:t>
            </a:r>
            <a:r>
              <a:rPr lang="ru-RU" dirty="0" err="1"/>
              <a:t>вголос</a:t>
            </a:r>
            <a:r>
              <a:rPr lang="ru-RU" dirty="0"/>
              <a:t> 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добровільно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21465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>
            <a:extLst>
              <a:ext uri="{FF2B5EF4-FFF2-40B4-BE49-F238E27FC236}">
                <a16:creationId xmlns:a16="http://schemas.microsoft.com/office/drawing/2014/main" id="{35D816DC-5D7B-9147-E2B0-5B34535F7215}"/>
              </a:ext>
            </a:extLst>
          </p:cNvPr>
          <p:cNvSpPr/>
          <p:nvPr/>
        </p:nvSpPr>
        <p:spPr>
          <a:xfrm>
            <a:off x="3988213" y="894099"/>
            <a:ext cx="7664768" cy="348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«Я розумію, що це непросто слухати. Зробімо паузу.»</a:t>
            </a:r>
            <a:endParaRPr lang="en-US" sz="1700" dirty="0"/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18EA8A56-41F3-07FD-5618-E9AF4FD58527}"/>
              </a:ext>
            </a:extLst>
          </p:cNvPr>
          <p:cNvSpPr/>
          <p:nvPr/>
        </p:nvSpPr>
        <p:spPr>
          <a:xfrm>
            <a:off x="3727228" y="719625"/>
            <a:ext cx="22860" cy="739497"/>
          </a:xfrm>
          <a:prstGeom prst="rect">
            <a:avLst/>
          </a:prstGeom>
          <a:solidFill>
            <a:srgbClr val="835E54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6" name="Shape 3">
            <a:extLst>
              <a:ext uri="{FF2B5EF4-FFF2-40B4-BE49-F238E27FC236}">
                <a16:creationId xmlns:a16="http://schemas.microsoft.com/office/drawing/2014/main" id="{64C1A423-A155-A5B8-6172-E3B91B956658}"/>
              </a:ext>
            </a:extLst>
          </p:cNvPr>
          <p:cNvSpPr/>
          <p:nvPr/>
        </p:nvSpPr>
        <p:spPr>
          <a:xfrm>
            <a:off x="3727228" y="1546098"/>
            <a:ext cx="7925753" cy="1048345"/>
          </a:xfrm>
          <a:prstGeom prst="roundRect">
            <a:avLst>
              <a:gd name="adj" fmla="val 10467"/>
            </a:avLst>
          </a:prstGeom>
          <a:solidFill>
            <a:srgbClr val="FFFCFA"/>
          </a:solidFill>
          <a:ln w="2286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C4909C65-DBB9-23F8-40DB-A3528E0B4B7F}"/>
              </a:ext>
            </a:extLst>
          </p:cNvPr>
          <p:cNvSpPr/>
          <p:nvPr/>
        </p:nvSpPr>
        <p:spPr>
          <a:xfrm>
            <a:off x="3992618" y="1742908"/>
            <a:ext cx="4313634" cy="271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Високий рівень емоційного інтелекту</a:t>
            </a:r>
            <a:endParaRPr lang="en-US" sz="1700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5B8A0345-1517-29F2-4E57-6EAC9D6E44A1}"/>
              </a:ext>
            </a:extLst>
          </p:cNvPr>
          <p:cNvSpPr/>
          <p:nvPr/>
        </p:nvSpPr>
        <p:spPr>
          <a:xfrm>
            <a:off x="3992618" y="2119146"/>
            <a:ext cx="7463552" cy="2784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uk-UA" sz="13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Викладач</a:t>
            </a:r>
            <a:r>
              <a:rPr lang="en-US" sz="13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має високий рівень емоційного інтелекту.</a:t>
            </a:r>
            <a:endParaRPr lang="en-US" sz="1350" dirty="0"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2E9EE8B5-4330-972C-701C-C1C9A41E83F2}"/>
              </a:ext>
            </a:extLst>
          </p:cNvPr>
          <p:cNvSpPr/>
          <p:nvPr/>
        </p:nvSpPr>
        <p:spPr>
          <a:xfrm>
            <a:off x="3727228" y="2768394"/>
            <a:ext cx="7925753" cy="1048345"/>
          </a:xfrm>
          <a:prstGeom prst="roundRect">
            <a:avLst>
              <a:gd name="adj" fmla="val 10467"/>
            </a:avLst>
          </a:prstGeom>
          <a:solidFill>
            <a:srgbClr val="FFFCFA"/>
          </a:solidFill>
          <a:ln w="2286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0" name="Text 9">
            <a:extLst>
              <a:ext uri="{FF2B5EF4-FFF2-40B4-BE49-F238E27FC236}">
                <a16:creationId xmlns:a16="http://schemas.microsoft.com/office/drawing/2014/main" id="{0A11D353-72F0-4925-4E8D-19E005F80987}"/>
              </a:ext>
            </a:extLst>
          </p:cNvPr>
          <p:cNvSpPr/>
          <p:nvPr/>
        </p:nvSpPr>
        <p:spPr>
          <a:xfrm>
            <a:off x="3992618" y="2965204"/>
            <a:ext cx="2477810" cy="271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Довіра через емпатію</a:t>
            </a:r>
            <a:endParaRPr lang="en-US" sz="1700" dirty="0"/>
          </a:p>
        </p:txBody>
      </p:sp>
      <p:sp>
        <p:nvSpPr>
          <p:cNvPr id="11" name="Text 10">
            <a:extLst>
              <a:ext uri="{FF2B5EF4-FFF2-40B4-BE49-F238E27FC236}">
                <a16:creationId xmlns:a16="http://schemas.microsoft.com/office/drawing/2014/main" id="{85311457-C7FF-2DD5-1780-2E647AAF25B4}"/>
              </a:ext>
            </a:extLst>
          </p:cNvPr>
          <p:cNvSpPr/>
          <p:nvPr/>
        </p:nvSpPr>
        <p:spPr>
          <a:xfrm>
            <a:off x="3992618" y="3341441"/>
            <a:ext cx="7463552" cy="2784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Емпатійні реакції не знижують авторитет, а підсилюють довіру.</a:t>
            </a:r>
            <a:endParaRPr lang="en-US" sz="1350" dirty="0"/>
          </a:p>
        </p:txBody>
      </p:sp>
      <p:sp>
        <p:nvSpPr>
          <p:cNvPr id="12" name="Shape 11">
            <a:extLst>
              <a:ext uri="{FF2B5EF4-FFF2-40B4-BE49-F238E27FC236}">
                <a16:creationId xmlns:a16="http://schemas.microsoft.com/office/drawing/2014/main" id="{27421C29-D0F5-1021-9A63-AEAEF10388B9}"/>
              </a:ext>
            </a:extLst>
          </p:cNvPr>
          <p:cNvSpPr/>
          <p:nvPr/>
        </p:nvSpPr>
        <p:spPr>
          <a:xfrm>
            <a:off x="3727228" y="3990689"/>
            <a:ext cx="7925753" cy="1048345"/>
          </a:xfrm>
          <a:prstGeom prst="roundRect">
            <a:avLst>
              <a:gd name="adj" fmla="val 10467"/>
            </a:avLst>
          </a:prstGeom>
          <a:solidFill>
            <a:srgbClr val="FFFCFA"/>
          </a:solidFill>
          <a:ln w="2286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3" name="Text 13">
            <a:extLst>
              <a:ext uri="{FF2B5EF4-FFF2-40B4-BE49-F238E27FC236}">
                <a16:creationId xmlns:a16="http://schemas.microsoft.com/office/drawing/2014/main" id="{F80CFE96-6D04-909F-BE97-D5ED2B0B909B}"/>
              </a:ext>
            </a:extLst>
          </p:cNvPr>
          <p:cNvSpPr/>
          <p:nvPr/>
        </p:nvSpPr>
        <p:spPr>
          <a:xfrm>
            <a:off x="3992618" y="4187500"/>
            <a:ext cx="2175748" cy="271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Право на паузу</a:t>
            </a:r>
            <a:endParaRPr lang="en-US" sz="1700" dirty="0"/>
          </a:p>
        </p:txBody>
      </p:sp>
      <p:sp>
        <p:nvSpPr>
          <p:cNvPr id="14" name="Text 14">
            <a:extLst>
              <a:ext uri="{FF2B5EF4-FFF2-40B4-BE49-F238E27FC236}">
                <a16:creationId xmlns:a16="http://schemas.microsoft.com/office/drawing/2014/main" id="{64CF5C71-0951-6411-03A5-372728560A43}"/>
              </a:ext>
            </a:extLst>
          </p:cNvPr>
          <p:cNvSpPr/>
          <p:nvPr/>
        </p:nvSpPr>
        <p:spPr>
          <a:xfrm>
            <a:off x="3992618" y="4563737"/>
            <a:ext cx="7463552" cy="2784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Можна зупинити урок словами: </a:t>
            </a:r>
            <a:r>
              <a:rPr lang="en-US" sz="1350" dirty="0">
                <a:solidFill>
                  <a:srgbClr val="835E54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«Розумію, що це важко. Зробімо паузу.»</a:t>
            </a:r>
            <a:endParaRPr lang="en-US" sz="1350" dirty="0"/>
          </a:p>
        </p:txBody>
      </p:sp>
      <p:sp>
        <p:nvSpPr>
          <p:cNvPr id="15" name="Shape 15">
            <a:extLst>
              <a:ext uri="{FF2B5EF4-FFF2-40B4-BE49-F238E27FC236}">
                <a16:creationId xmlns:a16="http://schemas.microsoft.com/office/drawing/2014/main" id="{CF4AE74C-47E7-634E-FBF3-0D64758151FC}"/>
              </a:ext>
            </a:extLst>
          </p:cNvPr>
          <p:cNvSpPr/>
          <p:nvPr/>
        </p:nvSpPr>
        <p:spPr>
          <a:xfrm>
            <a:off x="3727228" y="5212985"/>
            <a:ext cx="7925753" cy="1326833"/>
          </a:xfrm>
          <a:prstGeom prst="roundRect">
            <a:avLst>
              <a:gd name="adj" fmla="val 8270"/>
            </a:avLst>
          </a:prstGeom>
          <a:solidFill>
            <a:srgbClr val="FFFCFA"/>
          </a:solidFill>
          <a:ln w="2286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6" name="Text 17">
            <a:extLst>
              <a:ext uri="{FF2B5EF4-FFF2-40B4-BE49-F238E27FC236}">
                <a16:creationId xmlns:a16="http://schemas.microsoft.com/office/drawing/2014/main" id="{99C3337F-DFAF-BC03-CAD4-2A72F24220C7}"/>
              </a:ext>
            </a:extLst>
          </p:cNvPr>
          <p:cNvSpPr/>
          <p:nvPr/>
        </p:nvSpPr>
        <p:spPr>
          <a:xfrm>
            <a:off x="3992618" y="5409795"/>
            <a:ext cx="3927753" cy="271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Врахування вікових особливостей</a:t>
            </a:r>
            <a:endParaRPr lang="en-US" sz="1700" dirty="0"/>
          </a:p>
        </p:txBody>
      </p:sp>
      <p:sp>
        <p:nvSpPr>
          <p:cNvPr id="17" name="Text 18">
            <a:extLst>
              <a:ext uri="{FF2B5EF4-FFF2-40B4-BE49-F238E27FC236}">
                <a16:creationId xmlns:a16="http://schemas.microsoft.com/office/drawing/2014/main" id="{D21C0C55-EF50-9E59-D846-9790B5A6E65A}"/>
              </a:ext>
            </a:extLst>
          </p:cNvPr>
          <p:cNvSpPr/>
          <p:nvPr/>
        </p:nvSpPr>
        <p:spPr>
          <a:xfrm>
            <a:off x="3992618" y="5786033"/>
            <a:ext cx="7463552" cy="5569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Враховувати вікові особливості: для молодших — моральні висновки, не деталі жорстокості.</a:t>
            </a:r>
            <a:endParaRPr lang="en-US" sz="1350" dirty="0"/>
          </a:p>
        </p:txBody>
      </p:sp>
      <p:sp>
        <p:nvSpPr>
          <p:cNvPr id="18" name="Text 0">
            <a:extLst>
              <a:ext uri="{FF2B5EF4-FFF2-40B4-BE49-F238E27FC236}">
                <a16:creationId xmlns:a16="http://schemas.microsoft.com/office/drawing/2014/main" id="{C398CFE2-BCF2-7374-99A3-CFA122683AF6}"/>
              </a:ext>
            </a:extLst>
          </p:cNvPr>
          <p:cNvSpPr/>
          <p:nvPr/>
        </p:nvSpPr>
        <p:spPr>
          <a:xfrm>
            <a:off x="3831051" y="46243"/>
            <a:ext cx="7821930" cy="5438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4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Психологічна чутливість педагога</a:t>
            </a:r>
            <a:endParaRPr lang="en-US" sz="3400" dirty="0"/>
          </a:p>
        </p:txBody>
      </p:sp>
      <p:pic>
        <p:nvPicPr>
          <p:cNvPr id="19" name="Image 0" descr="preencoded.png">
            <a:extLst>
              <a:ext uri="{FF2B5EF4-FFF2-40B4-BE49-F238E27FC236}">
                <a16:creationId xmlns:a16="http://schemas.microsoft.com/office/drawing/2014/main" id="{4738D842-A716-5218-7C4A-A4EB4057F8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019" y="1319525"/>
            <a:ext cx="2630721" cy="394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381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CF99A996-CF0F-A6AC-AC96-D53E76586E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874540"/>
          </a:xfrm>
          <a:prstGeom prst="rect">
            <a:avLst/>
          </a:prstGeom>
        </p:spPr>
      </p:pic>
      <p:sp>
        <p:nvSpPr>
          <p:cNvPr id="5" name="Text 1">
            <a:extLst>
              <a:ext uri="{FF2B5EF4-FFF2-40B4-BE49-F238E27FC236}">
                <a16:creationId xmlns:a16="http://schemas.microsoft.com/office/drawing/2014/main" id="{4D43F09D-BC7C-2E8D-3AF8-945AA4A77969}"/>
              </a:ext>
            </a:extLst>
          </p:cNvPr>
          <p:cNvSpPr/>
          <p:nvPr/>
        </p:nvSpPr>
        <p:spPr>
          <a:xfrm>
            <a:off x="2286001" y="1810511"/>
            <a:ext cx="7424927" cy="1133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4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Правда. Турбота. Людяність</a:t>
            </a:r>
            <a:r>
              <a:rPr lang="en-US" sz="705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.</a:t>
            </a:r>
            <a:endParaRPr lang="en-US" sz="7050" dirty="0"/>
          </a:p>
        </p:txBody>
      </p:sp>
      <p:sp>
        <p:nvSpPr>
          <p:cNvPr id="6" name="Text 2"/>
          <p:cNvSpPr/>
          <p:nvPr/>
        </p:nvSpPr>
        <p:spPr>
          <a:xfrm>
            <a:off x="707731" y="3249096"/>
            <a:ext cx="13100804" cy="3598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«Історія має не травмувати, а навчати розуміти.»</a:t>
            </a:r>
            <a:endParaRPr lang="en-US" sz="1750" dirty="0"/>
          </a:p>
        </p:txBody>
      </p:sp>
      <p:sp>
        <p:nvSpPr>
          <p:cNvPr id="7" name="Shape 3"/>
          <p:cNvSpPr/>
          <p:nvPr/>
        </p:nvSpPr>
        <p:spPr>
          <a:xfrm>
            <a:off x="437817" y="3046690"/>
            <a:ext cx="22860" cy="764619"/>
          </a:xfrm>
          <a:prstGeom prst="rect">
            <a:avLst/>
          </a:prstGeom>
          <a:solidFill>
            <a:srgbClr val="835E54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8" name="Shape 4"/>
          <p:cNvSpPr/>
          <p:nvPr/>
        </p:nvSpPr>
        <p:spPr>
          <a:xfrm>
            <a:off x="437817" y="4013716"/>
            <a:ext cx="404813" cy="404813"/>
          </a:xfrm>
          <a:prstGeom prst="roundRect">
            <a:avLst>
              <a:gd name="adj" fmla="val 18672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9" name="Text 5"/>
          <p:cNvSpPr/>
          <p:nvPr/>
        </p:nvSpPr>
        <p:spPr>
          <a:xfrm>
            <a:off x="1022533" y="4047411"/>
            <a:ext cx="3544133" cy="3373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Баланс правди й турботи</a:t>
            </a:r>
            <a:endParaRPr lang="en-US" sz="2100" dirty="0"/>
          </a:p>
        </p:txBody>
      </p:sp>
      <p:sp>
        <p:nvSpPr>
          <p:cNvPr id="10" name="Text 6"/>
          <p:cNvSpPr/>
          <p:nvPr/>
        </p:nvSpPr>
        <p:spPr>
          <a:xfrm>
            <a:off x="1022533" y="4492585"/>
            <a:ext cx="5988129" cy="288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Ефективне викладання історії = баланс правди й турботи.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6211443" y="4013716"/>
            <a:ext cx="404813" cy="404813"/>
          </a:xfrm>
          <a:prstGeom prst="roundRect">
            <a:avLst>
              <a:gd name="adj" fmla="val 18672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2" name="Text 8"/>
          <p:cNvSpPr/>
          <p:nvPr/>
        </p:nvSpPr>
        <p:spPr>
          <a:xfrm>
            <a:off x="6796159" y="4047411"/>
            <a:ext cx="3530679" cy="3373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Не уникати болючих тем</a:t>
            </a:r>
            <a:endParaRPr lang="en-US" sz="2100" dirty="0"/>
          </a:p>
        </p:txBody>
      </p:sp>
      <p:sp>
        <p:nvSpPr>
          <p:cNvPr id="13" name="Text 9"/>
          <p:cNvSpPr/>
          <p:nvPr/>
        </p:nvSpPr>
        <p:spPr>
          <a:xfrm>
            <a:off x="6796159" y="4492585"/>
            <a:ext cx="5988248" cy="288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Не уникати болючих тем, але не робити їх випробуванням.</a:t>
            </a:r>
            <a:endParaRPr lang="en-US" sz="1400" dirty="0"/>
          </a:p>
        </p:txBody>
      </p:sp>
      <p:sp>
        <p:nvSpPr>
          <p:cNvPr id="14" name="Shape 10"/>
          <p:cNvSpPr/>
          <p:nvPr/>
        </p:nvSpPr>
        <p:spPr>
          <a:xfrm>
            <a:off x="437817" y="5140523"/>
            <a:ext cx="404813" cy="404813"/>
          </a:xfrm>
          <a:prstGeom prst="roundRect">
            <a:avLst>
              <a:gd name="adj" fmla="val 18672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5" name="Text 11"/>
          <p:cNvSpPr/>
          <p:nvPr/>
        </p:nvSpPr>
        <p:spPr>
          <a:xfrm>
            <a:off x="1022533" y="5174218"/>
            <a:ext cx="2699385" cy="3373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Мета — розуміння</a:t>
            </a:r>
            <a:endParaRPr lang="en-US" sz="2100" dirty="0"/>
          </a:p>
        </p:txBody>
      </p:sp>
      <p:sp>
        <p:nvSpPr>
          <p:cNvPr id="16" name="Text 12"/>
          <p:cNvSpPr/>
          <p:nvPr/>
        </p:nvSpPr>
        <p:spPr>
          <a:xfrm>
            <a:off x="1022533" y="5619393"/>
            <a:ext cx="5988129" cy="288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Мета — не травмувати, а навчити розуміти.</a:t>
            </a:r>
            <a:endParaRPr lang="en-US" sz="1400" dirty="0"/>
          </a:p>
        </p:txBody>
      </p:sp>
      <p:sp>
        <p:nvSpPr>
          <p:cNvPr id="17" name="Shape 13"/>
          <p:cNvSpPr/>
          <p:nvPr/>
        </p:nvSpPr>
        <p:spPr>
          <a:xfrm>
            <a:off x="6211443" y="5140523"/>
            <a:ext cx="404813" cy="404813"/>
          </a:xfrm>
          <a:prstGeom prst="roundRect">
            <a:avLst>
              <a:gd name="adj" fmla="val 18672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8" name="Text 14"/>
          <p:cNvSpPr/>
          <p:nvPr/>
        </p:nvSpPr>
        <p:spPr>
          <a:xfrm>
            <a:off x="6796159" y="5174218"/>
            <a:ext cx="2699385" cy="3373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Досвід людяності</a:t>
            </a:r>
            <a:endParaRPr lang="en-US" sz="2100" dirty="0"/>
          </a:p>
        </p:txBody>
      </p:sp>
      <p:sp>
        <p:nvSpPr>
          <p:cNvPr id="19" name="Text 15"/>
          <p:cNvSpPr/>
          <p:nvPr/>
        </p:nvSpPr>
        <p:spPr>
          <a:xfrm>
            <a:off x="6796159" y="5619393"/>
            <a:ext cx="5988248" cy="288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Історія — це не лише знання, а досвід людяності.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13992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3FCF1507-CD43-1A1B-1F0C-7AE48A309BEA}"/>
              </a:ext>
            </a:extLst>
          </p:cNvPr>
          <p:cNvSpPr/>
          <p:nvPr/>
        </p:nvSpPr>
        <p:spPr>
          <a:xfrm>
            <a:off x="631269" y="1927346"/>
            <a:ext cx="5926693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835E54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Безпечне навчання — запорука зрілої особистості.</a:t>
            </a:r>
            <a:endParaRPr lang="en-US" sz="1750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421C051-28D4-EAEA-99A0-818E4C981B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325"/>
          <a:stretch>
            <a:fillRect/>
          </a:stretch>
        </p:blipFill>
        <p:spPr>
          <a:xfrm>
            <a:off x="7910093" y="0"/>
            <a:ext cx="4282844" cy="6858000"/>
          </a:xfrm>
          <a:prstGeom prst="rect">
            <a:avLst/>
          </a:prstGeom>
        </p:spPr>
      </p:pic>
      <p:sp>
        <p:nvSpPr>
          <p:cNvPr id="17" name="Text 2">
            <a:extLst>
              <a:ext uri="{FF2B5EF4-FFF2-40B4-BE49-F238E27FC236}">
                <a16:creationId xmlns:a16="http://schemas.microsoft.com/office/drawing/2014/main" id="{F0791241-8172-956F-A89E-92D568EDAAD0}"/>
              </a:ext>
            </a:extLst>
          </p:cNvPr>
          <p:cNvSpPr/>
          <p:nvPr/>
        </p:nvSpPr>
        <p:spPr>
          <a:xfrm>
            <a:off x="631269" y="1500603"/>
            <a:ext cx="2705457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4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Висновок</a:t>
            </a:r>
            <a:endParaRPr lang="en-US" sz="4000" dirty="0"/>
          </a:p>
        </p:txBody>
      </p:sp>
      <p:sp>
        <p:nvSpPr>
          <p:cNvPr id="18" name="Text 3">
            <a:extLst>
              <a:ext uri="{FF2B5EF4-FFF2-40B4-BE49-F238E27FC236}">
                <a16:creationId xmlns:a16="http://schemas.microsoft.com/office/drawing/2014/main" id="{3F10B5AE-E2E7-2EFD-9E38-E431832C5F7E}"/>
              </a:ext>
            </a:extLst>
          </p:cNvPr>
          <p:cNvSpPr/>
          <p:nvPr/>
        </p:nvSpPr>
        <p:spPr>
          <a:xfrm>
            <a:off x="1031714" y="2662261"/>
            <a:ext cx="6500388" cy="418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Урок історії має бути безпечним простором для осмислення минулого.</a:t>
            </a:r>
            <a:endParaRPr lang="en-US" sz="2000" dirty="0"/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2CB75333-D403-99C9-2B7B-4E3ECC4DAB12}"/>
              </a:ext>
            </a:extLst>
          </p:cNvPr>
          <p:cNvSpPr/>
          <p:nvPr/>
        </p:nvSpPr>
        <p:spPr>
          <a:xfrm>
            <a:off x="1031714" y="3674413"/>
            <a:ext cx="6500388" cy="5772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Учитель допомагає учням не лише знати, а й співпереживати без болю.</a:t>
            </a:r>
            <a:endParaRPr lang="en-US" sz="2000" dirty="0"/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id="{5C435EC0-C0ED-FC76-21ED-57B27EB3FFBC}"/>
              </a:ext>
            </a:extLst>
          </p:cNvPr>
          <p:cNvSpPr/>
          <p:nvPr/>
        </p:nvSpPr>
        <p:spPr>
          <a:xfrm>
            <a:off x="1031714" y="4766977"/>
            <a:ext cx="6500388" cy="865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Якщо після уроку дитина задумалась про цінність життя — це і є головний педагогічний результат.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42852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6">
            <a:extLst>
              <a:ext uri="{FF2B5EF4-FFF2-40B4-BE49-F238E27FC236}">
                <a16:creationId xmlns:a16="http://schemas.microsoft.com/office/drawing/2014/main" id="{52C257FD-EDF6-2395-3E1C-DAA18EC0588C}"/>
              </a:ext>
            </a:extLst>
          </p:cNvPr>
          <p:cNvSpPr/>
          <p:nvPr/>
        </p:nvSpPr>
        <p:spPr>
          <a:xfrm>
            <a:off x="675703" y="952826"/>
            <a:ext cx="5907977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uk-UA" sz="36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Використана</a:t>
            </a:r>
            <a:r>
              <a:rPr lang="en-US" sz="36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література</a:t>
            </a:r>
            <a:endParaRPr lang="en-US" sz="3600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FFBEC8B1-125F-DFBB-54E6-FD05A54EB3AE}"/>
              </a:ext>
            </a:extLst>
          </p:cNvPr>
          <p:cNvSpPr/>
          <p:nvPr/>
        </p:nvSpPr>
        <p:spPr>
          <a:xfrm>
            <a:off x="940879" y="1976168"/>
            <a:ext cx="4819841" cy="11544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Байдик В. В. та ін. Психологічна безпека освітнього середовища — К.: УНМЦ практичної психології і соц. роботи, 2024.</a:t>
            </a:r>
            <a:endParaRPr lang="en-US" sz="1400" dirty="0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0800A70B-C795-B14D-2917-B648C10C6249}"/>
              </a:ext>
            </a:extLst>
          </p:cNvPr>
          <p:cNvSpPr/>
          <p:nvPr/>
        </p:nvSpPr>
        <p:spPr>
          <a:xfrm>
            <a:off x="940877" y="2900450"/>
            <a:ext cx="4819842" cy="5772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2"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Бех І. Д. Виховання особистості. К.: Либідь, 2003.</a:t>
            </a:r>
            <a:endParaRPr lang="en-US" sz="1400" dirty="0"/>
          </a:p>
        </p:txBody>
      </p:sp>
      <p:sp>
        <p:nvSpPr>
          <p:cNvPr id="13" name="Text 9">
            <a:extLst>
              <a:ext uri="{FF2B5EF4-FFF2-40B4-BE49-F238E27FC236}">
                <a16:creationId xmlns:a16="http://schemas.microsoft.com/office/drawing/2014/main" id="{C1DF04C2-B7A9-F0BB-200C-89201C1BA8F7}"/>
              </a:ext>
            </a:extLst>
          </p:cNvPr>
          <p:cNvSpPr/>
          <p:nvPr/>
        </p:nvSpPr>
        <p:spPr>
          <a:xfrm>
            <a:off x="925231" y="3334362"/>
            <a:ext cx="4819843" cy="5772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3"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Бех І. Д. «Особистісно зорієнтоване виховання…» Вісник ЖДУ, 1999.</a:t>
            </a:r>
            <a:endParaRPr lang="en-US" sz="1400" dirty="0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0CDADB15-2B15-6A6B-F8C1-D5CD43124A06}"/>
              </a:ext>
            </a:extLst>
          </p:cNvPr>
          <p:cNvSpPr/>
          <p:nvPr/>
        </p:nvSpPr>
        <p:spPr>
          <a:xfrm>
            <a:off x="940877" y="4054880"/>
            <a:ext cx="4819843" cy="865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4"/>
            </a:pP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Бондарчук О. І. Психологічна безпека освітнього середовища. К.: УВУПО, 2018.</a:t>
            </a:r>
            <a:endParaRPr lang="en-US" sz="1400" dirty="0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DA68C2B5-31B5-421E-EC71-00E8742360BC}"/>
              </a:ext>
            </a:extLst>
          </p:cNvPr>
          <p:cNvSpPr/>
          <p:nvPr/>
        </p:nvSpPr>
        <p:spPr>
          <a:xfrm>
            <a:off x="940877" y="4740084"/>
            <a:ext cx="4819843" cy="865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5"/>
            </a:pPr>
            <a:r>
              <a:rPr lang="en-US" sz="140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Замазій</a:t>
            </a: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Ю. «</a:t>
            </a:r>
            <a:r>
              <a:rPr lang="en-US" sz="140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Формування</a:t>
            </a: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психологічно</a:t>
            </a: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безпечного</a:t>
            </a: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середовища</a:t>
            </a:r>
            <a:r>
              <a:rPr lang="en-US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…» Djerelo_1_2023-122-126.</a:t>
            </a:r>
            <a:r>
              <a:rPr lang="uk-UA" sz="14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2023</a:t>
            </a:r>
            <a:endParaRPr lang="en-US" sz="14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3B07930-EE8A-4F56-D3D3-D95059BA70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578" t="30" r="14311" b="-30"/>
          <a:stretch>
            <a:fillRect/>
          </a:stretch>
        </p:blipFill>
        <p:spPr>
          <a:xfrm>
            <a:off x="6976872" y="0"/>
            <a:ext cx="5215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979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B646C36-EEEC-4D52-8E8E-206F4CD8A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cap="all" spc="600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7E9D86A-D513-48F9-851A-5F3725E80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1565" y="330817"/>
            <a:ext cx="4833901" cy="5995583"/>
            <a:chOff x="1754444" y="330817"/>
            <a:chExt cx="4833901" cy="599558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258443E-B333-44F4-8D49-1EAB1C1A46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4444" y="330817"/>
              <a:ext cx="4833901" cy="5995583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132A4E-0C09-40DA-A360-EA9D3DAFFB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4444" y="330817"/>
              <a:ext cx="4833901" cy="5995583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649D88F-3460-4C52-888E-001C62B26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1649" y="213740"/>
            <a:ext cx="4833901" cy="5995583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12">
            <a:extLst>
              <a:ext uri="{FF2B5EF4-FFF2-40B4-BE49-F238E27FC236}">
                <a16:creationId xmlns:a16="http://schemas.microsoft.com/office/drawing/2014/main" id="{DCA67F8B-08A4-C86C-576A-4BFD869C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6693" y="510803"/>
            <a:ext cx="4069306" cy="5339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/>
            <a:b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Дякую за увагу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17DD14E-3BC7-413D-B4AB-B92EED2F5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3" name="Graphic 212">
            <a:extLst>
              <a:ext uri="{FF2B5EF4-FFF2-40B4-BE49-F238E27FC236}">
                <a16:creationId xmlns:a16="http://schemas.microsoft.com/office/drawing/2014/main" id="{6908275D-177E-42F2-8887-134AFE8B70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5" name="Oval 24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340" y="528734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Oval 26">
            <a:extLst>
              <a:ext uri="{FF2B5EF4-FFF2-40B4-BE49-F238E27FC236}">
                <a16:creationId xmlns:a16="http://schemas.microsoft.com/office/drawing/2014/main" id="{E32B36D4-0C87-4882-A12C-18A91DBAE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340" y="528734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7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8" name="Freeform: Shape 29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0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1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32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26061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1106</Words>
  <Application>Microsoft Office PowerPoint</Application>
  <PresentationFormat>Широкий екран</PresentationFormat>
  <Paragraphs>104</Paragraphs>
  <Slides>15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Crimson Pro Bold</vt:lpstr>
      <vt:lpstr>Open Sans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Як запобігти травматизації</vt:lpstr>
      <vt:lpstr>Критичне мислення як захист</vt:lpstr>
      <vt:lpstr>Презентація PowerPoint</vt:lpstr>
      <vt:lpstr>Інтерактив і співтворчість</vt:lpstr>
      <vt:lpstr>Рефлексія</vt:lpstr>
      <vt:lpstr>Презентація PowerPoint</vt:lpstr>
      <vt:lpstr>Презентація PowerPoint</vt:lpstr>
      <vt:lpstr>Презентація PowerPoint</vt:lpstr>
      <vt:lpstr>Презентація PowerPoint</vt:lpstr>
      <vt:lpstr>     Дякую за увагу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Бенько Володимир</dc:creator>
  <cp:lastModifiedBy>Бенько Володимир</cp:lastModifiedBy>
  <cp:revision>6</cp:revision>
  <dcterms:created xsi:type="dcterms:W3CDTF">2025-10-15T11:06:40Z</dcterms:created>
  <dcterms:modified xsi:type="dcterms:W3CDTF">2025-10-22T19:46:08Z</dcterms:modified>
</cp:coreProperties>
</file>