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93" r:id="rId4"/>
    <p:sldId id="257" r:id="rId5"/>
    <p:sldId id="263" r:id="rId6"/>
    <p:sldId id="260" r:id="rId7"/>
    <p:sldId id="264" r:id="rId8"/>
    <p:sldId id="266" r:id="rId9"/>
    <p:sldId id="265" r:id="rId10"/>
    <p:sldId id="267" r:id="rId11"/>
    <p:sldId id="268" r:id="rId12"/>
    <p:sldId id="271" r:id="rId13"/>
    <p:sldId id="272" r:id="rId14"/>
    <p:sldId id="275" r:id="rId15"/>
    <p:sldId id="274" r:id="rId16"/>
    <p:sldId id="273" r:id="rId17"/>
    <p:sldId id="276" r:id="rId18"/>
    <p:sldId id="279" r:id="rId19"/>
    <p:sldId id="280" r:id="rId20"/>
    <p:sldId id="282" r:id="rId21"/>
    <p:sldId id="285" r:id="rId22"/>
    <p:sldId id="286" r:id="rId23"/>
    <p:sldId id="289" r:id="rId24"/>
    <p:sldId id="288" r:id="rId25"/>
    <p:sldId id="290" r:id="rId26"/>
    <p:sldId id="284" r:id="rId27"/>
    <p:sldId id="291" r:id="rId28"/>
    <p:sldId id="292" r:id="rId2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07C1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50A69B-1EF2-3CF2-D8C7-5C58538ABF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A5AEED4-62B1-3A91-92D1-97ACCA97EF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5D375D5-CDAC-8C28-DA24-CA3CFE4AB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416E999-8703-0F9D-5F48-9616918FB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5116CDB-5CC8-D3B3-0A96-99A579B0F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7251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21D149-D85C-B163-FBAE-F6163DE35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C9BD678-9EC0-F647-D786-E30D0DAB3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47879FD-FFEC-8D9A-4582-2426F9388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035FF6-18E9-E325-3BE5-BB6B2741A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976F378-E8C6-A47B-4FDF-81FA05608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93238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8D04A4-010B-BB12-A3E6-BA024535B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96F0057-F64F-36E5-6370-5FB11772E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41AAA14-9DD2-9463-5719-FD5DB9293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56AD624-103C-6788-FF5E-8FD55AFD9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CA3F6D4-47B1-56F6-CD41-F44AEDE4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3889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B7661A-07DC-3AFB-EDB5-B40114E92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D367C78-1564-4FD3-33AC-C35D199350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C8A100C-7CA3-C79F-2BFF-B5AEEE434A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CA3BB26-AC41-194C-1CC1-4165EED89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67C941BD-3BA3-47CB-251B-D10B69768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83C14D1-7B0A-CB95-6409-AF7F27B5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16816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AEB794-F4C3-B767-7F69-15D847980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8267FE2-9524-94C9-C94F-97DE7D6FC6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3C8C0BB-EC54-3D01-04DB-C4D12CE33A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0EE23C6-45B7-41C0-12F7-BD89B81A5C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4F9E9703-8B8C-47AB-3F55-3B5B0AE14C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A39A7F98-6510-6A05-9AAE-94692C6FE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25DF03F-B839-7792-705D-5E158B60A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2E83751-2A7F-21FA-B830-4D603D782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324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6ADC93-2CF9-91CF-BD7E-F6FE61376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AB7DFEF4-C0F8-EA74-3D14-9292D1C73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1441D30D-F29C-9E8E-DE77-268A22A30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FEABABF-0CFB-227E-776F-3E77E7803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4974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BAF3461-2523-F177-6507-A644EE475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F8939BA-817A-D8ED-A791-74C11D30E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A03CD5E-643D-7DFF-46B7-EFE259C01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6286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46DA5B-3D35-B2AC-41FB-FFA12DF19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72CECEC-649C-5B51-9D4C-56525E1656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7388C3C-4CD2-5AA3-35E2-82BA0CE6E2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7D1BD24-F177-BC3F-76B3-DDA4D1906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6F154B3D-A180-7B80-BE36-8C8B5E527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5513304-28D5-F3D6-8274-216CF10D5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884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C3A0E0-02B7-338B-2F2A-91D71449B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A8DF111C-E016-F8C2-7CC9-4318596B25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BDB0FD95-7DB4-087E-5509-351A73D38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682324-FDF8-9089-35F3-E9D7DD451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9905634-8CF8-901E-6ECD-9BE138C8B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224F926-E521-05B5-0031-42F2C9287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3183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9FDAA2-EEA2-F297-2102-4BAFCC768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3465A7D-F02F-A8EC-EFB3-41F0B23455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BE752DA-03BC-B51F-6A9A-C5D23C809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B7162F4-01DB-F4E6-E7D2-0F5E1A38F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8EFE50D-9CCC-8DF2-99E1-F12577126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9510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C53E843D-9869-4616-FFAB-754263A80B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9C034F8-DD3A-2335-AF1D-214CDDBCC6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1CDC1F2-240B-7832-1D0F-6DF483421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49B1B0E-43F7-338D-724D-3A29AFD1C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F83C6B2-4BBF-CE9E-CAA4-B82680C6B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7614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A42798C8-6CD9-5C84-05A9-F5D6E9AC4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A1040BA-F883-1EE5-751D-1C90253F07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89D7C5D-4DE7-EFE1-7EDA-42A9B1843D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0D20F-84CF-46EC-A793-BAEE3864373C}" type="datetimeFigureOut">
              <a:rPr lang="uk-UA" smtClean="0"/>
              <a:t>25.01.2023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014111E-EE0A-F2A2-003E-67E11FDEA2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B2BBBF2-DCDD-CD71-A7F7-CB4E47D21D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B45C2-9A7E-4178-B06C-FE7B244505F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351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788434" cy="2387600"/>
          </a:xfrm>
        </p:spPr>
        <p:txBody>
          <a:bodyPr>
            <a:normAutofit fontScale="90000"/>
          </a:bodyPr>
          <a:lstStyle/>
          <a:p>
            <a:r>
              <a:rPr lang="uk-UA" sz="4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Національно-патріотичне виховання </a:t>
            </a:r>
            <a:r>
              <a:rPr lang="uk-UA" sz="4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uk-UA" sz="4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4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uk-UA" sz="4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уроках</a:t>
            </a:r>
            <a:r>
              <a:rPr lang="uk-UA" sz="4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української мови </a:t>
            </a:r>
            <a:r>
              <a:rPr lang="uk-UA" sz="4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uk-UA" sz="4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4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uk-UA" sz="4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початкових класах</a:t>
            </a:r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9462" y="4101737"/>
            <a:ext cx="5168537" cy="862149"/>
          </a:xfrm>
          <a:ln>
            <a:noFill/>
          </a:ln>
        </p:spPr>
        <p:txBody>
          <a:bodyPr>
            <a:normAutofit fontScale="25000" lnSpcReduction="20000"/>
          </a:bodyPr>
          <a:lstStyle/>
          <a:p>
            <a:pPr algn="l"/>
            <a:r>
              <a:rPr lang="uk-UA" sz="9600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Світлана </a:t>
            </a:r>
            <a:r>
              <a:rPr lang="uk-UA" sz="9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Кириченко, </a:t>
            </a:r>
          </a:p>
          <a:p>
            <a:pPr algn="r"/>
            <a:r>
              <a:rPr lang="uk-UA" sz="9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вчитель початкових класів, КГ №66</a:t>
            </a:r>
          </a:p>
          <a:p>
            <a:pPr algn="r"/>
            <a:endParaRPr lang="uk-UA" sz="8600" b="1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r"/>
            <a:endParaRPr lang="uk-UA" sz="8600" b="1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l"/>
            <a:endParaRPr lang="uk-UA" sz="8600" b="1" i="1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uk-UA" sz="86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2022-2023 </a:t>
            </a:r>
            <a:r>
              <a:rPr lang="uk-UA" sz="86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н.р</a:t>
            </a:r>
            <a:r>
              <a:rPr lang="uk-UA" sz="86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  <a:endParaRPr lang="uk-UA" sz="8600" b="1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r"/>
            <a:endParaRPr lang="uk-UA" sz="8600" b="1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r"/>
            <a:endParaRPr lang="uk-UA" sz="8600" b="1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r"/>
            <a:r>
              <a:rPr lang="uk-UA" sz="86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uk-UA" sz="8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91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DF8D0BE-C143-3E02-1DCD-A1642CF60E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6811"/>
            <a:ext cx="10515600" cy="44674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sz="32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32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uk-UA" sz="2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Серед </a:t>
            </a:r>
            <a:r>
              <a:rPr lang="uk-UA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навчальних дисциплін </a:t>
            </a:r>
            <a:r>
              <a:rPr lang="uk-UA" sz="2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 </a:t>
            </a:r>
            <a:r>
              <a:rPr lang="uk-UA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«українська мова» посідає особливе місце. Його своєрідність полягає в тому, що в ході вивчення мови учні здобувають не знання основ науки, а вміння й навички користуватися мовою, як засобом спілкування, засобом одержання нової корисної інформації. Викладання української мови в сучасній школі дає вчителю широкі можливості по вихованню патріотизму. </a:t>
            </a:r>
            <a:endParaRPr lang="uk-UA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2600" dirty="0"/>
          </a:p>
        </p:txBody>
      </p:sp>
      <p:pic>
        <p:nvPicPr>
          <p:cNvPr id="3" name="Picture 2" descr="Мово рідна! Ти ж – як море – безконечна, могутня, глибинна…">
            <a:extLst>
              <a:ext uri="{FF2B5EF4-FFF2-40B4-BE49-F238E27FC236}">
                <a16:creationId xmlns:a16="http://schemas.microsoft.com/office/drawing/2014/main" id="{8DEA5568-F30B-7975-428C-4E606B857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90" y="224310"/>
            <a:ext cx="3432110" cy="266560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89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endParaRPr lang="uk-UA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49977" y="1018902"/>
            <a:ext cx="10306593" cy="5158061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Цьому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сприяє використання на </a:t>
            </a:r>
            <a:r>
              <a:rPr lang="uk-UA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уроках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каліграфічних хвилинок з українською тематикою, українських прислів’їв та приказок для каліграфічного списування,  диктантів, переказів та </a:t>
            </a:r>
            <a:r>
              <a:rPr lang="uk-UA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аудіювань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історію рідного краю, про  побут, звичаї, традиції українського народу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тощо.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З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метою удосконалення навички письма вчитель застосовує різні форми роботи. Один з таких видів  є «</a:t>
            </a:r>
            <a:r>
              <a:rPr lang="uk-UA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Хвилинка каліграфії ».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Цей вид роботи може мати не тільки навчальну мету (робота над формами літер, правильним з’єднанням літер, нахилом тощо), а і виховну мету – любов до рідного краю, українських традицій та свят.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60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0715"/>
          </a:xfrm>
        </p:spPr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B5E7B94B-021D-3765-055D-B4327C75C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2366" y="143691"/>
            <a:ext cx="7121434" cy="862149"/>
          </a:xfrm>
        </p:spPr>
        <p:txBody>
          <a:bodyPr/>
          <a:lstStyle/>
          <a:p>
            <a:pPr marL="0" indent="0">
              <a:buNone/>
            </a:pPr>
            <a:r>
              <a:rPr lang="uk-UA" sz="5400" b="1" i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Хвилинка каліграфії </a:t>
            </a:r>
            <a:endParaRPr lang="uk-UA" sz="5400" b="1" i="1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D8834C-8CDD-A805-118C-73F27B375CB9}"/>
              </a:ext>
            </a:extLst>
          </p:cNvPr>
          <p:cNvSpPr txBox="1"/>
          <p:nvPr/>
        </p:nvSpPr>
        <p:spPr>
          <a:xfrm>
            <a:off x="1567543" y="1227274"/>
            <a:ext cx="10319657" cy="5794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400" b="1" i="1" u="sng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Пп</a:t>
            </a: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i="1" u="sng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пп</a:t>
            </a: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</a:t>
            </a:r>
            <a:r>
              <a:rPr lang="uk-UA" sz="2400" b="1" i="1" u="sng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</a:t>
            </a: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i="1" u="sng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окр</a:t>
            </a: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i="1" u="sng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кро</a:t>
            </a: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i="1" u="sng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ов</a:t>
            </a: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ва  Покрова</a:t>
            </a:r>
            <a:endParaRPr lang="uk-UA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Настали жнива – лежить баба нежива,</a:t>
            </a:r>
            <a:endParaRPr lang="uk-UA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А прийшла Покрова  – стала баба здорова.</a:t>
            </a:r>
            <a:endParaRPr lang="uk-UA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Покрова всю землю покриває листям або 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снігом.</a:t>
            </a:r>
            <a:endParaRPr lang="uk-UA" sz="2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Зробити </a:t>
            </a:r>
            <a:r>
              <a:rPr lang="uk-UA" sz="2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звуко-буквений аналіз слова </a:t>
            </a:r>
            <a:r>
              <a:rPr lang="uk-UA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покриває</a:t>
            </a:r>
            <a:endParaRPr lang="uk-UA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Встановити </a:t>
            </a:r>
            <a:r>
              <a:rPr lang="uk-UA" sz="2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</a:t>
            </a:r>
            <a:r>
              <a:rPr lang="ru-RU" sz="2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24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язок</a:t>
            </a:r>
            <a:r>
              <a:rPr lang="uk-UA" sz="2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слів у другому реченні.( </a:t>
            </a:r>
            <a:r>
              <a:rPr lang="uk-UA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усно)</a:t>
            </a:r>
          </a:p>
          <a:p>
            <a:pPr marL="342900" indent="-3429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Дібрати </a:t>
            </a:r>
            <a:r>
              <a:rPr lang="uk-UA" sz="2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синоніми до слова покриває</a:t>
            </a:r>
            <a:r>
              <a:rPr lang="uk-UA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Формуванню національної самосвідомості сприяють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тексти для списування, для диктантів різних видів.                    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Добираючи для опрацювання на </a:t>
            </a:r>
            <a:r>
              <a:rPr lang="uk-UA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уроках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мови дидактичний матеріал, доцільно зосередитися на патріотичній тематиці, яка сприяє  вихованню честі, гідності, порядності і благородства.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uk-UA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83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800" y="195943"/>
            <a:ext cx="10515600" cy="249500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1" dirty="0">
                <a:solidFill>
                  <a:srgbClr val="0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uk-UA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            </a:t>
            </a:r>
            <a:r>
              <a:rPr lang="uk-UA" sz="6000" b="1" i="1" dirty="0">
                <a:solidFill>
                  <a:srgbClr val="C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Т</a:t>
            </a:r>
            <a:r>
              <a:rPr lang="uk-UA" sz="60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ексти для списування,       диктантів </a:t>
            </a:r>
            <a:r>
              <a:rPr lang="uk-UA" sz="18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/>
            </a:r>
            <a:br>
              <a:rPr lang="uk-UA" sz="18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</a:br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45C8E1E4-CE40-59ED-53FB-38A6A9D772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2800" y="2285999"/>
            <a:ext cx="4473783" cy="621523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18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9600" u="sng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9600" u="sng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9600" u="sng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9600" u="sng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Списування </a:t>
            </a:r>
            <a:endParaRPr lang="uk-UA" sz="9600" u="sng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9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Калина</a:t>
            </a:r>
            <a:endParaRPr lang="uk-UA" sz="9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A384377D-98BA-1775-63BE-ED082916F5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3224" y="2690949"/>
            <a:ext cx="5821203" cy="4167050"/>
          </a:xfrm>
        </p:spPr>
        <p:txBody>
          <a:bodyPr>
            <a:normAutofit fontScale="25000" lnSpcReduction="20000"/>
          </a:bodyPr>
          <a:lstStyle/>
          <a:p>
            <a:pPr lvl="1" indent="0">
              <a:lnSpc>
                <a:spcPct val="120000"/>
              </a:lnSpc>
              <a:spcAft>
                <a:spcPts val="1000"/>
              </a:spcAft>
              <a:buNone/>
            </a:pPr>
            <a:r>
              <a:rPr lang="uk-UA" sz="8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8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Калина любить рости у лузі, </a:t>
            </a:r>
            <a:r>
              <a:rPr lang="uk-UA" sz="8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біля верби</a:t>
            </a:r>
            <a:r>
              <a:rPr lang="uk-UA" sz="8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Весною калина розквітає і стає гарною, мов дівчина в білому вбранні.                                                  	</a:t>
            </a:r>
            <a:r>
              <a:rPr lang="uk-UA" sz="8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Ягоди </a:t>
            </a:r>
            <a:r>
              <a:rPr lang="uk-UA" sz="8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калини люблять і люди, і птахи. На смак вони кислі і трохи гіркуваті, але дуже корисні: і лікують, і надають </a:t>
            </a:r>
            <a:r>
              <a:rPr lang="uk-UA" sz="8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бадьорості. Колись </a:t>
            </a:r>
            <a:r>
              <a:rPr lang="uk-UA" sz="8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давно, проводжаючи сина в далеку дорогу, мати напувала його калиновим чаєм, а з собою давала хліб із </a:t>
            </a:r>
            <a:r>
              <a:rPr lang="uk-UA" sz="8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калиною. Коли </a:t>
            </a:r>
            <a:r>
              <a:rPr lang="uk-UA" sz="8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домі свято, на стіл поряд з хлібом кладуть калину.</a:t>
            </a:r>
            <a:endParaRPr lang="uk-UA" sz="8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>
              <a:lnSpc>
                <a:spcPct val="120000"/>
              </a:lnSpc>
              <a:spcAft>
                <a:spcPts val="1000"/>
              </a:spcAft>
              <a:buNone/>
            </a:pPr>
            <a:r>
              <a:rPr lang="uk-UA" sz="8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uk-UA" sz="8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</a:t>
            </a:r>
            <a:endParaRPr lang="uk-UA" sz="8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E8E72E51-8608-9EDB-4B9C-4795ACE1CF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158446" y="1463040"/>
            <a:ext cx="4196942" cy="692331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uk-UA" sz="9600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Попереджувальний диктант</a:t>
            </a:r>
            <a:endParaRPr lang="uk-UA" sz="9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11" name="Місце для вмісту 10">
            <a:extLst>
              <a:ext uri="{FF2B5EF4-FFF2-40B4-BE49-F238E27FC236}">
                <a16:creationId xmlns:a16="http://schemas.microsoft.com/office/drawing/2014/main" id="{4CCC6E93-CDC0-D874-691D-F9600D6A3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037806"/>
            <a:ext cx="5183188" cy="2886891"/>
          </a:xfrm>
        </p:spPr>
        <p:txBody>
          <a:bodyPr>
            <a:normAutofit fontScale="55000" lnSpcReduction="20000"/>
          </a:bodyPr>
          <a:lstStyle/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8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uk-UA" sz="4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4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Україна </a:t>
            </a:r>
            <a:r>
              <a:rPr lang="uk-UA" sz="4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це наш край. Це країна, де ми народилися і живемо. Це  наша Вітчизна. Наша Батьківщина. Людина без Вітчизни, як соловей без пісні.</a:t>
            </a:r>
            <a:endParaRPr lang="uk-UA" sz="4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4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Складіть звукову схему слова </a:t>
            </a:r>
            <a:r>
              <a:rPr lang="uk-UA" sz="4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край</a:t>
            </a:r>
            <a:r>
              <a:rPr lang="uk-UA" sz="4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Як ви розумієте значення цього слова?</a:t>
            </a:r>
            <a:endParaRPr lang="uk-UA" sz="4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1026" name="Picture 2" descr="Калина в косметології: чим корисна калина для обличчя та рук">
            <a:extLst>
              <a:ext uri="{FF2B5EF4-FFF2-40B4-BE49-F238E27FC236}">
                <a16:creationId xmlns:a16="http://schemas.microsoft.com/office/drawing/2014/main" id="{9F412C69-9764-6787-2710-15F547853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91" b="17226"/>
          <a:stretch/>
        </p:blipFill>
        <p:spPr bwMode="auto">
          <a:xfrm>
            <a:off x="7158446" y="4585063"/>
            <a:ext cx="3762103" cy="1997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61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1559" y="1334279"/>
            <a:ext cx="4068147" cy="970382"/>
          </a:xfrm>
        </p:spPr>
        <p:txBody>
          <a:bodyPr>
            <a:normAutofit/>
          </a:bodyPr>
          <a:lstStyle/>
          <a:p>
            <a:r>
              <a:rPr lang="uk-UA" sz="2800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Письмо з пам’яті</a:t>
            </a:r>
            <a:endParaRPr lang="uk-UA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9370CBD-BDB4-3953-FE18-1EF37BEBB5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1848079"/>
            <a:ext cx="5157787" cy="3844212"/>
          </a:xfrm>
        </p:spPr>
        <p:txBody>
          <a:bodyPr>
            <a:normAutofit fontScale="25000" lnSpcReduction="20000"/>
          </a:bodyPr>
          <a:lstStyle/>
          <a:p>
            <a:pPr indent="0">
              <a:lnSpc>
                <a:spcPct val="115000"/>
              </a:lnSpc>
              <a:buNone/>
            </a:pPr>
            <a:r>
              <a:rPr lang="uk-UA" sz="9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Звучи, рідна мово,</a:t>
            </a:r>
            <a:endParaRPr lang="uk-UA" sz="9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15000"/>
              </a:lnSpc>
              <a:buNone/>
            </a:pPr>
            <a:r>
              <a:rPr lang="uk-UA" sz="9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землі рідній </a:t>
            </a:r>
            <a:r>
              <a:rPr lang="uk-UA" sz="9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лийся</a:t>
            </a:r>
            <a:r>
              <a:rPr lang="uk-UA" sz="9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вінця, </a:t>
            </a:r>
            <a:endParaRPr lang="uk-UA" sz="9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15000"/>
              </a:lnSpc>
              <a:buNone/>
            </a:pPr>
            <a:r>
              <a:rPr lang="uk-UA" sz="9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Мово моя українська,</a:t>
            </a:r>
            <a:endParaRPr lang="uk-UA" sz="9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15000"/>
              </a:lnSpc>
              <a:buNone/>
            </a:pPr>
            <a:r>
              <a:rPr lang="uk-UA" sz="9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Мово моя материнська!</a:t>
            </a:r>
            <a:endParaRPr lang="uk-UA" sz="9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indent="-342900">
              <a:lnSpc>
                <a:spcPct val="115000"/>
              </a:lnSpc>
              <a:buFont typeface="Wingdings" panose="05000000000000000000" pitchFamily="2" charset="2"/>
              <a:buChar char="Ø"/>
            </a:pPr>
            <a:endParaRPr lang="uk-UA" sz="7400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indent="-34290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 словом </a:t>
            </a:r>
            <a:r>
              <a:rPr lang="uk-UA" sz="8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мова</a:t>
            </a: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скласти речення. </a:t>
            </a:r>
            <a:endParaRPr lang="uk-UA" sz="8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 наголоси у словах. </a:t>
            </a:r>
          </a:p>
          <a:p>
            <a:pPr marL="514350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Слово </a:t>
            </a:r>
            <a:r>
              <a:rPr lang="uk-UA" sz="8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українська</a:t>
            </a: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поділи на склади.</a:t>
            </a:r>
            <a:endParaRPr lang="uk-UA" sz="8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8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8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5D38AAA-E20D-B8C0-FB58-E0B40E2B22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rot="10800000" flipV="1">
            <a:off x="6714307" y="104503"/>
            <a:ext cx="4088675" cy="809897"/>
          </a:xfrm>
        </p:spPr>
        <p:txBody>
          <a:bodyPr>
            <a:normAutofit fontScale="32500" lnSpcReduction="20000"/>
          </a:bodyPr>
          <a:lstStyle/>
          <a:p>
            <a:pPr algn="ctr"/>
            <a:endParaRPr lang="uk-UA" sz="3200" u="sng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uk-UA" sz="3200" u="sng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uk-UA" sz="7000" u="sng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Диктант</a:t>
            </a:r>
            <a:endParaRPr lang="uk-UA" sz="7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6E3E59EE-2086-AB1E-D33F-3C783702A1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783772"/>
            <a:ext cx="5183188" cy="3409406"/>
          </a:xfrm>
        </p:spPr>
        <p:txBody>
          <a:bodyPr>
            <a:normAutofit fontScale="25000" lnSpcReduction="20000"/>
          </a:bodyPr>
          <a:lstStyle/>
          <a:p>
            <a:pPr indent="0">
              <a:lnSpc>
                <a:spcPct val="115000"/>
              </a:lnSpc>
              <a:buNone/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uk-UA" sz="9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Яке гарне місто Київ! У ньому багато садів і парків. Вулиці широкі. Будинки високі. Під землею казкові станції метро.</a:t>
            </a:r>
            <a:r>
              <a:rPr lang="uk-UA" sz="9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	</a:t>
            </a:r>
            <a:r>
              <a:rPr lang="uk-UA" sz="9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люблю милуватися красою рідного міста. А ви були в столиці України?</a:t>
            </a:r>
            <a:endParaRPr lang="uk-UA" sz="9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Дібрати до тексту заголовок і записати його.</a:t>
            </a:r>
            <a:endParaRPr lang="uk-UA" sz="8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285750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Слово </a:t>
            </a:r>
            <a:r>
              <a:rPr lang="uk-UA" sz="8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Україна</a:t>
            </a: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поділити на склади для переносу.</a:t>
            </a:r>
            <a:endParaRPr lang="uk-UA" sz="8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endParaRPr lang="uk-UA" sz="20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695" y="4859383"/>
            <a:ext cx="3775165" cy="186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35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97575" y="365125"/>
            <a:ext cx="6059441" cy="901972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uk-UA" sz="32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Пояснювальний </a:t>
            </a:r>
            <a:r>
              <a:rPr lang="uk-UA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диктант</a:t>
            </a:r>
            <a:endParaRPr lang="uk-UA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DA5F4F9-2ED1-C03D-F267-A727744A038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15000"/>
              </a:lnSpc>
              <a:buNone/>
            </a:pPr>
            <a:r>
              <a:rPr lang="uk-UA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11B7DF9A-DE4E-83EF-7D2A-E3BB30894F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423851" y="1267098"/>
            <a:ext cx="3592285" cy="640080"/>
          </a:xfrm>
        </p:spPr>
        <p:txBody>
          <a:bodyPr>
            <a:normAutofit fontScale="25000" lnSpcReduction="20000"/>
          </a:bodyPr>
          <a:lstStyle/>
          <a:p>
            <a:endParaRPr lang="uk-UA" sz="3200" u="sng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67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uk-UA" sz="1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Творча </a:t>
            </a:r>
            <a:r>
              <a:rPr lang="uk-UA" sz="1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робота</a:t>
            </a:r>
            <a:endParaRPr lang="uk-UA" sz="1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B2A5F2C5-8D60-9C67-4DC2-EDDA715815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90764" y="820272"/>
            <a:ext cx="4947211" cy="3240740"/>
          </a:xfrm>
        </p:spPr>
        <p:txBody>
          <a:bodyPr>
            <a:norm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Гарна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велика країна моя,                                                                                                                         Є в ній озера, річки і моря,                                                                                            Гори високі, степи та ліси –                                                                                            Скільки багатства і скільки </a:t>
            </a: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краси!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</a:t>
            </a:r>
          </a:p>
          <a:p>
            <a:pPr marL="571500" indent="-3429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k-UA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Підкресли 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слова, які можна вживати зі словом </a:t>
            </a:r>
            <a:r>
              <a:rPr lang="uk-UA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багато.</a:t>
            </a:r>
          </a:p>
          <a:p>
            <a:pPr marL="571500" indent="-3429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Назви однорідні члени речення.</a:t>
            </a:r>
            <a:endParaRPr lang="uk-UA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497541" y="1722245"/>
            <a:ext cx="6293222" cy="3213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lnSpc>
                <a:spcPct val="115000"/>
              </a:lnSpc>
              <a:buNone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Чумак, шлях; Україна, слово; козак, діти; Запоріжжя, Січ; мама, ласка; народ, душа; рід, земля.</a:t>
            </a:r>
          </a:p>
          <a:p>
            <a:pPr marL="514350" indent="-285750">
              <a:buFont typeface="Wingdings" panose="05000000000000000000" pitchFamily="2" charset="2"/>
              <a:buChar char="Ø"/>
            </a:pP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поданих двох іменників утворити словосполучення іменника з прикметником.</a:t>
            </a:r>
            <a:endParaRPr lang="uk-UA" sz="24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indent="-342900">
              <a:buFont typeface="Wingdings" panose="05000000000000000000" pitchFamily="2" charset="2"/>
              <a:buChar char="Ø"/>
            </a:pPr>
            <a:r>
              <a:rPr lang="uk-UA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Визначити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суфікси у прикметниках.</a:t>
            </a:r>
            <a:endParaRPr lang="uk-UA" sz="24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spcAft>
                <a:spcPts val="1000"/>
              </a:spcAft>
            </a:pPr>
            <a:endParaRPr lang="en-US" sz="24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636" y="4452582"/>
            <a:ext cx="6185646" cy="216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89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8980" y="365125"/>
            <a:ext cx="7854820" cy="1325563"/>
          </a:xfrm>
        </p:spPr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uk-UA" sz="6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uk-UA" sz="60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алі фольклорні форми</a:t>
            </a:r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	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Чільне місце на </a:t>
            </a:r>
            <a:r>
              <a:rPr lang="uk-UA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уроках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української мови повинно займати використання малих фольклорних форм – загадок, лічилок, </a:t>
            </a:r>
            <a:r>
              <a:rPr lang="uk-UA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мирилок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приказок і прислів’їв, народних прикмет, уривків з казок, дитячих пісень, колискових, щедрівок, колядок, веснянок, </a:t>
            </a:r>
            <a:r>
              <a:rPr lang="uk-UA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закличок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тощо.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	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Реалізуючи їх виховний потенціал, варто пояснювати дітям, що багатство і розмаїття народної творчості свідчить про мудрість і талановитість українського народу, а знання і трепетне ставлення до них стане запорукою збереження цього багатства для майбутніх поколінь.</a:t>
            </a:r>
            <a:endParaRPr lang="uk-UA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uk-UA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2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</a:t>
            </a:r>
            <a:r>
              <a:rPr lang="uk-UA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рислів’я і приказки</a:t>
            </a:r>
            <a:r>
              <a:rPr lang="uk-UA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4864"/>
            <a:ext cx="10515600" cy="4674637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	</a:t>
            </a:r>
            <a:r>
              <a:rPr lang="uk-UA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українців </a:t>
            </a:r>
            <a:r>
              <a:rPr lang="uk-UA" sz="2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прислів’я і приказки</a:t>
            </a:r>
            <a:r>
              <a:rPr lang="uk-UA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„золоті зернята народної мудрості”. Вони втілюють найкращі якості, своєрідність характеру, специфічні морально-етичні норми, притаманні українському народу.                                                                                       	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давніх-давен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прислів’я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приказки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широко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використовувалися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повсякденному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житті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Тут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завжди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знайти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привід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вжити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ту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іншу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приказку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прислів’я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Часом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влучний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короткий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вислів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має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більшу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виховну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силу,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ніж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довге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„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читання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моралі</a:t>
            </a:r>
            <a:r>
              <a:rPr lang="ru-RU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”.                                                                                                       </a:t>
            </a:r>
            <a:r>
              <a:rPr lang="uk-UA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4098" name="Picture 2" descr="Скарби України - Прислів'я на вітер не мовиться (приказки, прислів'я)  Приказки та прислів'я – то бездонне джерело мудрості, безцінна народна  скарбниця. Як витвір народного генія вони супроводжують людство від сивої  давнини й">
            <a:extLst>
              <a:ext uri="{FF2B5EF4-FFF2-40B4-BE49-F238E27FC236}">
                <a16:creationId xmlns:a16="http://schemas.microsoft.com/office/drawing/2014/main" id="{3FB25DFF-BDBA-C765-E662-D8550838B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211" y="4695576"/>
            <a:ext cx="2985247" cy="19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03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56384" y="121299"/>
            <a:ext cx="8097416" cy="198741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Прислів’я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приказки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стануть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пригоді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вчителям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проведення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каліграфічного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списування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уроках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української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мови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Учитель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запропонувати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учням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каліграфічно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списати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прислів’я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за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змістом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 провести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коротку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бесіду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етичну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тему.</a:t>
            </a:r>
            <a:endParaRPr lang="uk-UA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AAF61A-230E-A036-8079-2414B953CAFE}"/>
              </a:ext>
            </a:extLst>
          </p:cNvPr>
          <p:cNvSpPr txBox="1"/>
          <p:nvPr/>
        </p:nvSpPr>
        <p:spPr>
          <a:xfrm>
            <a:off x="1084217" y="1934514"/>
            <a:ext cx="10556967" cy="5677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Спиши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Як розумієш зміст? 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Гостре словечко ранить сердечко. </a:t>
            </a:r>
          </a:p>
          <a:p>
            <a:pPr marL="342900" indent="-3429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Продовж прислів’я</a:t>
            </a:r>
            <a:endParaRPr lang="uk-UA" sz="2000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Гостре словечко…..</a:t>
            </a:r>
            <a:endParaRPr lang="uk-UA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2000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Запиши</a:t>
            </a:r>
            <a:r>
              <a:rPr lang="uk-UA" sz="2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початок прислів’я і знайди його продовження</a:t>
            </a:r>
            <a:endParaRPr lang="uk-UA" sz="2000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Гостре словечко                          </a:t>
            </a:r>
            <a:r>
              <a:rPr lang="uk-UA" sz="20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знайшов – бережи.</a:t>
            </a:r>
            <a:endParaRPr lang="uk-UA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Немає друга – шукай,                  </a:t>
            </a:r>
            <a:r>
              <a:rPr lang="uk-UA" sz="20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ранить 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сердечко.</a:t>
            </a:r>
            <a:endParaRPr lang="uk-UA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Постав 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 </a:t>
            </a:r>
            <a:r>
              <a:rPr lang="uk-UA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впевному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порядку і прочитай прислів’я.</a:t>
            </a:r>
            <a:endParaRPr lang="uk-UA" sz="2000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Гостре, сердечко, ранить, </a:t>
            </a:r>
            <a:r>
              <a:rPr lang="uk-UA" sz="20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словечко</a:t>
            </a:r>
          </a:p>
          <a:p>
            <a:pPr>
              <a:spcAft>
                <a:spcPts val="1000"/>
              </a:spcAft>
            </a:pPr>
            <a:r>
              <a:rPr lang="uk-UA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Роботу 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 словами, що викликають </a:t>
            </a:r>
            <a:r>
              <a:rPr lang="uk-UA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специфічно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національні  асоціації, такими як: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козак, рушник, калина, тополя,  криниця, вишиванка  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ін. можна організувати у вигляді так званих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«етимологічних п’ятихвилинок».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uk-UA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44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7502" y="365125"/>
            <a:ext cx="964629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9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49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49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uk-UA" sz="49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Етимологічні п’ятихвилинки</a:t>
            </a: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0384"/>
            <a:ext cx="11011678" cy="5794310"/>
          </a:xfrm>
        </p:spPr>
        <p:txBody>
          <a:bodyPr>
            <a:normAutofit/>
          </a:bodyPr>
          <a:lstStyle/>
          <a:p>
            <a:r>
              <a:rPr lang="uk-U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lang="uk-U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Журавель </a:t>
            </a: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символ любові до рідного краю, персонаж українського фольклору. Журавель    віддавна був одним з найулюбленіших птахів в Україні.</a:t>
            </a:r>
            <a:r>
              <a:rPr lang="uk-UA" sz="20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Помітне місце посідає він і в житті українців: один з символів весни («жура­вель прилетів — тепло приніс»), за поведінкою птахів вгадували погоду («журавлі летять високо — зима ще далеко», «журавлі летять низько — зима вже близько», «ранній приліт журавлів — на ранню весну»). Вважалося, що прилітає журавель через тринад­цять тижнів після Різдва.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uk-UA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Склади  текст – опис журавля, використовуючи допоміжні слова.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002060"/>
                </a:solidFill>
              </a:rPr>
              <a:t>        Великий             Довга шия            Забарвлення сіре</a:t>
            </a:r>
          </a:p>
          <a:p>
            <a:pPr marL="0" indent="0">
              <a:buNone/>
            </a:pPr>
            <a:endParaRPr lang="uk-UA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</a:rPr>
              <a:t>   </a:t>
            </a:r>
          </a:p>
          <a:p>
            <a:pPr marL="0" indent="0">
              <a:buNone/>
            </a:pPr>
            <a:r>
              <a:rPr lang="uk-UA" sz="2400" dirty="0">
                <a:solidFill>
                  <a:srgbClr val="002060"/>
                </a:solidFill>
              </a:rPr>
              <a:t>Довгоногий                   </a:t>
            </a:r>
            <a:r>
              <a:rPr lang="uk-UA" sz="3200" b="1" dirty="0">
                <a:solidFill>
                  <a:srgbClr val="002060"/>
                </a:solidFill>
              </a:rPr>
              <a:t>Журавель</a:t>
            </a:r>
            <a:r>
              <a:rPr lang="uk-UA" sz="2400" dirty="0">
                <a:solidFill>
                  <a:srgbClr val="002060"/>
                </a:solidFill>
              </a:rPr>
              <a:t>          Рослинна їжа</a:t>
            </a:r>
          </a:p>
          <a:p>
            <a:pPr marL="0" indent="0">
              <a:buNone/>
            </a:pPr>
            <a:endParaRPr lang="uk-UA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uk-UA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002060"/>
                </a:solidFill>
              </a:rPr>
              <a:t>Чорні пера           Червона книга України          Міцний дзьоб</a:t>
            </a:r>
          </a:p>
          <a:p>
            <a:pPr marL="0" indent="0">
              <a:buNone/>
            </a:pPr>
            <a:endParaRPr lang="uk-UA" sz="2400" dirty="0">
              <a:solidFill>
                <a:srgbClr val="002060"/>
              </a:solidFill>
            </a:endParaRPr>
          </a:p>
        </p:txBody>
      </p:sp>
      <p:cxnSp>
        <p:nvCxnSpPr>
          <p:cNvPr id="30" name="Пряма зі стрілкою 29">
            <a:extLst>
              <a:ext uri="{FF2B5EF4-FFF2-40B4-BE49-F238E27FC236}">
                <a16:creationId xmlns:a16="http://schemas.microsoft.com/office/drawing/2014/main" id="{28881818-AAE0-2DA8-0390-DAD9AE4FFA21}"/>
              </a:ext>
            </a:extLst>
          </p:cNvPr>
          <p:cNvCxnSpPr>
            <a:cxnSpLocks/>
          </p:cNvCxnSpPr>
          <p:nvPr/>
        </p:nvCxnSpPr>
        <p:spPr>
          <a:xfrm flipV="1">
            <a:off x="5315233" y="3610947"/>
            <a:ext cx="623846" cy="8310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B9F762DC-B5ED-0678-6011-8C114C1E08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392" y="2996461"/>
            <a:ext cx="2399665" cy="2891155"/>
          </a:xfrm>
          <a:prstGeom prst="rect">
            <a:avLst/>
          </a:prstGeom>
          <a:noFill/>
        </p:spPr>
      </p:pic>
      <p:cxnSp>
        <p:nvCxnSpPr>
          <p:cNvPr id="40" name="Пряма зі стрілкою 39">
            <a:extLst>
              <a:ext uri="{FF2B5EF4-FFF2-40B4-BE49-F238E27FC236}">
                <a16:creationId xmlns:a16="http://schemas.microsoft.com/office/drawing/2014/main" id="{86F24770-1BFD-5A3C-2B6F-B1C23F57DE85}"/>
              </a:ext>
            </a:extLst>
          </p:cNvPr>
          <p:cNvCxnSpPr>
            <a:cxnSpLocks/>
          </p:cNvCxnSpPr>
          <p:nvPr/>
        </p:nvCxnSpPr>
        <p:spPr>
          <a:xfrm>
            <a:off x="5582312" y="4995917"/>
            <a:ext cx="1614196" cy="10618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 зі стрілкою 45">
            <a:extLst>
              <a:ext uri="{FF2B5EF4-FFF2-40B4-BE49-F238E27FC236}">
                <a16:creationId xmlns:a16="http://schemas.microsoft.com/office/drawing/2014/main" id="{8C3BAFFB-C4A3-8BAD-25AB-08BBDE5E28B1}"/>
              </a:ext>
            </a:extLst>
          </p:cNvPr>
          <p:cNvCxnSpPr>
            <a:cxnSpLocks/>
          </p:cNvCxnSpPr>
          <p:nvPr/>
        </p:nvCxnSpPr>
        <p:spPr>
          <a:xfrm>
            <a:off x="5582312" y="4835122"/>
            <a:ext cx="4976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 зі стрілкою 49">
            <a:extLst>
              <a:ext uri="{FF2B5EF4-FFF2-40B4-BE49-F238E27FC236}">
                <a16:creationId xmlns:a16="http://schemas.microsoft.com/office/drawing/2014/main" id="{404662E3-237E-5316-198B-1D586B14B0C7}"/>
              </a:ext>
            </a:extLst>
          </p:cNvPr>
          <p:cNvCxnSpPr>
            <a:cxnSpLocks/>
          </p:cNvCxnSpPr>
          <p:nvPr/>
        </p:nvCxnSpPr>
        <p:spPr>
          <a:xfrm flipH="1" flipV="1">
            <a:off x="4497355" y="3527268"/>
            <a:ext cx="18662" cy="7791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 зі стрілкою 52">
            <a:extLst>
              <a:ext uri="{FF2B5EF4-FFF2-40B4-BE49-F238E27FC236}">
                <a16:creationId xmlns:a16="http://schemas.microsoft.com/office/drawing/2014/main" id="{C3A5743A-D8FE-F557-BFD4-B286DF5436FA}"/>
              </a:ext>
            </a:extLst>
          </p:cNvPr>
          <p:cNvCxnSpPr>
            <a:cxnSpLocks/>
          </p:cNvCxnSpPr>
          <p:nvPr/>
        </p:nvCxnSpPr>
        <p:spPr>
          <a:xfrm flipH="1" flipV="1">
            <a:off x="2552027" y="3522920"/>
            <a:ext cx="1127450" cy="989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 зі стрілкою 56">
            <a:extLst>
              <a:ext uri="{FF2B5EF4-FFF2-40B4-BE49-F238E27FC236}">
                <a16:creationId xmlns:a16="http://schemas.microsoft.com/office/drawing/2014/main" id="{33450E54-B9BF-A42F-5A4E-EF872777F1AB}"/>
              </a:ext>
            </a:extLst>
          </p:cNvPr>
          <p:cNvCxnSpPr>
            <a:cxnSpLocks/>
          </p:cNvCxnSpPr>
          <p:nvPr/>
        </p:nvCxnSpPr>
        <p:spPr>
          <a:xfrm flipH="1">
            <a:off x="2704692" y="4814595"/>
            <a:ext cx="67950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 зі стрілкою 59">
            <a:extLst>
              <a:ext uri="{FF2B5EF4-FFF2-40B4-BE49-F238E27FC236}">
                <a16:creationId xmlns:a16="http://schemas.microsoft.com/office/drawing/2014/main" id="{397E0DF7-E9E6-32BF-B117-39D3E42BCF3F}"/>
              </a:ext>
            </a:extLst>
          </p:cNvPr>
          <p:cNvCxnSpPr>
            <a:cxnSpLocks/>
          </p:cNvCxnSpPr>
          <p:nvPr/>
        </p:nvCxnSpPr>
        <p:spPr>
          <a:xfrm flipH="1">
            <a:off x="1836649" y="5117224"/>
            <a:ext cx="1753900" cy="7990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 зі стрілкою 62">
            <a:extLst>
              <a:ext uri="{FF2B5EF4-FFF2-40B4-BE49-F238E27FC236}">
                <a16:creationId xmlns:a16="http://schemas.microsoft.com/office/drawing/2014/main" id="{2F787799-4A6F-E5E5-DF8B-BED890248BF7}"/>
              </a:ext>
            </a:extLst>
          </p:cNvPr>
          <p:cNvCxnSpPr>
            <a:cxnSpLocks/>
          </p:cNvCxnSpPr>
          <p:nvPr/>
        </p:nvCxnSpPr>
        <p:spPr>
          <a:xfrm>
            <a:off x="4497355" y="5130913"/>
            <a:ext cx="0" cy="9511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01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5714" y="365125"/>
            <a:ext cx="8088086" cy="1325563"/>
          </a:xfrm>
        </p:spPr>
        <p:txBody>
          <a:bodyPr>
            <a:normAutofit fontScale="90000"/>
          </a:bodyPr>
          <a:lstStyle/>
          <a:p>
            <a:r>
              <a:rPr lang="uk-UA" sz="6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uk-UA" sz="60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обота з анаграмами</a:t>
            </a:r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7449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Анагра́ма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—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переставлення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strike="noStrike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літер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у </a:t>
            </a:r>
            <a:r>
              <a:rPr lang="ru-RU" sz="2400" strike="noStrike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слові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завдяки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чому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утворюється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нове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значення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uk-UA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роботі  з анаграмами р</a:t>
            </a:r>
            <a:r>
              <a:rPr lang="ru-RU" sz="20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озвивається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вага</a:t>
            </a:r>
            <a:r>
              <a:rPr lang="ru-RU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спостережливість</a:t>
            </a:r>
            <a:r>
              <a:rPr lang="ru-RU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короткострокова</a:t>
            </a: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пам’ять</a:t>
            </a: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рудиція</a:t>
            </a:r>
            <a:r>
              <a:rPr lang="ru-RU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словниковий</a:t>
            </a: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запас;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творчість</a:t>
            </a: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швидкість</a:t>
            </a: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читання</a:t>
            </a:r>
            <a:r>
              <a:rPr lang="ru-RU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німається</a:t>
            </a: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втома</a:t>
            </a: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час уроку.</a:t>
            </a:r>
            <a:endParaRPr lang="uk-UA" sz="2000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2637210-5649-8BDB-446F-69F14104E9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55158" y="1825625"/>
            <a:ext cx="389864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МАНТЬГЕ – </a:t>
            </a:r>
          </a:p>
          <a:p>
            <a:pPr marL="0" indent="0">
              <a:buNone/>
            </a:pP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гетьма</a:t>
            </a:r>
            <a:r>
              <a:rPr lang="uk-UA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uk-UA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</a:t>
            </a:r>
          </a:p>
          <a:p>
            <a:pPr marL="0" indent="0">
              <a:buNone/>
            </a:pPr>
            <a:endParaRPr lang="uk-UA" sz="4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НЬРІКУ</a:t>
            </a:r>
            <a:r>
              <a:rPr lang="uk-UA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</a:p>
          <a:p>
            <a:pPr marL="0" indent="0">
              <a:buNone/>
            </a:pPr>
            <a:r>
              <a:rPr lang="uk-UA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курінь</a:t>
            </a:r>
            <a:endParaRPr lang="uk-UA" sz="44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5" name="Місце для вмісту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743" y="3815844"/>
            <a:ext cx="2926080" cy="221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6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3036" y="365125"/>
            <a:ext cx="8052351" cy="1325563"/>
          </a:xfrm>
        </p:spPr>
        <p:txBody>
          <a:bodyPr>
            <a:normAutofit fontScale="90000"/>
          </a:bodyPr>
          <a:lstStyle/>
          <a:p>
            <a:r>
              <a:rPr lang="uk-UA" sz="53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uk-UA" sz="5300" b="1" i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ловникові диктанти </a:t>
            </a:r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20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Пожвавлення в урок вносять словникові диктанти з прихованим завданням. </a:t>
            </a:r>
            <a:endParaRPr lang="uk-UA" sz="2000" dirty="0">
              <a:solidFill>
                <a:srgbClr val="002060"/>
              </a:solidFill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9F424993-79D9-8694-1F49-1A9953872B0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Прочитай словосполучення за першою буквою кожного слова</a:t>
            </a:r>
            <a:endParaRPr lang="uk-UA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uk-U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екунда,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елека,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кваріум,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ересень,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брикос,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країна,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омбайн,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юкзак,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лфавіт,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жак,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оутбук,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ній. 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СЛАВА УКРАЇНІ!</a:t>
            </a:r>
            <a:endParaRPr lang="uk-UA" sz="1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DE9843B8-E9E0-DA8B-80C6-C2BD964E0E5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Прочитай словосполучення за другою буквою кожного слова</a:t>
            </a:r>
            <a:endParaRPr lang="uk-UA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А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фальт, е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ектрика, с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нтиметр, в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ечері, н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пам’ять, о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нака,  в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ередині, ф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тбол 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СЛАВА ЗСУ!</a:t>
            </a:r>
            <a:endParaRPr lang="uk-UA" sz="1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713" y="485775"/>
            <a:ext cx="2266950" cy="2019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1171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34640" y="149291"/>
            <a:ext cx="7833360" cy="755778"/>
          </a:xfrm>
        </p:spPr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ru-RU" sz="4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9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sz="4900" b="1" i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енкан</a:t>
            </a:r>
            <a:r>
              <a:rPr lang="ru-RU" sz="49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sz="4900" b="1" i="1" dirty="0">
              <a:solidFill>
                <a:srgbClr val="C00000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18049"/>
            <a:ext cx="9144000" cy="3139751"/>
          </a:xfrm>
        </p:spPr>
        <p:txBody>
          <a:bodyPr>
            <a:normAutofit/>
          </a:bodyPr>
          <a:lstStyle/>
          <a:p>
            <a:r>
              <a:rPr lang="uk-UA" sz="18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09D365-AD8F-85D2-74A7-09772357205F}"/>
              </a:ext>
            </a:extLst>
          </p:cNvPr>
          <p:cNvSpPr txBox="1"/>
          <p:nvPr/>
        </p:nvSpPr>
        <p:spPr>
          <a:xfrm>
            <a:off x="1524000" y="1175657"/>
            <a:ext cx="9728718" cy="5921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</a:t>
            </a:r>
            <a:r>
              <a:rPr lang="uk-UA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методичних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прийом</a:t>
            </a:r>
            <a:r>
              <a:rPr lang="uk-UA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ів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направлений на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творче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переосмислення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навчального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матеріалу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малих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віршованих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форм є </a:t>
            </a:r>
            <a:r>
              <a:rPr lang="ru-RU" sz="20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Це елемент критичного мислення і водночас це вільна творчість, що передбачає створення лаконічних формулювань з теми вивчення. Така поетична форма складається з 5 неримованих рядків, написання кожного з яких підпорядковане чітким правилам</a:t>
            </a:r>
            <a:r>
              <a:rPr lang="uk-UA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000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ru-RU" sz="2000" b="1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000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сенканів</a:t>
            </a:r>
            <a:r>
              <a:rPr lang="ru-RU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спон</a:t>
            </a:r>
            <a:r>
              <a:rPr lang="uk-UA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кає</a:t>
            </a:r>
            <a:r>
              <a:rPr lang="ru-RU" sz="2000" b="1" i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набуття</a:t>
            </a:r>
            <a:r>
              <a:rPr lang="ru-RU" sz="2000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учнями</a:t>
            </a:r>
            <a:r>
              <a:rPr lang="ru-RU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таких </a:t>
            </a:r>
            <a:r>
              <a:rPr lang="ru-RU" sz="20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умінь</a:t>
            </a:r>
            <a:r>
              <a:rPr lang="ru-RU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Формує аналітичний підхід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сприйняття інформації: змушує мислити, порівнювати і робити висновки, а не просто відтворювати отримані відомості з теми.</a:t>
            </a:r>
            <a:endParaRPr lang="uk-UA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Вчить синтезувати знання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створення таких віршів дозволяє більш глибоко вивчати зміст теми, виокремлюючи та об'єднуючи ключові ознаки предмету вивчення.</a:t>
            </a:r>
            <a:r>
              <a:rPr lang="en-US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uk-UA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0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Розвиває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усне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письмове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мовлення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вчить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лаконічно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чітко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осмислено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формувати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висловлювати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думку.</a:t>
            </a:r>
            <a:endParaRPr lang="uk-UA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uk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58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              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3600" y="270588"/>
            <a:ext cx="8316686" cy="1325563"/>
          </a:xfrm>
        </p:spPr>
        <p:txBody>
          <a:bodyPr>
            <a:normAutofit/>
          </a:bodyPr>
          <a:lstStyle/>
          <a:p>
            <a:pPr algn="ctr"/>
            <a:r>
              <a:rPr lang="uk-UA" sz="44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uk-UA" sz="4400" b="1" i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Сенкан</a:t>
            </a:r>
            <a:r>
              <a:rPr lang="uk-UA" sz="44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слова «Україна»</a:t>
            </a:r>
            <a:endParaRPr lang="uk-UA" sz="4400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0C9C4E6-927D-09E6-C0DB-372E9433FA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785225"/>
            <a:ext cx="5157787" cy="44044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Україна</a:t>
            </a:r>
            <a:br>
              <a:rPr lang="uk-UA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Незалежна, єдина.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</a:t>
            </a:r>
            <a:r>
              <a:rPr lang="uk-UA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Бореться, об’єднує, розвивається.                                                                                      Це моя рідна земля.                                                                                                 Батьківщина.</a:t>
            </a:r>
            <a:endParaRPr lang="uk-UA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FBFAE7D-3EC2-176B-A17F-2F617858B2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B71EAEE-5C74-8130-2593-530A87C3A61A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pic>
        <p:nvPicPr>
          <p:cNvPr id="9" name="Рисунок 8" descr="Ð ÐµÐ·ÑÐ»ÑÑÐ°Ñ Ð¿Ð¾ÑÑÐºÑ Ð·Ð¾Ð±ÑÐ°Ð¶ÐµÐ½Ñ Ð·Ð° Ð·Ð°Ð¿Ð¸ÑÐ¾Ð¼ &quot;ÑÐºÑÐ°ÑÐ½Ð° ÐºÐ°ÑÑÐ¸Ð½ÐºÐ¸&quot;">
            <a:extLst>
              <a:ext uri="{FF2B5EF4-FFF2-40B4-BE49-F238E27FC236}">
                <a16:creationId xmlns:a16="http://schemas.microsoft.com/office/drawing/2014/main" id="{DD95D6A7-B480-49AD-3F98-EA800A182F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1" y="1811990"/>
            <a:ext cx="5932784" cy="3441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4825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7943" y="256380"/>
            <a:ext cx="6587445" cy="823913"/>
          </a:xfrm>
        </p:spPr>
        <p:txBody>
          <a:bodyPr>
            <a:normAutofit/>
          </a:bodyPr>
          <a:lstStyle/>
          <a:p>
            <a:r>
              <a:rPr lang="uk-UA" sz="49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Загадки</a:t>
            </a:r>
            <a:endParaRPr lang="uk-UA" sz="4900" i="1" dirty="0">
              <a:solidFill>
                <a:srgbClr val="C00000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3F49FB-2EC0-7DD5-AA89-2B5C7D2A05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0C9C4E6-927D-09E6-C0DB-372E9433FA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483" y="1463040"/>
            <a:ext cx="5537718" cy="539496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uk-UA" sz="2400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Загадки 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це дуже корисна вправа для дитячого розуму. Вони розвивають абстрактне мислення, кмітливість. Загадки інтригують дітей та стимулюють їхню фантазію. Із задоволенням діти слуха</a:t>
            </a:r>
            <a:r>
              <a:rPr lang="uk-UA" sz="2400" spc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ють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 розгадують загадки на рими. Віршовані загадки збагачують знання дітей, розвивають їх, виховують в них любов до рідної мови; розширюють уявлення про навколишній світ. Використання цих різноманітних віршованих вправ і загадок сприяє всебічному розвитку дітей.</a:t>
            </a:r>
            <a:endParaRPr lang="uk-UA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FBFAE7D-3EC2-176B-A17F-2F617858B2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B71EAEE-5C74-8130-2593-530A87C3A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1250302"/>
            <a:ext cx="5304453" cy="261257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sz="36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err="1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Дивний</a:t>
            </a:r>
            <a: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журавель </a:t>
            </a:r>
            <a:r>
              <a:rPr lang="ru-RU" sz="3600" dirty="0" err="1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стоїть</a:t>
            </a:r>
            <a: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b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 err="1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нікуди</a:t>
            </a:r>
            <a: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3600" dirty="0" err="1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летить</a:t>
            </a:r>
            <a: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b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 err="1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Можеш</a:t>
            </a:r>
            <a: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</a:t>
            </a:r>
            <a: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води напиться, </a:t>
            </a:r>
            <a:b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 err="1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Називається</a:t>
            </a:r>
            <a:r>
              <a:rPr lang="ru-RU" sz="3600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i="1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0" indent="0">
              <a:buNone/>
            </a:pPr>
            <a:r>
              <a:rPr lang="ru-RU" sz="3600" i="1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(</a:t>
            </a:r>
            <a:r>
              <a:rPr lang="ru-RU" sz="3600" i="1" dirty="0" err="1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криниця</a:t>
            </a:r>
            <a:r>
              <a:rPr lang="ru-RU" sz="3600" i="1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uk-UA" sz="3600" i="1" dirty="0">
                <a:solidFill>
                  <a:srgbClr val="CF07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600" dirty="0">
              <a:solidFill>
                <a:srgbClr val="CF07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3076" name="Picture 4" descr="Декоративный колодец на даче – 60 идей как сделать его своими руками |  Садовые ограждения, Колодец, Дача">
            <a:extLst>
              <a:ext uri="{FF2B5EF4-FFF2-40B4-BE49-F238E27FC236}">
                <a16:creationId xmlns:a16="http://schemas.microsoft.com/office/drawing/2014/main" id="{A4DCF670-2BD9-0ED8-9B61-76D0FC518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343" y="3721966"/>
            <a:ext cx="3679192" cy="275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59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9934" y="365125"/>
            <a:ext cx="9227976" cy="1325563"/>
          </a:xfrm>
        </p:spPr>
        <p:txBody>
          <a:bodyPr>
            <a:normAutofit/>
          </a:bodyPr>
          <a:lstStyle/>
          <a:p>
            <a:r>
              <a:rPr lang="uk-UA" b="1" i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Робота з віршованими текстами</a:t>
            </a:r>
            <a:br>
              <a:rPr lang="uk-UA" b="1" i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i="1" dirty="0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5460901-6F76-1FFD-0BF7-AF2560EF61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75452" y="1035698"/>
            <a:ext cx="9862457" cy="923731"/>
          </a:xfrm>
        </p:spPr>
        <p:txBody>
          <a:bodyPr>
            <a:normAutofit/>
          </a:bodyPr>
          <a:lstStyle/>
          <a:p>
            <a:r>
              <a:rPr lang="uk-UA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Читати виразно  </a:t>
            </a:r>
            <a:r>
              <a:rPr lang="uk-U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вірші</a:t>
            </a:r>
            <a:r>
              <a:rPr lang="uk-UA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і вчити їх напам'ять – це дуже корисне заняття і дітям, і дорослим, оскільки розвиває мову, пам'ять, формує почуття ритму, стилю, </a:t>
            </a:r>
            <a:r>
              <a:rPr lang="uk-UA" sz="1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уяву, тренує </a:t>
            </a:r>
            <a:r>
              <a:rPr lang="uk-UA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логічне мислення, збагачує словниковий запас, розвиває емоційну сферу.</a:t>
            </a:r>
            <a:endParaRPr lang="uk-UA" sz="1800" dirty="0">
              <a:solidFill>
                <a:srgbClr val="002060"/>
              </a:solidFill>
            </a:endParaRPr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62D58AB1-979F-D989-3864-52F124D832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2556" y="1959430"/>
            <a:ext cx="5265209" cy="4898570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3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Починаючи з перших уроків ми вчимо дітей придумувати </a:t>
            </a:r>
            <a:r>
              <a:rPr lang="uk-UA" sz="3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чистомовки</a:t>
            </a:r>
            <a:r>
              <a:rPr lang="uk-UA" sz="3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закінчувати рядки співзвучними словами.</a:t>
            </a:r>
            <a:r>
              <a:rPr lang="ru-RU" sz="3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 </a:t>
            </a:r>
            <a:r>
              <a:rPr lang="ru-RU" sz="3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ім’я</a:t>
            </a:r>
            <a:r>
              <a:rPr lang="ru-RU" sz="3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мене і в сестрички, </a:t>
            </a:r>
            <a:br>
              <a:rPr lang="ru-RU" sz="3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ru-RU" sz="3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щеня</a:t>
            </a:r>
            <a:r>
              <a:rPr lang="ru-RU" sz="3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котик </a:t>
            </a:r>
            <a:r>
              <a:rPr lang="ru-RU" sz="3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3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... (</a:t>
            </a:r>
            <a:r>
              <a:rPr lang="ru-RU" sz="3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рибу</a:t>
            </a:r>
            <a:r>
              <a:rPr lang="ru-RU" sz="3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клички, </a:t>
            </a:r>
            <a:r>
              <a:rPr lang="ru-RU" sz="3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назву</a:t>
            </a:r>
            <a:r>
              <a:rPr lang="ru-RU" sz="3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uk-UA" sz="3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3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Питання : - З якої букви пишуться імена людей і клички тварин?</a:t>
            </a:r>
            <a:r>
              <a:rPr lang="uk-UA" sz="3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</a:t>
            </a:r>
            <a:r>
              <a:rPr lang="uk-UA" sz="3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наступних класах завдання </a:t>
            </a:r>
            <a:r>
              <a:rPr lang="uk-UA" sz="3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ускладнюються</a:t>
            </a:r>
            <a:r>
              <a:rPr lang="uk-UA" sz="3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k-UA" sz="3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3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Розташуй рядки так, щоб утворився </a:t>
            </a:r>
            <a:r>
              <a:rPr lang="uk-UA" sz="38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вірш</a:t>
            </a:r>
          </a:p>
          <a:p>
            <a:pPr marL="0" indent="0">
              <a:lnSpc>
                <a:spcPct val="120000"/>
              </a:lnSpc>
              <a:spcAft>
                <a:spcPts val="1000"/>
              </a:spcAft>
              <a:buNone/>
            </a:pPr>
            <a:r>
              <a:rPr lang="uk-UA" sz="19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</a:t>
            </a:r>
            <a:r>
              <a:rPr lang="uk-UA" sz="45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Мова                                                                                                                       </a:t>
            </a:r>
            <a:r>
              <a:rPr lang="uk-UA" sz="45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uk-UA" sz="45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блакиті без сонця нема,                                                                         </a:t>
            </a:r>
            <a:r>
              <a:rPr lang="uk-UA" sz="45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І </a:t>
            </a:r>
            <a:r>
              <a:rPr lang="uk-UA" sz="45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народу без мови нема.                                                                            </a:t>
            </a:r>
            <a:r>
              <a:rPr lang="uk-UA" sz="45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Так </a:t>
            </a:r>
            <a:r>
              <a:rPr lang="uk-UA" sz="45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мови нема без народу,                                                                          </a:t>
            </a:r>
            <a:r>
              <a:rPr lang="uk-UA" sz="45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Як </a:t>
            </a:r>
            <a:r>
              <a:rPr lang="uk-UA" sz="45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нема без зірок небозводу,</a:t>
            </a:r>
            <a:endParaRPr lang="uk-UA" sz="45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7" name="Місце для вмісту 6">
            <a:extLst>
              <a:ext uri="{FF2B5EF4-FFF2-40B4-BE49-F238E27FC236}">
                <a16:creationId xmlns:a16="http://schemas.microsoft.com/office/drawing/2014/main" id="{DB716D0B-220B-5FB2-4C6F-2786460983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10836" y="2124634"/>
            <a:ext cx="5822576" cy="4558553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19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Склади </a:t>
            </a:r>
            <a:r>
              <a:rPr lang="uk-UA" sz="19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акровірш.</a:t>
            </a:r>
            <a:r>
              <a:rPr lang="uk-UA" sz="1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9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</a:t>
            </a:r>
            <a:r>
              <a:rPr lang="uk-UA" sz="19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uk-UA" sz="19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аленька </a:t>
            </a:r>
            <a:r>
              <a:rPr lang="uk-UA" sz="19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гарна квіточка</a:t>
            </a:r>
            <a:r>
              <a:rPr lang="uk-UA" sz="1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</a:t>
            </a:r>
            <a:r>
              <a:rPr lang="uk-UA" sz="19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uk-UA" sz="19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 горить в траві                                                                                                               </a:t>
            </a:r>
            <a:r>
              <a:rPr lang="uk-UA" sz="19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9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uk-UA" sz="19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ожен, навіть здалеку, побачить її.</a:t>
            </a:r>
            <a:endParaRPr lang="uk-UA" sz="19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uk-UA" sz="1900" i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19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Склади </a:t>
            </a:r>
            <a:r>
              <a:rPr lang="uk-UA" sz="19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вірш за поданими </a:t>
            </a:r>
            <a:r>
              <a:rPr lang="uk-UA" sz="19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римами</a:t>
            </a:r>
            <a:r>
              <a:rPr lang="uk-UA" sz="19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ворог – морок, тримають – здолають.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9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нашу країну напав лютий ворог,                                                        Несе за собою розруху і морок.                                                               Та ЗСУ оборону тримають,                                                        Клятих </a:t>
            </a:r>
            <a:r>
              <a:rPr lang="uk-UA" sz="19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рашистів</a:t>
            </a:r>
            <a:r>
              <a:rPr lang="uk-UA" sz="19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неодмінно здолають.                                                                                                                                         </a:t>
            </a:r>
            <a:r>
              <a:rPr lang="uk-UA" sz="19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</a:t>
            </a:r>
            <a:endParaRPr lang="uk-UA" sz="19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3588" y="2067987"/>
            <a:ext cx="2178423" cy="199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49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223" y="365125"/>
            <a:ext cx="10547323" cy="1968500"/>
          </a:xfrm>
        </p:spPr>
        <p:txBody>
          <a:bodyPr>
            <a:normAutofit fontScale="90000"/>
          </a:bodyPr>
          <a:lstStyle/>
          <a:p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</a:t>
            </a:r>
            <a:r>
              <a:rPr lang="uk-UA" sz="49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Фразеологізми </a:t>
            </a: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</a:t>
            </a:r>
            <a:b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7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показує досвід, великі труднощі в учнів викликає розуміння та </a:t>
            </a:r>
            <a:r>
              <a:rPr lang="uk-UA" sz="27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тлумачення </a:t>
            </a:r>
            <a:r>
              <a:rPr lang="uk-UA" sz="27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фразеологізмів. Фразеологізми – іскрометні скарби </a:t>
            </a:r>
            <a:r>
              <a:rPr lang="uk-UA" sz="2700" b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мовної</a:t>
            </a:r>
            <a: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7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образності</a:t>
            </a:r>
            <a:r>
              <a:rPr lang="uk-UA" sz="27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Вони надають висловлюванню національного колориту, збагачують наше мовлення, роблять його образним, виразним, емоційним.</a:t>
            </a:r>
            <a:r>
              <a:rPr lang="uk-UA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60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CDF0104-30A2-279E-9A39-FC401A91B9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486025"/>
            <a:ext cx="5181600" cy="424815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Робота над засвоєнням фразеологізмів.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Розтлумачити значення виразу.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2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Побити 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глечики</a:t>
            </a:r>
            <a:r>
              <a:rPr lang="uk-UA" sz="20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посваритися.                                              </a:t>
            </a:r>
            <a:r>
              <a:rPr lang="uk-UA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Накивати </a:t>
            </a:r>
            <a:r>
              <a:rPr lang="uk-UA" sz="20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п’ятами – втекти.</a:t>
            </a:r>
            <a:endParaRPr lang="uk-UA" sz="2000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uk-UA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слова дібрати відповідний фразеологізм. </a:t>
            </a:r>
          </a:p>
          <a:p>
            <a:pPr marL="0" indent="0">
              <a:buNone/>
            </a:pPr>
            <a:r>
              <a:rPr lang="uk-UA" sz="20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Підпалити – пустити півня.                                                    Бешкетувати – ходити на голові.</a:t>
            </a:r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E40436E9-C824-2431-B1C5-AFC56A71AF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86025"/>
            <a:ext cx="5181600" cy="4371975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Встав 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пропущене слово за допомогою питання.  </a:t>
            </a:r>
            <a:r>
              <a:rPr lang="uk-UA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</a:t>
            </a:r>
            <a:r>
              <a:rPr lang="uk-UA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ясни значення                                                                             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uk-UA" sz="2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Що?) 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Києва доведе.</a:t>
            </a:r>
            <a:r>
              <a:rPr lang="uk-UA" sz="20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Дивиться, </a:t>
            </a:r>
            <a:r>
              <a:rPr lang="uk-UA" sz="2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(хто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?)на нові ворота.</a:t>
            </a:r>
            <a:endParaRPr lang="uk-UA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3- 4-х класах пропонуємо ускладнене завдання: до </a:t>
            </a:r>
            <a:r>
              <a:rPr lang="uk-UA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фразеологізма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дібрати синонімічний (антонімічний ) фразеологізм. Такі завдання потребують роботи з довідковою літературою.               </a:t>
            </a:r>
          </a:p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r>
              <a:rPr lang="uk-UA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Роздягнути </a:t>
            </a:r>
            <a:r>
              <a:rPr lang="uk-UA" sz="20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нитки – зняти останню </a:t>
            </a:r>
            <a:r>
              <a:rPr lang="uk-UA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сорочку </a:t>
            </a:r>
            <a:r>
              <a:rPr lang="uk-UA" sz="20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(синонім).                                                         </a:t>
            </a:r>
            <a:r>
              <a:rPr lang="uk-UA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2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Хоч 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греблю гати – як кіт наплакав ( антонім)</a:t>
            </a:r>
            <a:endParaRPr lang="uk-UA" sz="2000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7039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1122363"/>
            <a:ext cx="9144000" cy="2387600"/>
          </a:xfrm>
        </p:spPr>
        <p:txBody>
          <a:bodyPr>
            <a:normAutofit/>
          </a:bodyPr>
          <a:lstStyle/>
          <a:p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4" name="Підзаголовок 3">
            <a:extLst>
              <a:ext uri="{FF2B5EF4-FFF2-40B4-BE49-F238E27FC236}">
                <a16:creationId xmlns:a16="http://schemas.microsoft.com/office/drawing/2014/main" id="{E13EE480-90F3-4BCD-D4CE-0A1F7AC562FB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259633" y="1418253"/>
            <a:ext cx="9601199" cy="4198776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Останнім часом в нашій мові </a:t>
            </a:r>
            <a:r>
              <a:rPr lang="uk-UA" sz="24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з’явилось забагато 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іноземних слів. Вони звучать з екранів телевізорів, на роботі, в побуті. Щоб боротися з цим іноземним «засиллям», </a:t>
            </a:r>
            <a:r>
              <a:rPr lang="uk-UA" sz="24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пропроную</a:t>
            </a: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проводити на </a:t>
            </a:r>
            <a:r>
              <a:rPr lang="uk-UA" sz="24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рубрику «Скажи </a:t>
            </a:r>
            <a:r>
              <a:rPr lang="uk-UA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українською».</a:t>
            </a:r>
            <a:endParaRPr lang="uk-UA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Вчитель називає запозичене слово, а діти </a:t>
            </a:r>
            <a:r>
              <a:rPr lang="uk-UA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добир</a:t>
            </a:r>
            <a:r>
              <a:rPr lang="uk-UA" sz="22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ають </a:t>
            </a:r>
            <a:r>
              <a:rPr lang="uk-UA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відповідне українське.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Шопінг – покупки; </a:t>
            </a:r>
            <a:r>
              <a:rPr lang="uk-UA" sz="22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уікенд</a:t>
            </a:r>
            <a:r>
              <a:rPr lang="uk-UA" sz="22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uk-UA" sz="22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вихідний; </a:t>
            </a:r>
            <a:r>
              <a:rPr lang="uk-UA" sz="22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креатив – творчість; </a:t>
            </a:r>
            <a:r>
              <a:rPr lang="uk-UA" sz="22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о’кей</a:t>
            </a:r>
            <a:r>
              <a:rPr lang="uk-UA" sz="22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добре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2000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Картинки Окей! У смайлика все ОК | РАЗНОЕ | Постила">
            <a:extLst>
              <a:ext uri="{FF2B5EF4-FFF2-40B4-BE49-F238E27FC236}">
                <a16:creationId xmlns:a16="http://schemas.microsoft.com/office/drawing/2014/main" id="{0ABDEDB4-74F1-A858-01D8-51D813FC1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6356" y="4750254"/>
            <a:ext cx="2638425" cy="17335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7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432" y="365125"/>
            <a:ext cx="8265367" cy="2182132"/>
          </a:xfrm>
        </p:spPr>
        <p:txBody>
          <a:bodyPr>
            <a:normAutofit fontScale="90000"/>
          </a:bodyPr>
          <a:lstStyle/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uk-UA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Звичайно, зацікавленість і активність учнів виявляється тоді, коли граматичний матеріал подається в ігровій формі. Такі види завдань можна включати в резервні </a:t>
            </a:r>
            <a:r>
              <a:rPr lang="uk-UA" sz="2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</a:t>
            </a:r>
            <a:r>
              <a:rPr lang="uk-UA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</a:t>
            </a:r>
            <a:r>
              <a:rPr lang="uk-UA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узагальнення вивченого матеріалу та в позаурочні заходи.</a:t>
            </a:r>
            <a:r>
              <a:rPr lang="uk-UA" sz="24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4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sz="2400" dirty="0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E0F216F-4132-987F-DF2F-947035E5CB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2514" y="1825625"/>
            <a:ext cx="5497286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8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«Мікрофон»</a:t>
            </a:r>
            <a:endParaRPr lang="uk-UA" sz="8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Aft>
                <a:spcPts val="1000"/>
              </a:spcAft>
              <a:buNone/>
            </a:pP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Вона на світі , як матір, одна. ( Батьківщина)</a:t>
            </a:r>
            <a:r>
              <a:rPr lang="uk-UA" sz="80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</a:t>
            </a: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Вільний воїн (Козак)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8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«Редактор»</a:t>
            </a:r>
            <a:r>
              <a:rPr lang="uk-UA" sz="8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</a:t>
            </a:r>
            <a:endParaRPr lang="uk-UA" sz="8000" b="1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 sz="80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Відредагуйте</a:t>
            </a:r>
            <a:r>
              <a:rPr lang="ru-RU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речення</a:t>
            </a:r>
            <a:r>
              <a:rPr lang="ru-RU" sz="8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	</a:t>
            </a:r>
            <a:r>
              <a:rPr lang="uk-UA" sz="8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</a:t>
            </a:r>
            <a:endParaRPr lang="uk-UA" sz="80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З </a:t>
            </a:r>
            <a:r>
              <a:rPr lang="ru-RU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насту</a:t>
            </a:r>
            <a:r>
              <a:rPr lang="uk-UA" sz="8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8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аючим</a:t>
            </a:r>
            <a:r>
              <a:rPr lang="uk-UA" sz="8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святом (з </a:t>
            </a:r>
            <a:r>
              <a:rPr lang="uk-UA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прийдешнім </a:t>
            </a:r>
            <a:r>
              <a:rPr lang="uk-UA" sz="8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святом)      - </a:t>
            </a:r>
            <a:r>
              <a:rPr lang="ru-RU" sz="8000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Приймати</a:t>
            </a:r>
            <a:r>
              <a:rPr lang="ru-RU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участь (</a:t>
            </a:r>
            <a:r>
              <a:rPr lang="ru-RU" sz="80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брати</a:t>
            </a:r>
            <a:r>
              <a:rPr lang="ru-RU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участь)   </a:t>
            </a:r>
            <a:r>
              <a:rPr lang="uk-UA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- </a:t>
            </a:r>
            <a:r>
              <a:rPr lang="ru-RU" sz="8000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Самий</a:t>
            </a:r>
            <a:r>
              <a:rPr lang="ru-RU" sz="8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кращий</a:t>
            </a:r>
            <a:r>
              <a:rPr lang="ru-RU" sz="8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малюнок</a:t>
            </a:r>
            <a:r>
              <a:rPr lang="ru-RU" sz="8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80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найкращий</a:t>
            </a:r>
            <a:r>
              <a:rPr lang="ru-RU" sz="8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малюнок</a:t>
            </a:r>
            <a:r>
              <a:rPr lang="ru-RU" sz="8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- </a:t>
            </a:r>
            <a:r>
              <a:rPr lang="ru-RU" sz="8000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Велике</a:t>
            </a:r>
            <a:r>
              <a:rPr lang="ru-RU" sz="8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000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дякую</a:t>
            </a:r>
            <a:r>
              <a:rPr lang="ru-RU" sz="8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 </a:t>
            </a:r>
            <a:r>
              <a:rPr lang="ru-RU" sz="80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щиро</a:t>
            </a:r>
            <a:r>
              <a:rPr lang="ru-RU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дякую</a:t>
            </a:r>
            <a:r>
              <a:rPr lang="ru-RU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80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0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велике</a:t>
            </a:r>
            <a:r>
              <a:rPr lang="ru-RU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ru-RU" sz="80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спасибі</a:t>
            </a:r>
            <a:r>
              <a:rPr lang="ru-RU" sz="8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</a:p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ru-RU" sz="8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ru-RU" sz="1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                                                                                                                                        </a:t>
            </a:r>
            <a:r>
              <a:rPr lang="uk-UA" sz="1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                                 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22BC0E59-7E14-B6D6-BB67-430073762B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799" y="1825624"/>
            <a:ext cx="5854337" cy="4666615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Шифрувальники» </a:t>
            </a:r>
            <a:endParaRPr lang="uk-UA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Розшифруйте прислів’я, використовуючи </a:t>
            </a:r>
            <a:r>
              <a:rPr lang="uk-UA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алфавіт</a:t>
            </a:r>
            <a:r>
              <a:rPr lang="uk-UA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Людину  пізнають по мові</a:t>
            </a:r>
            <a:r>
              <a:rPr lang="uk-UA" sz="2000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</a:t>
            </a:r>
            <a:r>
              <a:rPr lang="uk-UA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16, 32, 6, 11, 18, 24     20, 12, 10, 18, 1, 32, </a:t>
            </a:r>
            <a:r>
              <a:rPr lang="uk-UA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31          </a:t>
            </a:r>
            <a:r>
              <a:rPr lang="uk-UA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20</a:t>
            </a:r>
            <a:r>
              <a:rPr lang="uk-UA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19     17, 19, 3, 12</a:t>
            </a:r>
            <a:r>
              <a:rPr lang="uk-UA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</a:t>
            </a:r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20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Склади нові слова»</a:t>
            </a:r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</a:t>
            </a:r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0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 </a:t>
            </a:r>
            <a:r>
              <a:rPr lang="uk-UA" sz="2000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сторінка</a:t>
            </a:r>
            <a:r>
              <a:rPr lang="uk-UA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скласти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нові</a:t>
            </a:r>
            <a:r>
              <a:rPr lang="ru-RU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слова.                         </a:t>
            </a:r>
            <a:r>
              <a:rPr lang="uk-UA" sz="2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Ранок</a:t>
            </a:r>
            <a:r>
              <a:rPr lang="uk-UA" sz="20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стіна, сто, рак, рік, ріка, нора, нота, нірка, кіно, рот, кіт, тік, сік, ніс, кора, Ніка, Кіра, Тіна, кір, сірка,  кат, танк, сітка, сіно, крона, коса, кіска, тон, стінка, </a:t>
            </a:r>
            <a:r>
              <a:rPr lang="uk-UA" sz="20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скрін</a:t>
            </a:r>
            <a:r>
              <a:rPr lang="uk-UA" sz="20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трон, кант, </a:t>
            </a:r>
            <a:r>
              <a:rPr lang="uk-UA" sz="2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ікра, торс, рок, кріт. (37 слів)</a:t>
            </a:r>
            <a:endParaRPr lang="en-US" sz="20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2000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57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5290" y="365126"/>
            <a:ext cx="9838509" cy="915034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</a:pPr>
            <a:r>
              <a:rPr lang="uk-UA" sz="49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9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uk-UA" sz="49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Ребуси</a:t>
            </a:r>
            <a:r>
              <a:rPr lang="uk-UA" sz="49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кросворди, </a:t>
            </a:r>
            <a:r>
              <a:rPr lang="uk-UA" sz="49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чайнворди</a:t>
            </a:r>
            <a:r>
              <a:rPr lang="uk-UA" sz="49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шаради</a:t>
            </a:r>
            <a:r>
              <a:rPr lang="en-US" dirty="0"/>
              <a:t/>
            </a:r>
            <a:br>
              <a:rPr lang="en-US" dirty="0"/>
            </a:br>
            <a:endParaRPr lang="uk-UA" sz="1800" b="1" dirty="0">
              <a:solidFill>
                <a:srgbClr val="002060"/>
              </a:solidFill>
            </a:endParaRPr>
          </a:p>
        </p:txBody>
      </p:sp>
      <p:sp>
        <p:nvSpPr>
          <p:cNvPr id="7" name="Місце для вмісту 6"/>
          <p:cNvSpPr>
            <a:spLocks noGrp="1"/>
          </p:cNvSpPr>
          <p:nvPr>
            <p:ph sz="half" idx="1"/>
          </p:nvPr>
        </p:nvSpPr>
        <p:spPr>
          <a:xfrm>
            <a:off x="838200" y="1280161"/>
            <a:ext cx="5181600" cy="35008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Ребус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загадка, головоломка, що складається з поєднання літер, слів, цифр, малюнків і знаків пунктуації. </a:t>
            </a:r>
            <a:r>
              <a:rPr lang="ru-RU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Такий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вид </a:t>
            </a:r>
            <a:r>
              <a:rPr lang="ru-RU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захопить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дитину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яскравими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барвистими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ілюстраціями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але і, </a:t>
            </a:r>
            <a:r>
              <a:rPr lang="ru-RU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безумовно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допоможе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2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2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На </a:t>
            </a:r>
            <a:r>
              <a:rPr lang="uk-UA" sz="2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відміну від звичайної загадки, де застосовується лише словесний опис у віршах чи прозі, ребуси поєднують в собі відразу кілька прийомів сприйняття, як словесних, так і зорових.</a:t>
            </a:r>
            <a:endParaRPr lang="en-US" sz="22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8" name="Місце для вмісту 7"/>
          <p:cNvSpPr>
            <a:spLocks noGrp="1"/>
          </p:cNvSpPr>
          <p:nvPr>
            <p:ph sz="half" idx="2"/>
          </p:nvPr>
        </p:nvSpPr>
        <p:spPr>
          <a:xfrm>
            <a:off x="6172200" y="2168434"/>
            <a:ext cx="5181600" cy="43499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Загадки-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ребуси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позитивних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моментів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Сприяють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Тренують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кмітливість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логіку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інтуїцію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Допомагають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розширити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кругозір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запам’ятати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нові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слова,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предмети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Тренують</a:t>
            </a:r>
            <a:r>
              <a:rPr 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зорову</a:t>
            </a:r>
            <a:r>
              <a:rPr 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пам’ять</a:t>
            </a:r>
            <a:r>
              <a:rPr 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правопис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189" y="4498769"/>
            <a:ext cx="2323011" cy="234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18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58091" y="274321"/>
            <a:ext cx="10175967" cy="6217920"/>
          </a:xfrm>
        </p:spPr>
        <p:txBody>
          <a:bodyPr>
            <a:normAutofit/>
          </a:bodyPr>
          <a:lstStyle/>
          <a:p>
            <a:r>
              <a:rPr lang="uk-UA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sz="2700" b="1" dirty="0">
              <a:solidFill>
                <a:srgbClr val="002060"/>
              </a:solidFill>
            </a:endParaRPr>
          </a:p>
        </p:txBody>
      </p:sp>
      <p:pic>
        <p:nvPicPr>
          <p:cNvPr id="8" name="Рисунок 7" descr="C:\Users\Admin\Desktop\index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949" y="1031964"/>
            <a:ext cx="7445827" cy="1881053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</p:pic>
      <p:pic>
        <p:nvPicPr>
          <p:cNvPr id="9" name="Рисунок 8" descr="C:\Users\Admin\Desktop\index 1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64" y="3931920"/>
            <a:ext cx="4833256" cy="2063931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</p:pic>
      <p:pic>
        <p:nvPicPr>
          <p:cNvPr id="10" name="Рисунок 9" descr="C:\Users\Admin\Desktop\0300lewe-3865-887x36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670" y="3931921"/>
            <a:ext cx="5068388" cy="206393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02831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0846" y="457200"/>
            <a:ext cx="9284541" cy="632012"/>
          </a:xfrm>
        </p:spPr>
        <p:txBody>
          <a:bodyPr>
            <a:noAutofit/>
          </a:bodyPr>
          <a:lstStyle/>
          <a:p>
            <a:r>
              <a:rPr lang="uk-UA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</a:t>
            </a:r>
            <a:br>
              <a:rPr lang="uk-UA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b="1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  <a:r>
              <a:rPr lang="uk-UA" sz="44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КРОСВОРД   « УКРАЇНА»                                        </a:t>
            </a:r>
            <a:endParaRPr lang="uk-UA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Місце для вмісту 22"/>
          <p:cNvSpPr>
            <a:spLocks noGrp="1"/>
          </p:cNvSpPr>
          <p:nvPr>
            <p:ph idx="1"/>
          </p:nvPr>
        </p:nvSpPr>
        <p:spPr>
          <a:xfrm>
            <a:off x="5459506" y="1761564"/>
            <a:ext cx="6400800" cy="4107423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               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Державна мова в Україні.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2. Гори на заході України.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3. Визначає межі нашої держави.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4. Всі громадяни країни – це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український…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5. Столиця України.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6. Більшість населення –це…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7. Україна вільна і … держава.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en-US" sz="2400" dirty="0"/>
          </a:p>
        </p:txBody>
      </p:sp>
      <p:sp>
        <p:nvSpPr>
          <p:cNvPr id="20" name="Місце для вмісту 1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                                                                                 </a:t>
            </a:r>
            <a:endParaRPr lang="en-US" dirty="0"/>
          </a:p>
        </p:txBody>
      </p:sp>
      <p:sp>
        <p:nvSpPr>
          <p:cNvPr id="8" name="WordArt 5"/>
          <p:cNvSpPr>
            <a:spLocks noChangeArrowheads="1" noChangeShapeType="1" noTextEdit="1"/>
          </p:cNvSpPr>
          <p:nvPr/>
        </p:nvSpPr>
        <p:spPr bwMode="auto">
          <a:xfrm>
            <a:off x="3775075" y="2425700"/>
            <a:ext cx="850713" cy="50958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rtl="0">
              <a:buNone/>
            </a:pPr>
            <a:endParaRPr lang="en-US" sz="3600" kern="10" spc="-3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775075" y="19685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7" name="Рисунок 16" descr="C:\Users\Admin\Desktop\Кросворд Україна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74" b="43393"/>
          <a:stretch/>
        </p:blipFill>
        <p:spPr bwMode="auto">
          <a:xfrm>
            <a:off x="571500" y="1653988"/>
            <a:ext cx="6232712" cy="44240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4273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8776" y="286747"/>
            <a:ext cx="8140337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uk-UA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Чайнворд</a:t>
            </a:r>
            <a:r>
              <a:rPr lang="uk-UA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задача-головоломка,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полягає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заповненні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послідовно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розміщених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клітинок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остання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літера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попереднього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слова є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першою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літерою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наступного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7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idx="1"/>
          </p:nvPr>
        </p:nvSpPr>
        <p:spPr>
          <a:xfrm>
            <a:off x="838200" y="2076995"/>
            <a:ext cx="7613469" cy="391885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uk-UA" i="1" dirty="0">
                <a:solidFill>
                  <a:srgbClr val="002060"/>
                </a:solidFill>
              </a:rPr>
              <a:t>Україн</a:t>
            </a:r>
            <a:r>
              <a:rPr lang="uk-UA" i="1" dirty="0">
                <a:solidFill>
                  <a:srgbClr val="FF0000"/>
                </a:solidFill>
              </a:rPr>
              <a:t>а</a:t>
            </a:r>
            <a:r>
              <a:rPr lang="uk-UA" i="1" dirty="0">
                <a:solidFill>
                  <a:srgbClr val="002060"/>
                </a:solidFill>
              </a:rPr>
              <a:t>, </a:t>
            </a:r>
            <a:r>
              <a:rPr lang="uk-UA" i="1" dirty="0" smtClean="0">
                <a:solidFill>
                  <a:srgbClr val="002060"/>
                </a:solidFill>
              </a:rPr>
              <a:t>абрико</a:t>
            </a:r>
            <a:r>
              <a:rPr lang="uk-UA" i="1" dirty="0" smtClean="0">
                <a:solidFill>
                  <a:srgbClr val="FF0000"/>
                </a:solidFill>
              </a:rPr>
              <a:t>с</a:t>
            </a:r>
            <a:r>
              <a:rPr lang="uk-UA" i="1" dirty="0" smtClean="0">
                <a:solidFill>
                  <a:srgbClr val="002060"/>
                </a:solidFill>
              </a:rPr>
              <a:t>, сигна</a:t>
            </a:r>
            <a:r>
              <a:rPr lang="uk-UA" i="1" dirty="0" smtClean="0">
                <a:solidFill>
                  <a:srgbClr val="FF0000"/>
                </a:solidFill>
              </a:rPr>
              <a:t>л</a:t>
            </a:r>
            <a:r>
              <a:rPr lang="uk-UA" i="1" dirty="0" smtClean="0">
                <a:solidFill>
                  <a:srgbClr val="002060"/>
                </a:solidFill>
              </a:rPr>
              <a:t>, лимо</a:t>
            </a:r>
            <a:r>
              <a:rPr lang="uk-UA" i="1" dirty="0" smtClean="0">
                <a:solidFill>
                  <a:srgbClr val="FF0000"/>
                </a:solidFill>
              </a:rPr>
              <a:t>н</a:t>
            </a:r>
            <a:r>
              <a:rPr lang="uk-UA" i="1" dirty="0" smtClean="0">
                <a:solidFill>
                  <a:srgbClr val="002060"/>
                </a:solidFill>
              </a:rPr>
              <a:t>, навесн</a:t>
            </a:r>
            <a:r>
              <a:rPr lang="uk-UA" i="1" dirty="0" smtClean="0">
                <a:solidFill>
                  <a:srgbClr val="FF0000"/>
                </a:solidFill>
              </a:rPr>
              <a:t>і</a:t>
            </a:r>
            <a:r>
              <a:rPr lang="uk-UA" i="1" dirty="0" smtClean="0">
                <a:solidFill>
                  <a:srgbClr val="002060"/>
                </a:solidFill>
              </a:rPr>
              <a:t>, інжене</a:t>
            </a:r>
            <a:r>
              <a:rPr lang="uk-UA" i="1" dirty="0" smtClean="0">
                <a:solidFill>
                  <a:srgbClr val="FF0000"/>
                </a:solidFill>
              </a:rPr>
              <a:t>р</a:t>
            </a:r>
            <a:r>
              <a:rPr lang="uk-UA" i="1" dirty="0" smtClean="0">
                <a:solidFill>
                  <a:srgbClr val="002060"/>
                </a:solidFill>
              </a:rPr>
              <a:t>…</a:t>
            </a:r>
            <a:endParaRPr lang="en-US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uk-UA" i="1" dirty="0" smtClean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uk-UA" i="1" dirty="0" smtClean="0">
                <a:solidFill>
                  <a:srgbClr val="002060"/>
                </a:solidFill>
              </a:rPr>
              <a:t>Ду</a:t>
            </a:r>
            <a:r>
              <a:rPr lang="uk-UA" i="1" dirty="0" smtClean="0">
                <a:solidFill>
                  <a:srgbClr val="FF0000"/>
                </a:solidFill>
              </a:rPr>
              <a:t>б</a:t>
            </a:r>
            <a:r>
              <a:rPr lang="uk-UA" i="1" dirty="0">
                <a:solidFill>
                  <a:srgbClr val="002060"/>
                </a:solidFill>
              </a:rPr>
              <a:t>, бу</a:t>
            </a:r>
            <a:r>
              <a:rPr lang="uk-UA" i="1" dirty="0">
                <a:solidFill>
                  <a:srgbClr val="FF0000"/>
                </a:solidFill>
              </a:rPr>
              <a:t>к</a:t>
            </a:r>
            <a:r>
              <a:rPr lang="uk-UA" i="1" dirty="0">
                <a:solidFill>
                  <a:srgbClr val="002060"/>
                </a:solidFill>
              </a:rPr>
              <a:t>, калин</a:t>
            </a:r>
            <a:r>
              <a:rPr lang="uk-UA" i="1" dirty="0">
                <a:solidFill>
                  <a:srgbClr val="FF0000"/>
                </a:solidFill>
              </a:rPr>
              <a:t>а</a:t>
            </a:r>
            <a:r>
              <a:rPr lang="uk-UA" i="1" dirty="0">
                <a:solidFill>
                  <a:srgbClr val="002060"/>
                </a:solidFill>
              </a:rPr>
              <a:t>, акаці</a:t>
            </a:r>
            <a:r>
              <a:rPr lang="uk-UA" i="1" dirty="0">
                <a:solidFill>
                  <a:srgbClr val="FF0000"/>
                </a:solidFill>
              </a:rPr>
              <a:t>я</a:t>
            </a:r>
            <a:r>
              <a:rPr lang="uk-UA" i="1" dirty="0">
                <a:solidFill>
                  <a:srgbClr val="002060"/>
                </a:solidFill>
              </a:rPr>
              <a:t>, яблун</a:t>
            </a:r>
            <a:r>
              <a:rPr lang="uk-UA" i="1" dirty="0">
                <a:solidFill>
                  <a:srgbClr val="FF0000"/>
                </a:solidFill>
              </a:rPr>
              <a:t>я</a:t>
            </a:r>
            <a:r>
              <a:rPr lang="uk-UA" i="1" dirty="0">
                <a:solidFill>
                  <a:srgbClr val="002060"/>
                </a:solidFill>
              </a:rPr>
              <a:t>, ялин</a:t>
            </a:r>
            <a:r>
              <a:rPr lang="uk-UA" i="1" dirty="0">
                <a:solidFill>
                  <a:srgbClr val="FF0000"/>
                </a:solidFill>
              </a:rPr>
              <a:t>а</a:t>
            </a:r>
            <a:r>
              <a:rPr lang="uk-UA" i="1" dirty="0">
                <a:solidFill>
                  <a:srgbClr val="002060"/>
                </a:solidFill>
              </a:rPr>
              <a:t>, </a:t>
            </a:r>
            <a:r>
              <a:rPr lang="uk-UA" i="1" dirty="0" smtClean="0">
                <a:solidFill>
                  <a:srgbClr val="002060"/>
                </a:solidFill>
              </a:rPr>
              <a:t>айв</a:t>
            </a:r>
            <a:r>
              <a:rPr lang="uk-UA" i="1" dirty="0" smtClean="0">
                <a:solidFill>
                  <a:srgbClr val="FF0000"/>
                </a:solidFill>
              </a:rPr>
              <a:t>а</a:t>
            </a:r>
            <a:r>
              <a:rPr lang="uk-UA" i="1" dirty="0" smtClean="0">
                <a:solidFill>
                  <a:srgbClr val="002060"/>
                </a:solidFill>
              </a:rPr>
              <a:t>…</a:t>
            </a:r>
            <a:endParaRPr lang="en-US" i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uk-UA" i="1" dirty="0" smtClean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uk-UA" i="1" dirty="0" smtClean="0">
                <a:solidFill>
                  <a:srgbClr val="002060"/>
                </a:solidFill>
              </a:rPr>
              <a:t>Архітекто</a:t>
            </a:r>
            <a:r>
              <a:rPr lang="uk-UA" i="1" dirty="0" smtClean="0">
                <a:solidFill>
                  <a:srgbClr val="FF0000"/>
                </a:solidFill>
              </a:rPr>
              <a:t>р</a:t>
            </a:r>
            <a:r>
              <a:rPr lang="uk-UA" i="1" dirty="0">
                <a:solidFill>
                  <a:srgbClr val="002060"/>
                </a:solidFill>
              </a:rPr>
              <a:t>, режисе</a:t>
            </a:r>
            <a:r>
              <a:rPr lang="uk-UA" i="1" dirty="0">
                <a:solidFill>
                  <a:srgbClr val="FF0000"/>
                </a:solidFill>
              </a:rPr>
              <a:t>р</a:t>
            </a:r>
            <a:r>
              <a:rPr lang="uk-UA" i="1" dirty="0">
                <a:solidFill>
                  <a:srgbClr val="002060"/>
                </a:solidFill>
              </a:rPr>
              <a:t>, радіомехані</a:t>
            </a:r>
            <a:r>
              <a:rPr lang="uk-UA" i="1" dirty="0">
                <a:solidFill>
                  <a:srgbClr val="FF0000"/>
                </a:solidFill>
              </a:rPr>
              <a:t>к</a:t>
            </a:r>
            <a:r>
              <a:rPr lang="uk-UA" i="1" dirty="0">
                <a:solidFill>
                  <a:srgbClr val="002060"/>
                </a:solidFill>
              </a:rPr>
              <a:t>, </a:t>
            </a:r>
            <a:endParaRPr lang="uk-UA" i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i="1" dirty="0">
                <a:solidFill>
                  <a:srgbClr val="002060"/>
                </a:solidFill>
              </a:rPr>
              <a:t> </a:t>
            </a:r>
            <a:r>
              <a:rPr lang="uk-UA" i="1" dirty="0" smtClean="0">
                <a:solidFill>
                  <a:srgbClr val="002060"/>
                </a:solidFill>
              </a:rPr>
              <a:t>  конструкто</a:t>
            </a:r>
            <a:r>
              <a:rPr lang="uk-UA" i="1" dirty="0" smtClean="0">
                <a:solidFill>
                  <a:srgbClr val="FF0000"/>
                </a:solidFill>
              </a:rPr>
              <a:t>р</a:t>
            </a:r>
            <a:r>
              <a:rPr lang="uk-UA" i="1" dirty="0">
                <a:solidFill>
                  <a:srgbClr val="002060"/>
                </a:solidFill>
              </a:rPr>
              <a:t>, </a:t>
            </a:r>
            <a:r>
              <a:rPr lang="uk-UA" i="1" dirty="0" smtClean="0">
                <a:solidFill>
                  <a:srgbClr val="002060"/>
                </a:solidFill>
              </a:rPr>
              <a:t>рятувальни</a:t>
            </a:r>
            <a:r>
              <a:rPr lang="uk-UA" i="1" dirty="0" smtClean="0">
                <a:solidFill>
                  <a:srgbClr val="FF0000"/>
                </a:solidFill>
              </a:rPr>
              <a:t>к</a:t>
            </a:r>
            <a:r>
              <a:rPr lang="uk-UA" i="1" dirty="0">
                <a:solidFill>
                  <a:srgbClr val="002060"/>
                </a:solidFill>
              </a:rPr>
              <a:t>, </a:t>
            </a:r>
            <a:r>
              <a:rPr lang="uk-UA" i="1" dirty="0" smtClean="0">
                <a:solidFill>
                  <a:srgbClr val="002060"/>
                </a:solidFill>
              </a:rPr>
              <a:t>кіноло</a:t>
            </a:r>
            <a:r>
              <a:rPr lang="uk-UA" i="1" dirty="0" smtClean="0">
                <a:solidFill>
                  <a:srgbClr val="FF0000"/>
                </a:solidFill>
              </a:rPr>
              <a:t>г</a:t>
            </a:r>
            <a:r>
              <a:rPr lang="uk-UA" i="1" dirty="0" smtClean="0">
                <a:solidFill>
                  <a:srgbClr val="002060"/>
                </a:solidFill>
              </a:rPr>
              <a:t>…</a:t>
            </a:r>
            <a:endParaRPr lang="en-US" i="1" dirty="0">
              <a:solidFill>
                <a:srgbClr val="002060"/>
              </a:solidFill>
            </a:endParaRPr>
          </a:p>
          <a:p>
            <a:pPr algn="ctr"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112" y="3997234"/>
            <a:ext cx="3729696" cy="276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4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sz="2700" b="1" dirty="0">
              <a:solidFill>
                <a:srgbClr val="002060"/>
              </a:solidFill>
            </a:endParaRPr>
          </a:p>
        </p:txBody>
      </p:sp>
      <p:pic>
        <p:nvPicPr>
          <p:cNvPr id="9" name="Місце для вмісту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423" y="4409724"/>
            <a:ext cx="5617028" cy="2330709"/>
          </a:xfrm>
        </p:spPr>
      </p:pic>
      <p:sp>
        <p:nvSpPr>
          <p:cNvPr id="5" name="Прямокутник 4"/>
          <p:cNvSpPr/>
          <p:nvPr/>
        </p:nvSpPr>
        <p:spPr>
          <a:xfrm>
            <a:off x="409303" y="600892"/>
            <a:ext cx="10733314" cy="10731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sz="44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Шарада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загадка,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побудована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грі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слів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                       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визначення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якогось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слова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розбивкою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ручку в руки взяв і в шараду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написав: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По-перше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це великий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колектив,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Що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заспіває будь-який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мотив.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По-друге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щось на зразок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шпака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папуги.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Але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автор дуже поспішав – 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І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першу літеру не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прописав.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Коли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шараду розгадаєте ви, 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Дізнаєтесь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острів на Дніпрі.  </a:t>
            </a:r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Хор+(п)</a:t>
            </a:r>
            <a:r>
              <a:rPr lang="uk-UA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тиця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Хортиця)</a:t>
            </a:r>
            <a:endParaRPr lang="en-US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ru-RU" sz="2400" i="1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ru-RU" sz="2400" i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en-US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Місце для вмісту 7" descr="Інтерактивна гра з мови у 5 класі"/>
          <p:cNvPicPr>
            <a:picLocks noGrp="1"/>
          </p:cNvPicPr>
          <p:nvPr>
            <p:ph sz="half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698"/>
          <a:stretch/>
        </p:blipFill>
        <p:spPr bwMode="auto">
          <a:xfrm>
            <a:off x="6322423" y="1926455"/>
            <a:ext cx="5617028" cy="21851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5898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3778"/>
          </a:xfrm>
        </p:spPr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A0520C-0E9D-F8CF-42BD-4ADFDE3A8B78}"/>
              </a:ext>
            </a:extLst>
          </p:cNvPr>
          <p:cNvSpPr txBox="1"/>
          <p:nvPr/>
        </p:nvSpPr>
        <p:spPr>
          <a:xfrm>
            <a:off x="3213463" y="365127"/>
            <a:ext cx="338327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50C77C-4D63-0F79-4276-0042B1D6923E}"/>
              </a:ext>
            </a:extLst>
          </p:cNvPr>
          <p:cNvSpPr txBox="1"/>
          <p:nvPr/>
        </p:nvSpPr>
        <p:spPr>
          <a:xfrm>
            <a:off x="600891" y="1267097"/>
            <a:ext cx="7067006" cy="5216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Основою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національно-патріотичного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утвердження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поваги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піднесення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престижу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uk-UA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ru-RU" sz="22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повсякденному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житті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ми не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зустрічаємося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мірою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за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допомогою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якої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було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виміряти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патріотизм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Любов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Батьківщини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стає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силою духу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тільки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тоді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коли у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людини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відображені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свідомості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образи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пов'язані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рідним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краєм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мовою, коли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з'являється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почуття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гордості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того,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все </a:t>
            </a:r>
            <a:r>
              <a:rPr lang="ru-RU" sz="22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sz="22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твоя </a:t>
            </a:r>
            <a:r>
              <a:rPr lang="ru-RU" sz="22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Батьківщина</a:t>
            </a:r>
            <a:r>
              <a:rPr lang="uk-UA" sz="2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1000"/>
              </a:spcAft>
            </a:pPr>
            <a:r>
              <a:rPr lang="uk-UA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Отже</a:t>
            </a:r>
            <a:r>
              <a:rPr lang="uk-UA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виховання національної самосвідомості на </a:t>
            </a:r>
            <a:r>
              <a:rPr lang="uk-UA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уроках</a:t>
            </a:r>
            <a:r>
              <a:rPr lang="uk-UA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початкових класах сприяє збагаченню духовного світогляду школярів, їх усвідомленню себе як часточки українського народу.</a:t>
            </a:r>
            <a:endParaRPr lang="en-US" sz="2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028" y="1397725"/>
            <a:ext cx="4075612" cy="493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62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54224"/>
          </a:xfrm>
        </p:spPr>
        <p:txBody>
          <a:bodyPr>
            <a:normAutofit/>
          </a:bodyPr>
          <a:lstStyle/>
          <a:p>
            <a:r>
              <a:rPr lang="uk-UA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uk-UA" sz="27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sz="2700" b="1" dirty="0">
              <a:solidFill>
                <a:srgbClr val="002060"/>
              </a:solidFill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838200" y="940526"/>
            <a:ext cx="11153503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 </a:t>
            </a:r>
            <a:r>
              <a:rPr lang="ru-RU" sz="22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uk-UA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Кінцевим </a:t>
            </a:r>
            <a:r>
              <a:rPr lang="uk-UA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результатом  патріотичного виховання має бути сформована цілісна особистість – повноправна, самостійна та творча, яка відчуває свою співпричетність до української національної культури, ідентифікує себе з українською нацією й реалізує свої потенційні можливості на благо України</a:t>
            </a:r>
            <a:r>
              <a:rPr lang="uk-UA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Відомий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український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письменник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Василь </a:t>
            </a:r>
            <a:r>
              <a:rPr lang="ru-RU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Голобородько</a:t>
            </a:r>
            <a:r>
              <a:rPr lang="uk-UA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сказав: </a:t>
            </a:r>
            <a:r>
              <a:rPr lang="uk-UA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Мова</a:t>
            </a:r>
            <a:r>
              <a:rPr lang="ru-RU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вмирає</a:t>
            </a:r>
            <a:r>
              <a:rPr lang="ru-RU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коли </a:t>
            </a:r>
            <a:r>
              <a:rPr lang="ru-RU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наступне</a:t>
            </a:r>
            <a:r>
              <a:rPr lang="ru-RU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покоління</a:t>
            </a:r>
            <a:r>
              <a:rPr lang="ru-RU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втрачає</a:t>
            </a:r>
            <a:r>
              <a:rPr lang="ru-RU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розуміння</a:t>
            </a:r>
            <a:r>
              <a:rPr lang="ru-RU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значення</a:t>
            </a:r>
            <a:r>
              <a:rPr lang="ru-RU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слів</a:t>
            </a:r>
            <a:r>
              <a:rPr lang="uk-UA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ru-RU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Тому</a:t>
            </a: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саме </a:t>
            </a:r>
            <a:r>
              <a:rPr lang="uk-UA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 нас з вами в значній мірі залежить, чи будуть наступні покоління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розуміти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значення слів української мови.</a:t>
            </a:r>
            <a:endParaRPr lang="uk-UA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uk-UA" sz="2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uk-UA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uk-UA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uk-UA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uk-UA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3610800" y="3244334"/>
            <a:ext cx="23197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526" y="4649577"/>
            <a:ext cx="5969725" cy="1842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87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2590-B4BE-5EB9-7580-544D5BD48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uk-UA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СПАСИБІ   ЗА   УВАГУ</a:t>
            </a:r>
            <a:endParaRPr lang="uk-UA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Місце для вмісту 10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4" y="2069092"/>
            <a:ext cx="5669280" cy="445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14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1071</TotalTime>
  <Words>1743</Words>
  <Application>Microsoft Office PowerPoint</Application>
  <PresentationFormat>Широкий екран</PresentationFormat>
  <Paragraphs>221</Paragraphs>
  <Slides>28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28</vt:i4>
      </vt:variant>
    </vt:vector>
  </HeadingPairs>
  <TitlesOfParts>
    <vt:vector size="36" baseType="lpstr">
      <vt:lpstr>Arial</vt:lpstr>
      <vt:lpstr>Calibri</vt:lpstr>
      <vt:lpstr>Calibri Light</vt:lpstr>
      <vt:lpstr>Impact</vt:lpstr>
      <vt:lpstr>MS Mincho</vt:lpstr>
      <vt:lpstr>Times New Roman</vt:lpstr>
      <vt:lpstr>Wingdings</vt:lpstr>
      <vt:lpstr>Тема Office</vt:lpstr>
      <vt:lpstr>Національно-патріотичне виховання  на уроках української мови  в початкових класах </vt:lpstr>
      <vt:lpstr> </vt:lpstr>
      <vt:lpstr>               </vt:lpstr>
      <vt:lpstr> </vt:lpstr>
      <vt:lpstr>               Тексти для списування,       диктантів   </vt:lpstr>
      <vt:lpstr> </vt:lpstr>
      <vt:lpstr> </vt:lpstr>
      <vt:lpstr> Малі фольклорні форми </vt:lpstr>
      <vt:lpstr>Прислів’я і приказки  </vt:lpstr>
      <vt:lpstr> </vt:lpstr>
      <vt:lpstr>          Етимологічні п’ятихвилинки  </vt:lpstr>
      <vt:lpstr>Робота з анаграмами </vt:lpstr>
      <vt:lpstr>Словникові диктанти  </vt:lpstr>
      <vt:lpstr>  Сенкан </vt:lpstr>
      <vt:lpstr>              </vt:lpstr>
      <vt:lpstr>Загадки</vt:lpstr>
      <vt:lpstr>  Робота з віршованими текстами </vt:lpstr>
      <vt:lpstr>                                                                        Фразеологізми  Ф  Як показує досвід, великі труднощі в учнів викликає розуміння та    тлумачення фразеологізмів. Фразеологізми – іскрометні скарби мовної образності. Вони надають висловлюванню національного колориту, збагачують наше мовлення, роблять його образним, виразним, емоційним.  </vt:lpstr>
      <vt:lpstr> </vt:lpstr>
      <vt:lpstr>     Звичайно, зацікавленість і активність учнів виявляється тоді, коли граматичний матеріал подається в ігровій формі. Такі види завдань можна включати в резервні уроки, уроки узагальнення вивченого матеріалу та в позаурочні заходи.  </vt:lpstr>
      <vt:lpstr>       Ребуси, кросворди, чайнворди, шаради </vt:lpstr>
      <vt:lpstr> </vt:lpstr>
      <vt:lpstr>                                                КРОСВОРД   « УКРАЇНА»                                        </vt:lpstr>
      <vt:lpstr>Чайнворд – задача-головоломка, що полягає в заповненні послідовно розміщених клітинок, при цьому остання літера попереднього слова є першою літерою наступного тощо.</vt:lpstr>
      <vt:lpstr> </vt:lpstr>
      <vt:lpstr> </vt:lpstr>
      <vt:lpstr> </vt:lpstr>
      <vt:lpstr>               СПАСИБІ   ЗА   УВАГУ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Національно-патріотичне виховання на уроках української мови в початкових класах </dc:title>
  <dc:creator>Nadia Balaieva</dc:creator>
  <cp:lastModifiedBy>Admin</cp:lastModifiedBy>
  <cp:revision>61</cp:revision>
  <dcterms:created xsi:type="dcterms:W3CDTF">2023-01-03T07:35:56Z</dcterms:created>
  <dcterms:modified xsi:type="dcterms:W3CDTF">2023-01-25T09:04:37Z</dcterms:modified>
</cp:coreProperties>
</file>