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9" r:id="rId4"/>
    <p:sldId id="291" r:id="rId5"/>
    <p:sldId id="293" r:id="rId6"/>
    <p:sldId id="295" r:id="rId7"/>
    <p:sldId id="296" r:id="rId8"/>
    <p:sldId id="297" r:id="rId9"/>
    <p:sldId id="298" r:id="rId10"/>
    <p:sldId id="300" r:id="rId11"/>
    <p:sldId id="30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B5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3167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7369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1075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9453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2539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8287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63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02385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4080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9195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7680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9FB66-DBE4-4599-9B3C-E1452FD2AC05}" type="datetimeFigureOut">
              <a:rPr lang="en-US" smtClean="0"/>
              <a:pPr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E17C1-F26B-438E-A831-981D0DF28C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61671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10.xml"/><Relationship Id="rId4" Type="http://schemas.openxmlformats.org/officeDocument/2006/relationships/slide" Target="slide5.xml"/><Relationship Id="rId9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9446" y="305096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B53"/>
                </a:solidFill>
                <a:latin typeface="+mn-lt"/>
              </a:rPr>
              <a:t>Наскрізні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вміння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учнів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/>
            </a:r>
            <a:br>
              <a:rPr lang="ru-RU" b="1" dirty="0">
                <a:solidFill>
                  <a:srgbClr val="FF0B53"/>
                </a:solidFill>
                <a:latin typeface="+mn-lt"/>
              </a:rPr>
            </a:br>
            <a:r>
              <a:rPr lang="ru-RU" b="1" dirty="0" err="1">
                <a:solidFill>
                  <a:srgbClr val="FF0B53"/>
                </a:solidFill>
                <a:latin typeface="+mn-lt"/>
              </a:rPr>
              <a:t>початкової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школи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 у 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змісті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/>
            </a:r>
            <a:br>
              <a:rPr lang="ru-RU" b="1" dirty="0">
                <a:solidFill>
                  <a:srgbClr val="FF0B53"/>
                </a:solidFill>
                <a:latin typeface="+mn-lt"/>
              </a:rPr>
            </a:br>
            <a:r>
              <a:rPr lang="ru-RU" b="1" dirty="0">
                <a:solidFill>
                  <a:srgbClr val="FF0B53"/>
                </a:solidFill>
                <a:latin typeface="+mn-lt"/>
              </a:rPr>
              <a:t> предмету </a:t>
            </a:r>
            <a:br>
              <a:rPr lang="ru-RU" b="1" dirty="0">
                <a:solidFill>
                  <a:srgbClr val="FF0B53"/>
                </a:solidFill>
                <a:latin typeface="+mn-lt"/>
              </a:rPr>
            </a:br>
            <a:r>
              <a:rPr lang="ru-RU" b="1" dirty="0">
                <a:solidFill>
                  <a:srgbClr val="FF0B53"/>
                </a:solidFill>
                <a:latin typeface="+mn-lt"/>
              </a:rPr>
              <a:t>«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Англійська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FF0B53"/>
                </a:solidFill>
                <a:latin typeface="+mn-lt"/>
              </a:rPr>
              <a:t>мова</a:t>
            </a:r>
            <a:r>
              <a:rPr lang="ru-RU" b="1" dirty="0">
                <a:solidFill>
                  <a:srgbClr val="FF0B53"/>
                </a:solidFill>
                <a:latin typeface="+mn-lt"/>
              </a:rPr>
              <a:t>»</a:t>
            </a:r>
            <a:endParaRPr lang="en-US" b="1" dirty="0">
              <a:solidFill>
                <a:srgbClr val="FF0B53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782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4CC79A-0710-4787-84FF-7ECD3CD3C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НАСКРІЗНІ ВМІННЯ СТВОРЮЮТЬ “КАНВУ”, ЯКА Є ОСНОВОЮ ДЛЯ УСПІШНОЇ САМОРЕАЛІЗАЦІЇ УЧНЯ – ЯК ОСОБИСТОСТІ, ГРОМАДЯНИНА І ФАХІВЦЯ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1B178F-D0A2-4A6F-8719-B453A896A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/>
              <a:t>уміння читати і розуміти прочитане </a:t>
            </a:r>
          </a:p>
          <a:p>
            <a:r>
              <a:rPr lang="uk-UA" dirty="0"/>
              <a:t>уміння висловлювати думку усно і письмово </a:t>
            </a:r>
          </a:p>
          <a:p>
            <a:r>
              <a:rPr lang="uk-UA" dirty="0"/>
              <a:t>критичне мислення </a:t>
            </a:r>
          </a:p>
          <a:p>
            <a:r>
              <a:rPr lang="uk-UA" dirty="0"/>
              <a:t>здатність </a:t>
            </a:r>
            <a:r>
              <a:rPr lang="uk-UA" dirty="0" err="1"/>
              <a:t>логічно</a:t>
            </a:r>
            <a:r>
              <a:rPr lang="uk-UA" dirty="0"/>
              <a:t> обґрунтовувати позицію </a:t>
            </a:r>
          </a:p>
          <a:p>
            <a:r>
              <a:rPr lang="uk-UA" dirty="0"/>
              <a:t>виявляти ініціативу </a:t>
            </a:r>
          </a:p>
          <a:p>
            <a:r>
              <a:rPr lang="uk-UA" dirty="0"/>
              <a:t>творити </a:t>
            </a:r>
          </a:p>
          <a:p>
            <a:r>
              <a:rPr lang="uk-UA" dirty="0"/>
              <a:t>уміння вирішувати проблеми, оцінювати ризики та приймати рішення</a:t>
            </a:r>
          </a:p>
          <a:p>
            <a:r>
              <a:rPr lang="uk-UA" dirty="0"/>
              <a:t>уміння конструктивно керувати емоціями </a:t>
            </a:r>
          </a:p>
          <a:p>
            <a:r>
              <a:rPr lang="uk-UA" dirty="0"/>
              <a:t>застосовувати емоційний інтелект </a:t>
            </a:r>
            <a:endParaRPr lang="en-US" dirty="0"/>
          </a:p>
          <a:p>
            <a:r>
              <a:rPr lang="uk-UA" dirty="0"/>
              <a:t>здатність співпрацювати в команді.</a:t>
            </a:r>
          </a:p>
        </p:txBody>
      </p:sp>
    </p:spTree>
    <p:extLst>
      <p:ext uri="{BB962C8B-B14F-4D97-AF65-F5344CB8AC3E}">
        <p14:creationId xmlns:p14="http://schemas.microsoft.com/office/powerpoint/2010/main" xmlns="" val="1878859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uk-UA" dirty="0">
                <a:hlinkClick r:id="" action="ppaction://hlinkshowjump?jump=nextslide"/>
              </a:rPr>
              <a:t>Класифікація наскрізних умінь</a:t>
            </a:r>
            <a:endParaRPr lang="uk-UA" altLang="uk-UA" dirty="0"/>
          </a:p>
        </p:txBody>
      </p:sp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1607927" y="3481597"/>
            <a:ext cx="1077913" cy="1052512"/>
            <a:chOff x="691" y="2077"/>
            <a:chExt cx="656" cy="663"/>
          </a:xfrm>
        </p:grpSpPr>
        <p:pic>
          <p:nvPicPr>
            <p:cNvPr id="51204" name="Picture 4" descr="circuler_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91" y="2077"/>
              <a:ext cx="656" cy="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05" name="Oval 5"/>
            <p:cNvSpPr>
              <a:spLocks noChangeArrowheads="1"/>
            </p:cNvSpPr>
            <p:nvPr/>
          </p:nvSpPr>
          <p:spPr bwMode="gray">
            <a:xfrm>
              <a:off x="691" y="2077"/>
              <a:ext cx="652" cy="66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2353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grpSp>
          <p:nvGrpSpPr>
            <p:cNvPr id="51206" name="Group 6"/>
            <p:cNvGrpSpPr>
              <a:grpSpLocks/>
            </p:cNvGrpSpPr>
            <p:nvPr/>
          </p:nvGrpSpPr>
          <p:grpSpPr bwMode="auto">
            <a:xfrm>
              <a:off x="737" y="2609"/>
              <a:ext cx="575" cy="110"/>
              <a:chOff x="3704" y="1872"/>
              <a:chExt cx="827" cy="156"/>
            </a:xfrm>
          </p:grpSpPr>
          <p:grpSp>
            <p:nvGrpSpPr>
              <p:cNvPr id="51207" name="Group 7"/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51208" name="AutoShape 8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09" name="AutoShape 9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10" name="AutoShape 10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11" name="AutoShape 11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  <p:grpSp>
            <p:nvGrpSpPr>
              <p:cNvPr id="51212" name="Group 12"/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51213" name="AutoShape 13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14" name="AutoShape 14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15" name="AutoShape 15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16" name="AutoShape 16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</p:grp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3612561" y="3471030"/>
            <a:ext cx="1077912" cy="1052513"/>
            <a:chOff x="1928" y="2072"/>
            <a:chExt cx="656" cy="663"/>
          </a:xfrm>
        </p:grpSpPr>
        <p:pic>
          <p:nvPicPr>
            <p:cNvPr id="51218" name="Picture 18" descr="circuler_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928" y="2072"/>
              <a:ext cx="656" cy="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19" name="Oval 19"/>
            <p:cNvSpPr>
              <a:spLocks noChangeArrowheads="1"/>
            </p:cNvSpPr>
            <p:nvPr/>
          </p:nvSpPr>
          <p:spPr bwMode="gray">
            <a:xfrm>
              <a:off x="1928" y="2072"/>
              <a:ext cx="652" cy="66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2353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grpSp>
          <p:nvGrpSpPr>
            <p:cNvPr id="51220" name="Group 20"/>
            <p:cNvGrpSpPr>
              <a:grpSpLocks/>
            </p:cNvGrpSpPr>
            <p:nvPr/>
          </p:nvGrpSpPr>
          <p:grpSpPr bwMode="auto">
            <a:xfrm>
              <a:off x="1974" y="2604"/>
              <a:ext cx="575" cy="110"/>
              <a:chOff x="3704" y="1872"/>
              <a:chExt cx="827" cy="156"/>
            </a:xfrm>
          </p:grpSpPr>
          <p:grpSp>
            <p:nvGrpSpPr>
              <p:cNvPr id="51221" name="Group 21"/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51222" name="AutoShape 22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23" name="AutoShape 23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24" name="AutoShape 24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25" name="AutoShape 25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  <p:grpSp>
            <p:nvGrpSpPr>
              <p:cNvPr id="51226" name="Group 26"/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51227" name="AutoShape 27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28" name="AutoShape 28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29" name="AutoShape 29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30" name="AutoShape 30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</p:grpSp>
      </p:grpSp>
      <p:grpSp>
        <p:nvGrpSpPr>
          <p:cNvPr id="51231" name="Group 31"/>
          <p:cNvGrpSpPr>
            <a:grpSpLocks/>
          </p:cNvGrpSpPr>
          <p:nvPr/>
        </p:nvGrpSpPr>
        <p:grpSpPr bwMode="auto">
          <a:xfrm>
            <a:off x="5632886" y="3481597"/>
            <a:ext cx="1077913" cy="1050925"/>
            <a:chOff x="3149" y="2079"/>
            <a:chExt cx="656" cy="662"/>
          </a:xfrm>
        </p:grpSpPr>
        <p:pic>
          <p:nvPicPr>
            <p:cNvPr id="51232" name="Picture 32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149" y="2079"/>
              <a:ext cx="656" cy="6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33" name="Oval 33"/>
            <p:cNvSpPr>
              <a:spLocks noChangeArrowheads="1"/>
            </p:cNvSpPr>
            <p:nvPr/>
          </p:nvSpPr>
          <p:spPr bwMode="gray">
            <a:xfrm>
              <a:off x="3149" y="2079"/>
              <a:ext cx="652" cy="662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2353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grpSp>
          <p:nvGrpSpPr>
            <p:cNvPr id="51234" name="Group 34"/>
            <p:cNvGrpSpPr>
              <a:grpSpLocks/>
            </p:cNvGrpSpPr>
            <p:nvPr/>
          </p:nvGrpSpPr>
          <p:grpSpPr bwMode="auto">
            <a:xfrm>
              <a:off x="3195" y="2610"/>
              <a:ext cx="575" cy="111"/>
              <a:chOff x="3704" y="1872"/>
              <a:chExt cx="827" cy="156"/>
            </a:xfrm>
          </p:grpSpPr>
          <p:grpSp>
            <p:nvGrpSpPr>
              <p:cNvPr id="51235" name="Group 35"/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51236" name="AutoShape 36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37" name="AutoShape 37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38" name="AutoShape 38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39" name="AutoShape 39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  <p:grpSp>
            <p:nvGrpSpPr>
              <p:cNvPr id="51240" name="Group 40"/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51241" name="AutoShape 41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42" name="AutoShape 42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43" name="AutoShape 43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44" name="AutoShape 44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</p:grpSp>
      </p:grpSp>
      <p:grpSp>
        <p:nvGrpSpPr>
          <p:cNvPr id="51245" name="Group 45"/>
          <p:cNvGrpSpPr>
            <a:grpSpLocks/>
          </p:cNvGrpSpPr>
          <p:nvPr/>
        </p:nvGrpSpPr>
        <p:grpSpPr bwMode="auto">
          <a:xfrm>
            <a:off x="7646685" y="3474837"/>
            <a:ext cx="1077913" cy="1050925"/>
            <a:chOff x="4385" y="2074"/>
            <a:chExt cx="656" cy="662"/>
          </a:xfrm>
        </p:grpSpPr>
        <p:pic>
          <p:nvPicPr>
            <p:cNvPr id="51246" name="Picture 46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4385" y="2074"/>
              <a:ext cx="656" cy="6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247" name="Oval 47"/>
            <p:cNvSpPr>
              <a:spLocks noChangeArrowheads="1"/>
            </p:cNvSpPr>
            <p:nvPr/>
          </p:nvSpPr>
          <p:spPr bwMode="gray">
            <a:xfrm>
              <a:off x="4385" y="2074"/>
              <a:ext cx="652" cy="66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2353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grpSp>
          <p:nvGrpSpPr>
            <p:cNvPr id="51248" name="Group 48"/>
            <p:cNvGrpSpPr>
              <a:grpSpLocks/>
            </p:cNvGrpSpPr>
            <p:nvPr/>
          </p:nvGrpSpPr>
          <p:grpSpPr bwMode="auto">
            <a:xfrm>
              <a:off x="4431" y="2605"/>
              <a:ext cx="575" cy="111"/>
              <a:chOff x="3704" y="1872"/>
              <a:chExt cx="827" cy="156"/>
            </a:xfrm>
          </p:grpSpPr>
          <p:grpSp>
            <p:nvGrpSpPr>
              <p:cNvPr id="51249" name="Group 49"/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51250" name="AutoShape 50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1" name="AutoShape 51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2" name="AutoShape 52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3" name="AutoShape 53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  <p:grpSp>
            <p:nvGrpSpPr>
              <p:cNvPr id="51254" name="Group 54"/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51255" name="AutoShape 55"/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6" name="AutoShape 56"/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7" name="AutoShape 57"/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51258" name="AutoShape 58"/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</p:grpSp>
      </p:grpSp>
      <p:sp>
        <p:nvSpPr>
          <p:cNvPr id="51262" name="Text Box 62"/>
          <p:cNvSpPr txBox="1">
            <a:spLocks noChangeArrowheads="1"/>
          </p:cNvSpPr>
          <p:nvPr/>
        </p:nvSpPr>
        <p:spPr bwMode="gray">
          <a:xfrm>
            <a:off x="1565328" y="3617597"/>
            <a:ext cx="11136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spcBef>
                <a:spcPct val="50000"/>
              </a:spcBef>
            </a:pPr>
            <a:r>
              <a:rPr lang="ru-RU" altLang="uk-UA" b="1" dirty="0" err="1">
                <a:solidFill>
                  <a:srgbClr val="1C1C1C"/>
                </a:solidFill>
                <a:hlinkClick r:id="rId4" action="ppaction://hlinksldjump"/>
              </a:rPr>
              <a:t>Творчі</a:t>
            </a:r>
            <a:r>
              <a:rPr lang="ru-RU" altLang="uk-UA" b="1" dirty="0">
                <a:solidFill>
                  <a:srgbClr val="1C1C1C"/>
                </a:solidFill>
                <a:hlinkClick r:id="rId4" action="ppaction://hlinksldjump"/>
              </a:rPr>
              <a:t> </a:t>
            </a:r>
            <a:r>
              <a:rPr lang="ru-RU" altLang="uk-UA" b="1" dirty="0" err="1">
                <a:solidFill>
                  <a:srgbClr val="1C1C1C"/>
                </a:solidFill>
                <a:hlinkClick r:id="rId4" action="ppaction://hlinksldjump"/>
              </a:rPr>
              <a:t>вміння</a:t>
            </a:r>
            <a:endParaRPr lang="en-US" altLang="uk-UA" b="1" dirty="0">
              <a:solidFill>
                <a:srgbClr val="1C1C1C"/>
              </a:solidFill>
            </a:endParaRPr>
          </a:p>
        </p:txBody>
      </p:sp>
      <p:sp>
        <p:nvSpPr>
          <p:cNvPr id="51263" name="Text Box 63"/>
          <p:cNvSpPr txBox="1">
            <a:spLocks noChangeArrowheads="1"/>
          </p:cNvSpPr>
          <p:nvPr/>
        </p:nvSpPr>
        <p:spPr bwMode="gray">
          <a:xfrm>
            <a:off x="3303589" y="3631941"/>
            <a:ext cx="165098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uk-UA" b="1" dirty="0" err="1">
                <a:solidFill>
                  <a:srgbClr val="1C1C1C"/>
                </a:solidFill>
                <a:hlinkClick r:id="rId5" action="ppaction://hlinksldjump"/>
              </a:rPr>
              <a:t>Уміння</a:t>
            </a:r>
            <a:r>
              <a:rPr lang="ru-RU" altLang="uk-UA" b="1" dirty="0">
                <a:solidFill>
                  <a:srgbClr val="1C1C1C"/>
                </a:solidFill>
                <a:hlinkClick r:id="rId5" action="ppaction://hlinksldjump"/>
              </a:rPr>
              <a:t> критичного </a:t>
            </a:r>
            <a:r>
              <a:rPr lang="ru-RU" altLang="uk-UA" b="1" dirty="0" err="1">
                <a:solidFill>
                  <a:srgbClr val="1C1C1C"/>
                </a:solidFill>
                <a:hlinkClick r:id="rId5" action="ppaction://hlinksldjump"/>
              </a:rPr>
              <a:t>мислення</a:t>
            </a:r>
            <a:endParaRPr lang="en-US" altLang="uk-UA" b="1" dirty="0">
              <a:solidFill>
                <a:srgbClr val="1C1C1C"/>
              </a:solidFill>
            </a:endParaRPr>
          </a:p>
        </p:txBody>
      </p:sp>
      <p:sp>
        <p:nvSpPr>
          <p:cNvPr id="51264" name="Text Box 64"/>
          <p:cNvSpPr txBox="1">
            <a:spLocks noChangeArrowheads="1"/>
          </p:cNvSpPr>
          <p:nvPr/>
        </p:nvSpPr>
        <p:spPr bwMode="gray">
          <a:xfrm>
            <a:off x="5212754" y="3609567"/>
            <a:ext cx="183265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uk-UA" b="1" dirty="0" err="1">
                <a:solidFill>
                  <a:srgbClr val="1C1C1C"/>
                </a:solidFill>
                <a:hlinkClick r:id="rId6" action="ppaction://hlinksldjump"/>
              </a:rPr>
              <a:t>Комунікативні</a:t>
            </a:r>
            <a:r>
              <a:rPr lang="ru-RU" altLang="uk-UA" b="1" dirty="0">
                <a:solidFill>
                  <a:srgbClr val="1C1C1C"/>
                </a:solidFill>
                <a:hlinkClick r:id="rId6" action="ppaction://hlinksldjump"/>
              </a:rPr>
              <a:t> </a:t>
            </a:r>
            <a:r>
              <a:rPr lang="ru-RU" altLang="uk-UA" b="1" dirty="0" err="1">
                <a:solidFill>
                  <a:srgbClr val="1C1C1C"/>
                </a:solidFill>
                <a:hlinkClick r:id="rId6" action="ppaction://hlinksldjump"/>
              </a:rPr>
              <a:t>вміння</a:t>
            </a:r>
            <a:endParaRPr lang="en-US" altLang="uk-UA" b="1" dirty="0">
              <a:solidFill>
                <a:srgbClr val="1C1C1C"/>
              </a:solidFill>
            </a:endParaRPr>
          </a:p>
        </p:txBody>
      </p:sp>
      <p:sp>
        <p:nvSpPr>
          <p:cNvPr id="51265" name="Text Box 65"/>
          <p:cNvSpPr txBox="1">
            <a:spLocks noChangeArrowheads="1"/>
          </p:cNvSpPr>
          <p:nvPr/>
        </p:nvSpPr>
        <p:spPr bwMode="gray">
          <a:xfrm>
            <a:off x="7217742" y="3709285"/>
            <a:ext cx="19420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>
              <a:spcBef>
                <a:spcPct val="50000"/>
              </a:spcBef>
            </a:pPr>
            <a:r>
              <a:rPr lang="ru-RU" altLang="uk-UA" b="1" dirty="0" err="1">
                <a:solidFill>
                  <a:srgbClr val="1C1C1C"/>
                </a:solidFill>
                <a:hlinkClick r:id="rId7" action="ppaction://hlinksldjump"/>
              </a:rPr>
              <a:t>Колабора-тивні</a:t>
            </a:r>
            <a:r>
              <a:rPr lang="ru-RU" altLang="uk-UA" b="1" dirty="0">
                <a:solidFill>
                  <a:srgbClr val="1C1C1C"/>
                </a:solidFill>
                <a:hlinkClick r:id="rId7" action="ppaction://hlinksldjump"/>
              </a:rPr>
              <a:t> </a:t>
            </a:r>
          </a:p>
          <a:p>
            <a:pPr marL="0" indent="0" algn="ctr"/>
            <a:r>
              <a:rPr lang="ru-RU" altLang="uk-UA" b="1" dirty="0" err="1">
                <a:solidFill>
                  <a:srgbClr val="1C1C1C"/>
                </a:solidFill>
                <a:hlinkClick r:id="rId7" action="ppaction://hlinksldjump"/>
              </a:rPr>
              <a:t>вміння</a:t>
            </a:r>
            <a:endParaRPr lang="en-US" altLang="uk-UA" b="1" dirty="0">
              <a:solidFill>
                <a:srgbClr val="1C1C1C"/>
              </a:solidFill>
            </a:endParaRPr>
          </a:p>
        </p:txBody>
      </p:sp>
      <p:pic>
        <p:nvPicPr>
          <p:cNvPr id="51275" name="Picture 75" descr="Picture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33432" y="3479156"/>
            <a:ext cx="85407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6" name="Picture 76" descr="Picture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9580" y="3489430"/>
            <a:ext cx="85407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7" name="Picture 77" descr="Picture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4204" y="3479156"/>
            <a:ext cx="85407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8" name="Picture 78" descr="Picture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2791" y="3488793"/>
            <a:ext cx="85407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79" name="Group 79"/>
          <p:cNvGrpSpPr>
            <a:grpSpLocks/>
          </p:cNvGrpSpPr>
          <p:nvPr/>
        </p:nvGrpSpPr>
        <p:grpSpPr bwMode="auto">
          <a:xfrm>
            <a:off x="775260" y="3240046"/>
            <a:ext cx="9144000" cy="1536700"/>
            <a:chOff x="195" y="2015"/>
            <a:chExt cx="5565" cy="968"/>
          </a:xfrm>
        </p:grpSpPr>
        <p:sp>
          <p:nvSpPr>
            <p:cNvPr id="51280" name="Rectangle 80"/>
            <p:cNvSpPr>
              <a:spLocks noChangeArrowheads="1"/>
            </p:cNvSpPr>
            <p:nvPr/>
          </p:nvSpPr>
          <p:spPr bwMode="ltGray">
            <a:xfrm>
              <a:off x="195" y="2475"/>
              <a:ext cx="429" cy="48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1" name="Rectangle 81"/>
            <p:cNvSpPr>
              <a:spLocks noChangeArrowheads="1"/>
            </p:cNvSpPr>
            <p:nvPr/>
          </p:nvSpPr>
          <p:spPr bwMode="ltGray">
            <a:xfrm>
              <a:off x="5088" y="2471"/>
              <a:ext cx="672" cy="48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2" name="Rectangle 82"/>
            <p:cNvSpPr>
              <a:spLocks noChangeArrowheads="1"/>
            </p:cNvSpPr>
            <p:nvPr/>
          </p:nvSpPr>
          <p:spPr bwMode="ltGray">
            <a:xfrm>
              <a:off x="1383" y="2475"/>
              <a:ext cx="501" cy="4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3" name="Rectangle 83"/>
            <p:cNvSpPr>
              <a:spLocks noChangeArrowheads="1"/>
            </p:cNvSpPr>
            <p:nvPr/>
          </p:nvSpPr>
          <p:spPr bwMode="ltGray">
            <a:xfrm>
              <a:off x="2639" y="2475"/>
              <a:ext cx="457" cy="4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4" name="Rectangle 84"/>
            <p:cNvSpPr>
              <a:spLocks noChangeArrowheads="1"/>
            </p:cNvSpPr>
            <p:nvPr/>
          </p:nvSpPr>
          <p:spPr bwMode="ltGray">
            <a:xfrm>
              <a:off x="3861" y="2475"/>
              <a:ext cx="476" cy="47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5" name="AutoShape 85"/>
            <p:cNvSpPr>
              <a:spLocks noChangeArrowheads="1"/>
            </p:cNvSpPr>
            <p:nvPr/>
          </p:nvSpPr>
          <p:spPr bwMode="ltGray">
            <a:xfrm>
              <a:off x="1839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3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0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6" name="AutoShape 86"/>
            <p:cNvSpPr>
              <a:spLocks noChangeArrowheads="1"/>
            </p:cNvSpPr>
            <p:nvPr/>
          </p:nvSpPr>
          <p:spPr bwMode="ltGray">
            <a:xfrm>
              <a:off x="4297" y="2072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3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0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7" name="AutoShape 87"/>
            <p:cNvSpPr>
              <a:spLocks noChangeArrowheads="1"/>
            </p:cNvSpPr>
            <p:nvPr/>
          </p:nvSpPr>
          <p:spPr bwMode="ltGray">
            <a:xfrm flipV="1">
              <a:off x="60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3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0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51288" name="AutoShape 88"/>
            <p:cNvSpPr>
              <a:spLocks noChangeArrowheads="1"/>
            </p:cNvSpPr>
            <p:nvPr/>
          </p:nvSpPr>
          <p:spPr bwMode="ltGray">
            <a:xfrm flipV="1">
              <a:off x="3063" y="2015"/>
              <a:ext cx="831" cy="911"/>
            </a:xfrm>
            <a:custGeom>
              <a:avLst/>
              <a:gdLst>
                <a:gd name="G0" fmla="+- 9587 0 0"/>
                <a:gd name="G1" fmla="+- -11745567 0 0"/>
                <a:gd name="G2" fmla="+- 0 0 -11745567"/>
                <a:gd name="T0" fmla="*/ 0 256 1"/>
                <a:gd name="T1" fmla="*/ 180 256 1"/>
                <a:gd name="G3" fmla="+- -11745567 T0 T1"/>
                <a:gd name="T2" fmla="*/ 0 256 1"/>
                <a:gd name="T3" fmla="*/ 90 256 1"/>
                <a:gd name="G4" fmla="+- -11745567 T2 T3"/>
                <a:gd name="G5" fmla="*/ G4 2 1"/>
                <a:gd name="T4" fmla="*/ 90 256 1"/>
                <a:gd name="T5" fmla="*/ 0 256 1"/>
                <a:gd name="G6" fmla="+- -11745567 T4 T5"/>
                <a:gd name="G7" fmla="*/ G6 2 1"/>
                <a:gd name="G8" fmla="abs -11745567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9587"/>
                <a:gd name="G18" fmla="*/ 9587 1 2"/>
                <a:gd name="G19" fmla="+- G18 5400 0"/>
                <a:gd name="G20" fmla="cos G19 -11745567"/>
                <a:gd name="G21" fmla="sin G19 -11745567"/>
                <a:gd name="G22" fmla="+- G20 10800 0"/>
                <a:gd name="G23" fmla="+- G21 10800 0"/>
                <a:gd name="G24" fmla="+- 10800 0 G20"/>
                <a:gd name="G25" fmla="+- 9587 10800 0"/>
                <a:gd name="G26" fmla="?: G9 G17 G25"/>
                <a:gd name="G27" fmla="?: G9 0 21600"/>
                <a:gd name="G28" fmla="cos 10800 -11745567"/>
                <a:gd name="G29" fmla="sin 10800 -11745567"/>
                <a:gd name="G30" fmla="sin 9587 -11745567"/>
                <a:gd name="G31" fmla="+- G28 10800 0"/>
                <a:gd name="G32" fmla="+- G29 10800 0"/>
                <a:gd name="G33" fmla="+- G30 10800 0"/>
                <a:gd name="G34" fmla="?: G4 0 G31"/>
                <a:gd name="G35" fmla="?: -11745567 G34 0"/>
                <a:gd name="G36" fmla="?: G6 G35 G31"/>
                <a:gd name="G37" fmla="+- 21600 0 G36"/>
                <a:gd name="G38" fmla="?: G4 0 G33"/>
                <a:gd name="G39" fmla="?: -11745567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606 w 21600"/>
                <a:gd name="T15" fmla="*/ 10661 h 21600"/>
                <a:gd name="T16" fmla="*/ 10800 w 21600"/>
                <a:gd name="T17" fmla="*/ 1213 h 21600"/>
                <a:gd name="T18" fmla="*/ 20994 w 21600"/>
                <a:gd name="T19" fmla="*/ 1066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213" y="10670"/>
                  </a:moveTo>
                  <a:cubicBezTo>
                    <a:pt x="1284" y="5426"/>
                    <a:pt x="5555" y="1213"/>
                    <a:pt x="10800" y="1213"/>
                  </a:cubicBezTo>
                  <a:cubicBezTo>
                    <a:pt x="16044" y="1213"/>
                    <a:pt x="20315" y="5426"/>
                    <a:pt x="20386" y="10670"/>
                  </a:cubicBezTo>
                  <a:lnTo>
                    <a:pt x="21599" y="10653"/>
                  </a:lnTo>
                  <a:cubicBezTo>
                    <a:pt x="21518" y="4746"/>
                    <a:pt x="16707" y="0"/>
                    <a:pt x="10799" y="0"/>
                  </a:cubicBezTo>
                  <a:cubicBezTo>
                    <a:pt x="4892" y="0"/>
                    <a:pt x="81" y="4746"/>
                    <a:pt x="0" y="10653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</p:grpSp>
      <p:sp>
        <p:nvSpPr>
          <p:cNvPr id="91" name="AutoShape 88">
            <a:extLst>
              <a:ext uri="{FF2B5EF4-FFF2-40B4-BE49-F238E27FC236}">
                <a16:creationId xmlns:a16="http://schemas.microsoft.com/office/drawing/2014/main" xmlns="" id="{59AAA4AD-34C9-432A-B7DE-B341B95B5C8B}"/>
              </a:ext>
            </a:extLst>
          </p:cNvPr>
          <p:cNvSpPr>
            <a:spLocks noChangeArrowheads="1"/>
          </p:cNvSpPr>
          <p:nvPr/>
        </p:nvSpPr>
        <p:spPr bwMode="ltGray">
          <a:xfrm flipV="1">
            <a:off x="9865239" y="3227202"/>
            <a:ext cx="1365438" cy="1446213"/>
          </a:xfrm>
          <a:custGeom>
            <a:avLst/>
            <a:gdLst>
              <a:gd name="G0" fmla="+- 9587 0 0"/>
              <a:gd name="G1" fmla="+- -11745567 0 0"/>
              <a:gd name="G2" fmla="+- 0 0 -11745567"/>
              <a:gd name="T0" fmla="*/ 0 256 1"/>
              <a:gd name="T1" fmla="*/ 180 256 1"/>
              <a:gd name="G3" fmla="+- -11745567 T0 T1"/>
              <a:gd name="T2" fmla="*/ 0 256 1"/>
              <a:gd name="T3" fmla="*/ 90 256 1"/>
              <a:gd name="G4" fmla="+- -11745567 T2 T3"/>
              <a:gd name="G5" fmla="*/ G4 2 1"/>
              <a:gd name="T4" fmla="*/ 90 256 1"/>
              <a:gd name="T5" fmla="*/ 0 256 1"/>
              <a:gd name="G6" fmla="+- -11745567 T4 T5"/>
              <a:gd name="G7" fmla="*/ G6 2 1"/>
              <a:gd name="G8" fmla="abs -11745567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9587"/>
              <a:gd name="G18" fmla="*/ 9587 1 2"/>
              <a:gd name="G19" fmla="+- G18 5400 0"/>
              <a:gd name="G20" fmla="cos G19 -11745567"/>
              <a:gd name="G21" fmla="sin G19 -11745567"/>
              <a:gd name="G22" fmla="+- G20 10800 0"/>
              <a:gd name="G23" fmla="+- G21 10800 0"/>
              <a:gd name="G24" fmla="+- 10800 0 G20"/>
              <a:gd name="G25" fmla="+- 9587 10800 0"/>
              <a:gd name="G26" fmla="?: G9 G17 G25"/>
              <a:gd name="G27" fmla="?: G9 0 21600"/>
              <a:gd name="G28" fmla="cos 10800 -11745567"/>
              <a:gd name="G29" fmla="sin 10800 -11745567"/>
              <a:gd name="G30" fmla="sin 9587 -11745567"/>
              <a:gd name="G31" fmla="+- G28 10800 0"/>
              <a:gd name="G32" fmla="+- G29 10800 0"/>
              <a:gd name="G33" fmla="+- G30 10800 0"/>
              <a:gd name="G34" fmla="?: G4 0 G31"/>
              <a:gd name="G35" fmla="?: -11745567 G34 0"/>
              <a:gd name="G36" fmla="?: G6 G35 G31"/>
              <a:gd name="G37" fmla="+- 21600 0 G36"/>
              <a:gd name="G38" fmla="?: G4 0 G33"/>
              <a:gd name="G39" fmla="?: -11745567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606 w 21600"/>
              <a:gd name="T15" fmla="*/ 10661 h 21600"/>
              <a:gd name="T16" fmla="*/ 10800 w 21600"/>
              <a:gd name="T17" fmla="*/ 1213 h 21600"/>
              <a:gd name="T18" fmla="*/ 20994 w 21600"/>
              <a:gd name="T19" fmla="*/ 10661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213" y="10670"/>
                </a:moveTo>
                <a:cubicBezTo>
                  <a:pt x="1284" y="5426"/>
                  <a:pt x="5555" y="1213"/>
                  <a:pt x="10800" y="1213"/>
                </a:cubicBezTo>
                <a:cubicBezTo>
                  <a:pt x="16044" y="1213"/>
                  <a:pt x="20315" y="5426"/>
                  <a:pt x="20386" y="10670"/>
                </a:cubicBezTo>
                <a:lnTo>
                  <a:pt x="21599" y="10653"/>
                </a:lnTo>
                <a:cubicBezTo>
                  <a:pt x="21518" y="4746"/>
                  <a:pt x="16707" y="0"/>
                  <a:pt x="10799" y="0"/>
                </a:cubicBezTo>
                <a:cubicBezTo>
                  <a:pt x="4892" y="0"/>
                  <a:pt x="81" y="4746"/>
                  <a:pt x="0" y="10653"/>
                </a:cubicBezTo>
                <a:close/>
              </a:path>
            </a:pathLst>
          </a:cu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/>
          </a:p>
        </p:txBody>
      </p:sp>
      <p:grpSp>
        <p:nvGrpSpPr>
          <p:cNvPr id="94" name="Group 17">
            <a:extLst>
              <a:ext uri="{FF2B5EF4-FFF2-40B4-BE49-F238E27FC236}">
                <a16:creationId xmlns:a16="http://schemas.microsoft.com/office/drawing/2014/main" xmlns="" id="{7575333A-A504-491E-BF88-D1AA7212BC48}"/>
              </a:ext>
            </a:extLst>
          </p:cNvPr>
          <p:cNvGrpSpPr>
            <a:grpSpLocks/>
          </p:cNvGrpSpPr>
          <p:nvPr/>
        </p:nvGrpSpPr>
        <p:grpSpPr bwMode="auto">
          <a:xfrm>
            <a:off x="10027544" y="3477580"/>
            <a:ext cx="1077912" cy="1052513"/>
            <a:chOff x="1928" y="2072"/>
            <a:chExt cx="656" cy="663"/>
          </a:xfrm>
        </p:grpSpPr>
        <p:pic>
          <p:nvPicPr>
            <p:cNvPr id="95" name="Picture 18" descr="circuler_1">
              <a:extLst>
                <a:ext uri="{FF2B5EF4-FFF2-40B4-BE49-F238E27FC236}">
                  <a16:creationId xmlns:a16="http://schemas.microsoft.com/office/drawing/2014/main" xmlns="" id="{07900660-74F6-4EBE-9712-ECFF23E266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928" y="2072"/>
              <a:ext cx="656" cy="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6" name="Oval 19">
              <a:extLst>
                <a:ext uri="{FF2B5EF4-FFF2-40B4-BE49-F238E27FC236}">
                  <a16:creationId xmlns:a16="http://schemas.microsoft.com/office/drawing/2014/main" xmlns="" id="{6061446C-3651-4D4A-9DC3-12283FA3AAE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928" y="2072"/>
              <a:ext cx="652" cy="66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2353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uk-UA"/>
            </a:p>
          </p:txBody>
        </p:sp>
        <p:grpSp>
          <p:nvGrpSpPr>
            <p:cNvPr id="97" name="Group 20">
              <a:extLst>
                <a:ext uri="{FF2B5EF4-FFF2-40B4-BE49-F238E27FC236}">
                  <a16:creationId xmlns:a16="http://schemas.microsoft.com/office/drawing/2014/main" xmlns="" id="{A872E7B1-FEAF-48DF-B9B5-FC4129386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74" y="2604"/>
              <a:ext cx="575" cy="110"/>
              <a:chOff x="3704" y="1872"/>
              <a:chExt cx="827" cy="156"/>
            </a:xfrm>
          </p:grpSpPr>
          <p:grpSp>
            <p:nvGrpSpPr>
              <p:cNvPr id="98" name="Group 21">
                <a:extLst>
                  <a:ext uri="{FF2B5EF4-FFF2-40B4-BE49-F238E27FC236}">
                    <a16:creationId xmlns:a16="http://schemas.microsoft.com/office/drawing/2014/main" xmlns="" id="{55EE3F10-8C4B-454A-9855-9EF43070C09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1297425" flipH="1" flipV="1">
                <a:off x="3850" y="1872"/>
                <a:ext cx="681" cy="150"/>
                <a:chOff x="1565" y="2568"/>
                <a:chExt cx="1118" cy="279"/>
              </a:xfrm>
            </p:grpSpPr>
            <p:sp>
              <p:nvSpPr>
                <p:cNvPr id="104" name="AutoShape 22">
                  <a:extLst>
                    <a:ext uri="{FF2B5EF4-FFF2-40B4-BE49-F238E27FC236}">
                      <a16:creationId xmlns:a16="http://schemas.microsoft.com/office/drawing/2014/main" xmlns="" id="{17B06F11-DCC7-45D1-B57B-D3DCC5430D9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5" name="AutoShape 23">
                  <a:extLst>
                    <a:ext uri="{FF2B5EF4-FFF2-40B4-BE49-F238E27FC236}">
                      <a16:creationId xmlns:a16="http://schemas.microsoft.com/office/drawing/2014/main" xmlns="" id="{E21F0C4F-F765-426C-B7AB-598AF2220AE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6" name="AutoShape 24">
                  <a:extLst>
                    <a:ext uri="{FF2B5EF4-FFF2-40B4-BE49-F238E27FC236}">
                      <a16:creationId xmlns:a16="http://schemas.microsoft.com/office/drawing/2014/main" xmlns="" id="{454CEFED-9CB4-41AD-B08D-B893ED4F743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7" name="AutoShape 25">
                  <a:extLst>
                    <a:ext uri="{FF2B5EF4-FFF2-40B4-BE49-F238E27FC236}">
                      <a16:creationId xmlns:a16="http://schemas.microsoft.com/office/drawing/2014/main" xmlns="" id="{BD559491-BCBE-4A4B-8712-D2C54852991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  <p:grpSp>
            <p:nvGrpSpPr>
              <p:cNvPr id="99" name="Group 26">
                <a:extLst>
                  <a:ext uri="{FF2B5EF4-FFF2-40B4-BE49-F238E27FC236}">
                    <a16:creationId xmlns:a16="http://schemas.microsoft.com/office/drawing/2014/main" xmlns="" id="{FE22210A-F6C2-42AE-B1B4-E843263A00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6115" flipH="1" flipV="1">
                <a:off x="3704" y="1878"/>
                <a:ext cx="681" cy="150"/>
                <a:chOff x="1565" y="2568"/>
                <a:chExt cx="1118" cy="279"/>
              </a:xfrm>
            </p:grpSpPr>
            <p:sp>
              <p:nvSpPr>
                <p:cNvPr id="100" name="AutoShape 27">
                  <a:extLst>
                    <a:ext uri="{FF2B5EF4-FFF2-40B4-BE49-F238E27FC236}">
                      <a16:creationId xmlns:a16="http://schemas.microsoft.com/office/drawing/2014/main" xmlns="" id="{6F4D5797-946F-47D4-8495-576BEF5F2E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1" name="AutoShape 28">
                  <a:extLst>
                    <a:ext uri="{FF2B5EF4-FFF2-40B4-BE49-F238E27FC236}">
                      <a16:creationId xmlns:a16="http://schemas.microsoft.com/office/drawing/2014/main" xmlns="" id="{DDDCD113-458E-4135-B9C6-0D78E2339A6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2" name="AutoShape 29">
                  <a:extLst>
                    <a:ext uri="{FF2B5EF4-FFF2-40B4-BE49-F238E27FC236}">
                      <a16:creationId xmlns:a16="http://schemas.microsoft.com/office/drawing/2014/main" xmlns="" id="{740740BD-A50A-470F-B18A-74ED8277B2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  <p:sp>
              <p:nvSpPr>
                <p:cNvPr id="103" name="AutoShape 30">
                  <a:extLst>
                    <a:ext uri="{FF2B5EF4-FFF2-40B4-BE49-F238E27FC236}">
                      <a16:creationId xmlns:a16="http://schemas.microsoft.com/office/drawing/2014/main" xmlns="" id="{5F9BDE71-A2B8-4935-8294-06E5160BE6F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gray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uk-UA"/>
                </a:p>
              </p:txBody>
            </p:sp>
          </p:grpSp>
        </p:grpSp>
      </p:grpSp>
      <p:pic>
        <p:nvPicPr>
          <p:cNvPr id="93" name="Picture 76" descr="Picture1">
            <a:extLst>
              <a:ext uri="{FF2B5EF4-FFF2-40B4-BE49-F238E27FC236}">
                <a16:creationId xmlns:a16="http://schemas.microsoft.com/office/drawing/2014/main" xmlns="" id="{02DEC29B-E145-47DC-8FCB-B9F3CF956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3162" y="3512072"/>
            <a:ext cx="854075" cy="3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Text Box 63">
            <a:extLst>
              <a:ext uri="{FF2B5EF4-FFF2-40B4-BE49-F238E27FC236}">
                <a16:creationId xmlns:a16="http://schemas.microsoft.com/office/drawing/2014/main" xmlns="" id="{8185745E-AA52-4FC0-A232-A1ACF8C6EE6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620997" y="3444384"/>
            <a:ext cx="178677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uk-UA" b="1" dirty="0" err="1">
                <a:solidFill>
                  <a:srgbClr val="1C1C1C"/>
                </a:solidFill>
                <a:hlinkClick r:id="rId9" action="ppaction://hlinksldjump"/>
              </a:rPr>
              <a:t>Соціальна</a:t>
            </a:r>
            <a:r>
              <a:rPr lang="ru-RU" altLang="uk-UA" b="1" dirty="0">
                <a:solidFill>
                  <a:srgbClr val="1C1C1C"/>
                </a:solidFill>
                <a:hlinkClick r:id="rId9" action="ppaction://hlinksldjump"/>
              </a:rPr>
              <a:t> </a:t>
            </a:r>
            <a:r>
              <a:rPr lang="ru-RU" altLang="uk-UA" b="1" dirty="0" err="1">
                <a:solidFill>
                  <a:srgbClr val="1C1C1C"/>
                </a:solidFill>
                <a:hlinkClick r:id="rId9" action="ppaction://hlinksldjump"/>
              </a:rPr>
              <a:t>відповідаль-ність</a:t>
            </a:r>
            <a:endParaRPr lang="en-US" altLang="uk-UA" b="1" dirty="0">
              <a:solidFill>
                <a:srgbClr val="1C1C1C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9FAC1AB-FB71-4F12-9CCC-85A717A9A637}"/>
              </a:ext>
            </a:extLst>
          </p:cNvPr>
          <p:cNvSpPr txBox="1"/>
          <p:nvPr/>
        </p:nvSpPr>
        <p:spPr>
          <a:xfrm>
            <a:off x="4634870" y="5768502"/>
            <a:ext cx="2700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Приклади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вправ</a:t>
            </a: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xmlns="" id="{0AB9FA94-D035-4FB4-87AA-A880DF209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5751" y="155643"/>
            <a:ext cx="8753321" cy="571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22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AE452B-3E77-47DD-8218-BA3B0E282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581"/>
            <a:ext cx="10515600" cy="1325563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hlinkClick r:id="rId2" action="ppaction://hlinksldjump"/>
              </a:rPr>
              <a:t>Творчі</a:t>
            </a:r>
            <a:r>
              <a:rPr lang="ru-RU" b="1" dirty="0">
                <a:solidFill>
                  <a:srgbClr val="FF0000"/>
                </a:solidFill>
                <a:hlinkClick r:id="rId2" action="ppaction://hlinksldjump"/>
              </a:rPr>
              <a:t> </a:t>
            </a:r>
            <a:r>
              <a:rPr lang="ru-RU" b="1" dirty="0" err="1">
                <a:solidFill>
                  <a:srgbClr val="FF0000"/>
                </a:solidFill>
                <a:hlinkClick r:id="rId2" action="ppaction://hlinksldjump"/>
              </a:rPr>
              <a:t>вміння</a:t>
            </a:r>
            <a:r>
              <a:rPr lang="ru-RU" b="1" dirty="0">
                <a:solidFill>
                  <a:srgbClr val="FF0000"/>
                </a:solidFill>
                <a:hlinkClick r:id="rId2" action="ppaction://hlinksldjump"/>
              </a:rPr>
              <a:t> :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6CE20B9-D603-4086-8A77-6F0207D5E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1144"/>
            <a:ext cx="10515600" cy="4351338"/>
          </a:xfrm>
        </p:spPr>
        <p:txBody>
          <a:bodyPr/>
          <a:lstStyle/>
          <a:p>
            <a:r>
              <a:rPr lang="uk-UA" b="1" dirty="0">
                <a:solidFill>
                  <a:srgbClr val="7030A0"/>
                </a:solidFill>
              </a:rPr>
              <a:t>Участь у творчій діяльності: </a:t>
            </a:r>
            <a:r>
              <a:rPr lang="uk-UA" dirty="0"/>
              <a:t>декламування віршів, </a:t>
            </a:r>
            <a:r>
              <a:rPr lang="uk-UA" dirty="0" err="1"/>
              <a:t>римівок</a:t>
            </a:r>
            <a:r>
              <a:rPr lang="uk-UA" dirty="0"/>
              <a:t>, драматизація, рольові ігри, предметні ігри, комунікативні ігри, слухання пісень та реагування на них, виконуючи фізичні рухи.</a:t>
            </a:r>
          </a:p>
          <a:p>
            <a:r>
              <a:rPr lang="uk-UA" b="1" dirty="0">
                <a:solidFill>
                  <a:srgbClr val="7030A0"/>
                </a:solidFill>
              </a:rPr>
              <a:t>Створення нового змісту: </a:t>
            </a:r>
            <a:r>
              <a:rPr lang="uk-UA" dirty="0"/>
              <a:t>вигадування власної історії за запропонованою моделлю, заміна слів (рядків) у віршах та піснях, укладання власних віршів, пісень.</a:t>
            </a:r>
          </a:p>
          <a:p>
            <a:r>
              <a:rPr lang="uk-UA" b="1" dirty="0">
                <a:solidFill>
                  <a:srgbClr val="7030A0"/>
                </a:solidFill>
              </a:rPr>
              <a:t>Використання нових ідей для вирішення проблем та прийняття рішень</a:t>
            </a:r>
            <a:r>
              <a:rPr lang="uk-UA" dirty="0"/>
              <a:t>: використання нових ідей для виконання творчої діяльності, наприклад переказу історії.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1231279-95AB-4459-A9EC-5E2DE7F5C42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72729" y="4925219"/>
            <a:ext cx="3133725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6173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C9EF41-9AE1-4341-B63E-BA1F4FED2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altLang="uk-UA" b="1" dirty="0">
                <a:solidFill>
                  <a:srgbClr val="FF0000"/>
                </a:solidFill>
                <a:hlinkClick r:id="rId2" action="ppaction://hlinksldjump"/>
              </a:rPr>
              <a:t/>
            </a:r>
            <a:br>
              <a:rPr lang="ru-RU" altLang="uk-UA" b="1" dirty="0">
                <a:solidFill>
                  <a:srgbClr val="FF0000"/>
                </a:solidFill>
                <a:hlinkClick r:id="rId2" action="ppaction://hlinksldjump"/>
              </a:rPr>
            </a:br>
            <a:r>
              <a:rPr lang="ru-RU" altLang="uk-UA" b="1" dirty="0" err="1">
                <a:solidFill>
                  <a:srgbClr val="FF0000"/>
                </a:solidFill>
                <a:hlinkClick r:id="rId2" action="ppaction://hlinksldjump"/>
              </a:rPr>
              <a:t>Уміння</a:t>
            </a:r>
            <a:r>
              <a:rPr lang="ru-RU" altLang="uk-UA" b="1" dirty="0">
                <a:solidFill>
                  <a:srgbClr val="FF0000"/>
                </a:solidFill>
                <a:hlinkClick r:id="rId2" action="ppaction://hlinksldjump"/>
              </a:rPr>
              <a:t> критичного </a:t>
            </a:r>
            <a:r>
              <a:rPr lang="ru-RU" altLang="uk-UA" b="1" dirty="0" err="1">
                <a:solidFill>
                  <a:srgbClr val="FF0000"/>
                </a:solidFill>
                <a:hlinkClick r:id="rId2" action="ppaction://hlinksldjump"/>
              </a:rPr>
              <a:t>мислення</a:t>
            </a:r>
            <a:r>
              <a:rPr lang="en-US" altLang="uk-UA" b="1" dirty="0">
                <a:solidFill>
                  <a:srgbClr val="FF0000"/>
                </a:solidFill>
                <a:hlinkClick r:id="rId2" action="ppaction://hlinksldjump"/>
              </a:rPr>
              <a:t> </a:t>
            </a:r>
            <a:r>
              <a:rPr lang="ru-RU" b="1" dirty="0">
                <a:solidFill>
                  <a:srgbClr val="FF0000"/>
                </a:solidFill>
                <a:hlinkClick r:id="rId2" action="ppaction://hlinksldjump"/>
              </a:rPr>
              <a:t>:</a:t>
            </a:r>
            <a:r>
              <a:rPr lang="en-US" altLang="uk-UA" b="1" dirty="0">
                <a:solidFill>
                  <a:srgbClr val="FF0000"/>
                </a:solidFill>
                <a:hlinkClick r:id="rId2" action="ppaction://hlinksldjump"/>
              </a:rPr>
              <a:t/>
            </a:r>
            <a:br>
              <a:rPr lang="en-US" altLang="uk-UA" b="1" dirty="0">
                <a:solidFill>
                  <a:srgbClr val="FF0000"/>
                </a:solidFill>
                <a:hlinkClick r:id="rId2" action="ppaction://hlinksldjump"/>
              </a:rPr>
            </a:b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3FBE28-0593-4C8E-87F4-8D9CC1E50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>
                <a:solidFill>
                  <a:srgbClr val="7030A0"/>
                </a:solidFill>
              </a:rPr>
              <a:t>Розуміти та аналізувати зв’язки між ідеями: </a:t>
            </a:r>
            <a:r>
              <a:rPr lang="uk-UA" dirty="0"/>
              <a:t>класифікувати описувати предмети (тварин, транспорт тощо); порівнювати різну </a:t>
            </a:r>
            <a:r>
              <a:rPr lang="uk-UA" dirty="0" err="1"/>
              <a:t>інфомацію</a:t>
            </a:r>
            <a:r>
              <a:rPr lang="uk-UA" dirty="0"/>
              <a:t> (пошук подібностей та </a:t>
            </a:r>
            <a:r>
              <a:rPr lang="uk-UA" dirty="0" err="1"/>
              <a:t>відміностей</a:t>
            </a:r>
            <a:r>
              <a:rPr lang="uk-UA" dirty="0"/>
              <a:t>); прогнозувати історії; описувати наслідки.</a:t>
            </a:r>
          </a:p>
          <a:p>
            <a:r>
              <a:rPr lang="uk-UA" b="1" dirty="0">
                <a:solidFill>
                  <a:srgbClr val="7030A0"/>
                </a:solidFill>
              </a:rPr>
              <a:t>Оцінювати ідеї: </a:t>
            </a:r>
            <a:r>
              <a:rPr lang="uk-UA" dirty="0"/>
              <a:t>оцінювати, чи є твердження правдивим чи хибним; додавати певні деталі історії, описувати ситуацію, висловлювати вподобання та пояснювати свій вибір.</a:t>
            </a:r>
          </a:p>
          <a:p>
            <a:r>
              <a:rPr lang="uk-UA" b="1" dirty="0">
                <a:solidFill>
                  <a:srgbClr val="7030A0"/>
                </a:solidFill>
              </a:rPr>
              <a:t>Синтезувати ідеї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ru-RU" b="1" dirty="0">
                <a:solidFill>
                  <a:srgbClr val="7030A0"/>
                </a:solidFill>
              </a:rPr>
              <a:t>/</a:t>
            </a:r>
            <a:r>
              <a:rPr lang="uk-UA" b="1" dirty="0">
                <a:solidFill>
                  <a:srgbClr val="7030A0"/>
                </a:solidFill>
              </a:rPr>
              <a:t> інформацію: </a:t>
            </a:r>
            <a:r>
              <a:rPr lang="uk-UA" dirty="0"/>
              <a:t>розв’язувати прості кросворди; висловлювати можливі причини </a:t>
            </a:r>
            <a:r>
              <a:rPr lang="uk-UA"/>
              <a:t>виникнення проблеми</a:t>
            </a:r>
            <a:r>
              <a:rPr lang="uk-UA" dirty="0"/>
              <a:t>; порівнювати інформацію та висловлювати власну точку зору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207692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BD8538-C37E-4BDA-9159-4D172E6DF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54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B53"/>
                </a:solidFill>
                <a:hlinkClick r:id="rId2" action="ppaction://hlinksldjump"/>
              </a:rPr>
              <a:t>Комунікативні</a:t>
            </a:r>
            <a:r>
              <a:rPr lang="ru-RU" b="1" dirty="0">
                <a:solidFill>
                  <a:srgbClr val="FF0B53"/>
                </a:solidFill>
                <a:hlinkClick r:id="rId2" action="ppaction://hlinksldjump"/>
              </a:rPr>
              <a:t> </a:t>
            </a:r>
            <a:r>
              <a:rPr lang="ru-RU" b="1" dirty="0" err="1">
                <a:solidFill>
                  <a:srgbClr val="FF0B53"/>
                </a:solidFill>
                <a:hlinkClick r:id="rId2" action="ppaction://hlinksldjump"/>
              </a:rPr>
              <a:t>вміння</a:t>
            </a:r>
            <a:r>
              <a:rPr lang="ru-RU" b="1" dirty="0">
                <a:solidFill>
                  <a:srgbClr val="FF0000"/>
                </a:solidFill>
                <a:hlinkClick r:id="rId2" action="ppaction://hlinksldjump"/>
              </a:rPr>
              <a:t>:</a:t>
            </a:r>
            <a:endParaRPr lang="uk-UA" b="1" dirty="0">
              <a:solidFill>
                <a:srgbClr val="FF0B53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A8C8E19-01C6-4718-8A5B-02AF76D11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0588"/>
            <a:ext cx="10515600" cy="5126375"/>
          </a:xfrm>
        </p:spPr>
        <p:txBody>
          <a:bodyPr/>
          <a:lstStyle/>
          <a:p>
            <a:r>
              <a:rPr lang="uk-UA" b="1" dirty="0">
                <a:solidFill>
                  <a:srgbClr val="7030A0"/>
                </a:solidFill>
              </a:rPr>
              <a:t>Використання мовних засобів адекватних контексту.</a:t>
            </a:r>
          </a:p>
          <a:p>
            <a:r>
              <a:rPr lang="uk-UA" b="1" dirty="0">
                <a:solidFill>
                  <a:srgbClr val="7030A0"/>
                </a:solidFill>
              </a:rPr>
              <a:t>Участь у обговореннях.</a:t>
            </a:r>
          </a:p>
          <a:p>
            <a:r>
              <a:rPr lang="uk-UA" b="1" dirty="0">
                <a:solidFill>
                  <a:srgbClr val="7030A0"/>
                </a:solidFill>
              </a:rPr>
              <a:t>Участь в комунікативних актах із упевненістю та чітким висловлюванням власних думок</a:t>
            </a:r>
            <a:r>
              <a:rPr lang="ru-RU" b="1" dirty="0">
                <a:solidFill>
                  <a:srgbClr val="7030A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FF0B53"/>
                </a:solidFill>
              </a:rPr>
              <a:t>Including communication skills in everyday practice</a:t>
            </a:r>
            <a:r>
              <a:rPr lang="ru-RU" b="1" dirty="0">
                <a:solidFill>
                  <a:srgbClr val="FF0B53"/>
                </a:solidFill>
              </a:rPr>
              <a:t>!!!</a:t>
            </a:r>
          </a:p>
          <a:p>
            <a:pPr marL="0" indent="0" algn="ctr">
              <a:buNone/>
            </a:pPr>
            <a:endParaRPr lang="uk-UA" b="1" dirty="0">
              <a:solidFill>
                <a:srgbClr val="FF0B53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4502840-32F8-4928-9B37-DCCA2C0B26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934" r="5210"/>
          <a:stretch/>
        </p:blipFill>
        <p:spPr>
          <a:xfrm>
            <a:off x="3391711" y="3429000"/>
            <a:ext cx="5408578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599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3CB384-8E0C-41D4-9E70-E35D125EB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6760"/>
            <a:ext cx="10515600" cy="568730"/>
          </a:xfrm>
        </p:spPr>
        <p:txBody>
          <a:bodyPr>
            <a:noAutofit/>
          </a:bodyPr>
          <a:lstStyle/>
          <a:p>
            <a:pPr marL="0" indent="0" algn="ctr">
              <a:spcBef>
                <a:spcPct val="50000"/>
              </a:spcBef>
            </a:pPr>
            <a:r>
              <a:rPr lang="ru-RU" altLang="uk-UA" sz="3600" b="1" dirty="0" err="1">
                <a:solidFill>
                  <a:srgbClr val="FF0B53"/>
                </a:solidFill>
                <a:hlinkClick r:id="rId2" action="ppaction://hlinksldjump"/>
              </a:rPr>
              <a:t>Колаборативні</a:t>
            </a:r>
            <a:r>
              <a:rPr lang="ru-RU" altLang="uk-UA" sz="3600" b="1" dirty="0">
                <a:solidFill>
                  <a:srgbClr val="FF0B53"/>
                </a:solidFill>
                <a:hlinkClick r:id="rId2" action="ppaction://hlinksldjump"/>
              </a:rPr>
              <a:t> </a:t>
            </a:r>
            <a:r>
              <a:rPr lang="ru-RU" altLang="uk-UA" sz="3600" b="1" dirty="0" err="1">
                <a:solidFill>
                  <a:srgbClr val="FF0B53"/>
                </a:solidFill>
                <a:hlinkClick r:id="rId2" action="ppaction://hlinksldjump"/>
              </a:rPr>
              <a:t>вміння</a:t>
            </a:r>
            <a:r>
              <a:rPr lang="en-US" altLang="uk-UA" sz="3600" b="1" dirty="0">
                <a:solidFill>
                  <a:srgbClr val="FF0B53"/>
                </a:solidFill>
                <a:hlinkClick r:id="rId2" action="ppaction://hlinksldjump"/>
              </a:rPr>
              <a:t> </a:t>
            </a:r>
            <a:r>
              <a:rPr lang="ru-RU" sz="3600" b="1" dirty="0">
                <a:solidFill>
                  <a:srgbClr val="FF0000"/>
                </a:solidFill>
                <a:hlinkClick r:id="rId2" action="ppaction://hlinksldjump"/>
              </a:rPr>
              <a:t>:</a:t>
            </a:r>
            <a:endParaRPr lang="uk-UA" sz="3600" dirty="0">
              <a:solidFill>
                <a:srgbClr val="FF0B53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2E408D9-7FA0-44CD-BF72-F246E3BBA5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5490"/>
            <a:ext cx="10515600" cy="5126376"/>
          </a:xfrm>
        </p:spPr>
        <p:txBody>
          <a:bodyPr/>
          <a:lstStyle/>
          <a:p>
            <a:endParaRPr lang="en-US" sz="2400" b="1" dirty="0">
              <a:solidFill>
                <a:srgbClr val="7030A0"/>
              </a:solidFill>
            </a:endParaRPr>
          </a:p>
          <a:p>
            <a:r>
              <a:rPr lang="ru-RU" sz="2400" b="1" dirty="0">
                <a:solidFill>
                  <a:srgbClr val="7030A0"/>
                </a:solidFill>
              </a:rPr>
              <a:t>Особиста </a:t>
            </a:r>
            <a:r>
              <a:rPr lang="ru-RU" sz="2400" b="1" dirty="0" err="1">
                <a:solidFill>
                  <a:srgbClr val="7030A0"/>
                </a:solidFill>
              </a:rPr>
              <a:t>відповідальність</a:t>
            </a:r>
            <a:r>
              <a:rPr lang="ru-RU" sz="2400" b="1" dirty="0">
                <a:solidFill>
                  <a:srgbClr val="7030A0"/>
                </a:solidFill>
              </a:rPr>
              <a:t> за участь у </a:t>
            </a:r>
            <a:r>
              <a:rPr lang="ru-RU" sz="2400" b="1" dirty="0" err="1">
                <a:solidFill>
                  <a:srgbClr val="7030A0"/>
                </a:solidFill>
              </a:rPr>
              <a:t>командній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роботі</a:t>
            </a:r>
            <a:r>
              <a:rPr lang="ru-RU" sz="2400" b="1" dirty="0">
                <a:solidFill>
                  <a:srgbClr val="7030A0"/>
                </a:solidFill>
              </a:rPr>
              <a:t>: </a:t>
            </a:r>
            <a:r>
              <a:rPr lang="ru-RU" sz="2400" dirty="0" err="1"/>
              <a:t>виявляти</a:t>
            </a:r>
            <a:r>
              <a:rPr lang="ru-RU" sz="2400" dirty="0"/>
              <a:t> </a:t>
            </a:r>
            <a:r>
              <a:rPr lang="ru-RU" sz="2400" dirty="0" err="1"/>
              <a:t>зацікавленість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час </a:t>
            </a:r>
            <a:r>
              <a:rPr lang="ru-RU" sz="2400" dirty="0" err="1"/>
              <a:t>обговорення</a:t>
            </a:r>
            <a:r>
              <a:rPr lang="ru-RU" sz="2400" dirty="0"/>
              <a:t> </a:t>
            </a:r>
            <a:r>
              <a:rPr lang="ru-RU" sz="2400" dirty="0" err="1"/>
              <a:t>завдання</a:t>
            </a:r>
            <a:r>
              <a:rPr lang="ru-RU" sz="2400" dirty="0"/>
              <a:t>; не </a:t>
            </a:r>
            <a:r>
              <a:rPr lang="ru-RU" sz="2400" dirty="0" err="1"/>
              <a:t>перебивати</a:t>
            </a:r>
            <a:r>
              <a:rPr lang="ru-RU" sz="2400" dirty="0"/>
              <a:t>; </a:t>
            </a:r>
            <a:r>
              <a:rPr lang="ru-RU" sz="2400" dirty="0" err="1"/>
              <a:t>допримуватися</a:t>
            </a:r>
            <a:r>
              <a:rPr lang="ru-RU" sz="2400" dirty="0"/>
              <a:t> правил; </a:t>
            </a:r>
            <a:r>
              <a:rPr lang="ru-RU" sz="2400" dirty="0" err="1"/>
              <a:t>пропонувати</a:t>
            </a:r>
            <a:r>
              <a:rPr lang="ru-RU" sz="2400" dirty="0"/>
              <a:t> </a:t>
            </a:r>
            <a:r>
              <a:rPr lang="ru-RU" sz="2400" dirty="0" err="1"/>
              <a:t>нові</a:t>
            </a:r>
            <a:r>
              <a:rPr lang="ru-RU" sz="2400" dirty="0"/>
              <a:t> </a:t>
            </a:r>
            <a:r>
              <a:rPr lang="ru-RU" sz="2400" dirty="0" err="1"/>
              <a:t>ідеї</a:t>
            </a:r>
            <a:r>
              <a:rPr lang="ru-RU" sz="2400" dirty="0"/>
              <a:t>; </a:t>
            </a:r>
            <a:r>
              <a:rPr lang="ru-RU" sz="2400" dirty="0" err="1"/>
              <a:t>приймати</a:t>
            </a:r>
            <a:r>
              <a:rPr lang="ru-RU" sz="2400" dirty="0"/>
              <a:t> </a:t>
            </a:r>
            <a:r>
              <a:rPr lang="ru-RU" sz="2400" dirty="0" err="1"/>
              <a:t>ідеї</a:t>
            </a:r>
            <a:r>
              <a:rPr lang="ru-RU" sz="2400" dirty="0"/>
              <a:t> </a:t>
            </a:r>
            <a:r>
              <a:rPr lang="ru-RU" sz="2400" dirty="0" err="1"/>
              <a:t>інших</a:t>
            </a:r>
            <a:r>
              <a:rPr lang="ru-RU" sz="2400" dirty="0"/>
              <a:t> </a:t>
            </a:r>
            <a:r>
              <a:rPr lang="ru-RU" sz="2400" dirty="0" err="1"/>
              <a:t>учасників</a:t>
            </a:r>
            <a:r>
              <a:rPr lang="ru-RU" sz="2400" dirty="0"/>
              <a:t> </a:t>
            </a:r>
            <a:r>
              <a:rPr lang="ru-RU" sz="2400" dirty="0" err="1"/>
              <a:t>команди</a:t>
            </a:r>
            <a:r>
              <a:rPr lang="ru-RU" sz="2400" dirty="0"/>
              <a:t>.</a:t>
            </a:r>
          </a:p>
          <a:p>
            <a:r>
              <a:rPr lang="ru-RU" sz="2400" b="1" dirty="0" err="1">
                <a:solidFill>
                  <a:srgbClr val="7030A0"/>
                </a:solidFill>
              </a:rPr>
              <a:t>Уважно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слухати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інших</a:t>
            </a:r>
            <a:r>
              <a:rPr lang="ru-RU" sz="2400" b="1" dirty="0">
                <a:solidFill>
                  <a:srgbClr val="7030A0"/>
                </a:solidFill>
              </a:rPr>
              <a:t> та конструктивно </a:t>
            </a:r>
            <a:r>
              <a:rPr lang="ru-RU" sz="2400" b="1" dirty="0" err="1">
                <a:solidFill>
                  <a:srgbClr val="7030A0"/>
                </a:solidFill>
              </a:rPr>
              <a:t>критикувати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ідеї</a:t>
            </a:r>
            <a:r>
              <a:rPr lang="ru-RU" sz="2400" b="1" dirty="0">
                <a:solidFill>
                  <a:srgbClr val="7030A0"/>
                </a:solidFill>
              </a:rPr>
              <a:t>.</a:t>
            </a:r>
          </a:p>
          <a:p>
            <a:r>
              <a:rPr lang="ru-RU" sz="2400" b="1" dirty="0" err="1">
                <a:solidFill>
                  <a:srgbClr val="7030A0"/>
                </a:solidFill>
              </a:rPr>
              <a:t>Розподіл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відповідальності</a:t>
            </a:r>
            <a:r>
              <a:rPr lang="ru-RU" sz="2400" b="1" dirty="0">
                <a:solidFill>
                  <a:srgbClr val="7030A0"/>
                </a:solidFill>
              </a:rPr>
              <a:t> за </a:t>
            </a:r>
            <a:r>
              <a:rPr lang="ru-RU" sz="2400" b="1" dirty="0" err="1">
                <a:solidFill>
                  <a:srgbClr val="7030A0"/>
                </a:solidFill>
              </a:rPr>
              <a:t>виконання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окремих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завдань</a:t>
            </a:r>
            <a:r>
              <a:rPr lang="ru-RU" sz="2400" b="1" dirty="0">
                <a:solidFill>
                  <a:srgbClr val="7030A0"/>
                </a:solidFill>
              </a:rPr>
              <a:t>. </a:t>
            </a:r>
          </a:p>
          <a:p>
            <a:endParaRPr lang="uk-UA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34A2D88-4DE4-4138-8BD4-8820DC39BC2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8435" y="3448050"/>
            <a:ext cx="25336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1614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EF1712-6F23-4561-995A-A186A4A11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hlinkClick r:id="rId2" action="ppaction://hlinksldjump"/>
              </a:rPr>
              <a:t>Соціальна</a:t>
            </a:r>
            <a:r>
              <a:rPr lang="ru-RU" b="1" dirty="0">
                <a:solidFill>
                  <a:srgbClr val="FF0000"/>
                </a:solidFill>
                <a:hlinkClick r:id="rId2" action="ppaction://hlinksldjump"/>
              </a:rPr>
              <a:t> </a:t>
            </a:r>
            <a:r>
              <a:rPr lang="ru-RU" b="1" dirty="0" err="1">
                <a:solidFill>
                  <a:srgbClr val="FF0000"/>
                </a:solidFill>
                <a:hlinkClick r:id="rId2" action="ppaction://hlinksldjump"/>
              </a:rPr>
              <a:t>відповідальність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B9DF43F-E608-40CF-87ED-CA8A82E17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err="1">
                <a:solidFill>
                  <a:srgbClr val="7030A0"/>
                </a:solidFill>
              </a:rPr>
              <a:t>Розуміння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особистої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відповідальності</a:t>
            </a:r>
            <a:r>
              <a:rPr lang="ru-RU" b="1" dirty="0">
                <a:solidFill>
                  <a:srgbClr val="7030A0"/>
                </a:solidFill>
              </a:rPr>
              <a:t>: </a:t>
            </a:r>
            <a:r>
              <a:rPr lang="ru-RU" dirty="0" err="1"/>
              <a:t>знання</a:t>
            </a:r>
            <a:r>
              <a:rPr lang="ru-RU" dirty="0"/>
              <a:t> ЛО,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описують</a:t>
            </a:r>
            <a:r>
              <a:rPr lang="ru-RU" dirty="0"/>
              <a:t> </a:t>
            </a:r>
            <a:r>
              <a:rPr lang="ru-RU" dirty="0" err="1"/>
              <a:t>спільноти</a:t>
            </a:r>
            <a:r>
              <a:rPr lang="ru-RU" dirty="0"/>
              <a:t>, до </a:t>
            </a:r>
            <a:r>
              <a:rPr lang="ru-RU" dirty="0" err="1"/>
              <a:t>яких</a:t>
            </a:r>
            <a:r>
              <a:rPr lang="ru-RU" dirty="0"/>
              <a:t> належать </a:t>
            </a:r>
            <a:r>
              <a:rPr lang="ru-RU" dirty="0" err="1"/>
              <a:t>учні</a:t>
            </a:r>
            <a:r>
              <a:rPr lang="ru-RU" dirty="0"/>
              <a:t> (</a:t>
            </a:r>
            <a:r>
              <a:rPr lang="en-US" dirty="0"/>
              <a:t>family, friends, school class or sports team)</a:t>
            </a:r>
            <a:r>
              <a:rPr lang="ru-RU" dirty="0"/>
              <a:t>, </a:t>
            </a:r>
            <a:r>
              <a:rPr lang="ru-RU" dirty="0" err="1"/>
              <a:t>ролі</a:t>
            </a:r>
            <a:r>
              <a:rPr lang="ru-RU" dirty="0"/>
              <a:t> у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групах</a:t>
            </a:r>
            <a:r>
              <a:rPr lang="ru-RU" dirty="0"/>
              <a:t>; правила </a:t>
            </a:r>
            <a:r>
              <a:rPr lang="ru-RU" dirty="0" err="1"/>
              <a:t>поводження</a:t>
            </a:r>
            <a:r>
              <a:rPr lang="ru-RU" dirty="0"/>
              <a:t> в </a:t>
            </a:r>
            <a:r>
              <a:rPr lang="ru-RU" dirty="0" err="1"/>
              <a:t>школі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  <a:p>
            <a:pPr algn="just"/>
            <a:r>
              <a:rPr lang="ru-RU" b="1" dirty="0">
                <a:solidFill>
                  <a:srgbClr val="7030A0"/>
                </a:solidFill>
              </a:rPr>
              <a:t>Активна участь в </a:t>
            </a:r>
            <a:r>
              <a:rPr lang="ru-RU" b="1" dirty="0" err="1">
                <a:solidFill>
                  <a:srgbClr val="7030A0"/>
                </a:solidFill>
              </a:rPr>
              <a:t>житті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суспільства</a:t>
            </a:r>
            <a:r>
              <a:rPr lang="ru-RU" b="1" dirty="0">
                <a:solidFill>
                  <a:srgbClr val="7030A0"/>
                </a:solidFill>
              </a:rPr>
              <a:t>: </a:t>
            </a:r>
            <a:r>
              <a:rPr lang="ru-RU" dirty="0" err="1"/>
              <a:t>волонтерство</a:t>
            </a:r>
            <a:r>
              <a:rPr lang="ru-RU" dirty="0"/>
              <a:t>, </a:t>
            </a:r>
            <a:r>
              <a:rPr lang="ru-RU" dirty="0" err="1"/>
              <a:t>допомога</a:t>
            </a:r>
            <a:r>
              <a:rPr lang="ru-RU" dirty="0"/>
              <a:t> </a:t>
            </a:r>
            <a:r>
              <a:rPr lang="ru-RU" dirty="0" err="1"/>
              <a:t>іншим</a:t>
            </a:r>
            <a:r>
              <a:rPr lang="ru-RU" dirty="0"/>
              <a:t>.</a:t>
            </a:r>
          </a:p>
          <a:p>
            <a:pPr algn="just"/>
            <a:r>
              <a:rPr lang="ru-RU" b="1" dirty="0" err="1">
                <a:solidFill>
                  <a:srgbClr val="7030A0"/>
                </a:solidFill>
              </a:rPr>
              <a:t>Розуміння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власної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культури</a:t>
            </a:r>
            <a:r>
              <a:rPr lang="ru-RU" b="1" dirty="0">
                <a:solidFill>
                  <a:srgbClr val="7030A0"/>
                </a:solidFill>
              </a:rPr>
              <a:t> та </a:t>
            </a:r>
            <a:r>
              <a:rPr lang="ru-RU" b="1" dirty="0" err="1">
                <a:solidFill>
                  <a:srgbClr val="7030A0"/>
                </a:solidFill>
              </a:rPr>
              <a:t>культури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країни</a:t>
            </a:r>
            <a:r>
              <a:rPr lang="ru-RU" b="1" dirty="0">
                <a:solidFill>
                  <a:srgbClr val="7030A0"/>
                </a:solidFill>
              </a:rPr>
              <a:t>, </a:t>
            </a:r>
            <a:r>
              <a:rPr lang="ru-RU" b="1" dirty="0" err="1">
                <a:solidFill>
                  <a:srgbClr val="7030A0"/>
                </a:solidFill>
              </a:rPr>
              <a:t>мова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якої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вивчається</a:t>
            </a:r>
            <a:r>
              <a:rPr lang="ru-RU" b="1" dirty="0">
                <a:solidFill>
                  <a:srgbClr val="7030A0"/>
                </a:solidFill>
              </a:rPr>
              <a:t>:</a:t>
            </a:r>
            <a:r>
              <a:rPr lang="ru-RU" dirty="0"/>
              <a:t> </a:t>
            </a:r>
            <a:r>
              <a:rPr lang="ru-RU" dirty="0" err="1"/>
              <a:t>мова</a:t>
            </a:r>
            <a:r>
              <a:rPr lang="ru-RU" dirty="0"/>
              <a:t>, страви, </a:t>
            </a:r>
            <a:r>
              <a:rPr lang="ru-RU" dirty="0" err="1"/>
              <a:t>розваги</a:t>
            </a:r>
            <a:r>
              <a:rPr lang="ru-RU" dirty="0"/>
              <a:t>, </a:t>
            </a:r>
            <a:r>
              <a:rPr lang="ru-RU" dirty="0" err="1"/>
              <a:t>імена</a:t>
            </a:r>
            <a:r>
              <a:rPr lang="ru-RU" dirty="0"/>
              <a:t>, </a:t>
            </a:r>
            <a:r>
              <a:rPr lang="ru-RU" dirty="0" err="1"/>
              <a:t>цікаві</a:t>
            </a:r>
            <a:r>
              <a:rPr lang="ru-RU" dirty="0"/>
              <a:t> </a:t>
            </a:r>
            <a:r>
              <a:rPr lang="ru-RU" dirty="0" err="1"/>
              <a:t>місця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  <a:p>
            <a:r>
              <a:rPr lang="ru-RU" b="1" dirty="0" err="1">
                <a:solidFill>
                  <a:srgbClr val="7030A0"/>
                </a:solidFill>
              </a:rPr>
              <a:t>Розуміння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глобальних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світових</a:t>
            </a:r>
            <a:r>
              <a:rPr lang="ru-RU" b="1" dirty="0">
                <a:solidFill>
                  <a:srgbClr val="7030A0"/>
                </a:solidFill>
              </a:rPr>
              <a:t> проблем </a:t>
            </a:r>
            <a:r>
              <a:rPr lang="ru-RU" dirty="0"/>
              <a:t>(</a:t>
            </a:r>
            <a:r>
              <a:rPr lang="ru-RU" dirty="0" err="1"/>
              <a:t>екологічних</a:t>
            </a:r>
            <a:r>
              <a:rPr lang="ru-RU" dirty="0"/>
              <a:t>, </a:t>
            </a:r>
            <a:r>
              <a:rPr lang="ru-RU" dirty="0" err="1"/>
              <a:t>фінансових</a:t>
            </a:r>
            <a:r>
              <a:rPr lang="ru-RU" dirty="0"/>
              <a:t>, </a:t>
            </a:r>
            <a:r>
              <a:rPr lang="ru-RU" dirty="0" err="1"/>
              <a:t>політичних</a:t>
            </a:r>
            <a:r>
              <a:rPr lang="ru-RU" dirty="0"/>
              <a:t>, </a:t>
            </a:r>
            <a:r>
              <a:rPr lang="ru-RU" dirty="0" err="1"/>
              <a:t>соціальних</a:t>
            </a:r>
            <a:r>
              <a:rPr lang="ru-RU" dirty="0"/>
              <a:t>).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542506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FCA35F-61D2-44F5-A39B-ECA9D8C64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7030A0"/>
                </a:solidFill>
              </a:rPr>
              <a:t>Уміння</a:t>
            </a:r>
            <a:r>
              <a:rPr lang="ru-RU" b="1" dirty="0">
                <a:solidFill>
                  <a:srgbClr val="7030A0"/>
                </a:solidFill>
              </a:rPr>
              <a:t> критично </a:t>
            </a:r>
            <a:r>
              <a:rPr lang="ru-RU" b="1" dirty="0" err="1">
                <a:solidFill>
                  <a:srgbClr val="7030A0"/>
                </a:solidFill>
              </a:rPr>
              <a:t>мислити</a:t>
            </a:r>
            <a:endParaRPr lang="uk-UA" b="1" dirty="0">
              <a:solidFill>
                <a:srgbClr val="7030A0"/>
              </a:solidFill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62743C08-1946-4E2C-BB19-6F4CEF7D1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74333" y="1825625"/>
            <a:ext cx="4189694" cy="487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A93464-F2C3-4E31-9656-58D79DC00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</a:rPr>
              <a:t>Творчі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вміння</a:t>
            </a:r>
            <a:endParaRPr lang="uk-UA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07D8ACA3-0C7C-44DF-8F63-1ED3C128C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95646" y="2808200"/>
            <a:ext cx="10853809" cy="186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428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418</Words>
  <Application>Microsoft Office PowerPoint</Application>
  <PresentationFormat>Произвольный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Наскрізні вміння учнів початкової школи у змісті  предмету  «Англійська мова»</vt:lpstr>
      <vt:lpstr>НАСКРІЗНІ ВМІННЯ СТВОРЮЮТЬ “КАНВУ”, ЯКА Є ОСНОВОЮ ДЛЯ УСПІШНОЇ САМОРЕАЛІЗАЦІЇ УЧНЯ – ЯК ОСОБИСТОСТІ, ГРОМАДЯНИНА І ФАХІВЦЯ</vt:lpstr>
      <vt:lpstr>Класифікація наскрізних умінь</vt:lpstr>
      <vt:lpstr>Слайд 4</vt:lpstr>
      <vt:lpstr>Творчі вміння :</vt:lpstr>
      <vt:lpstr> Уміння критичного мислення : </vt:lpstr>
      <vt:lpstr>Комунікативні вміння:</vt:lpstr>
      <vt:lpstr>Колаборативні вміння :</vt:lpstr>
      <vt:lpstr>Соціальна відповідальність</vt:lpstr>
      <vt:lpstr>Уміння критично мислити</vt:lpstr>
      <vt:lpstr>Творчі вміння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Пользователь Windows</cp:lastModifiedBy>
  <cp:revision>24</cp:revision>
  <dcterms:created xsi:type="dcterms:W3CDTF">2020-05-18T13:32:58Z</dcterms:created>
  <dcterms:modified xsi:type="dcterms:W3CDTF">2023-07-25T05:07:28Z</dcterms:modified>
</cp:coreProperties>
</file>