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76" r:id="rId3"/>
    <p:sldId id="256" r:id="rId4"/>
    <p:sldId id="257" r:id="rId5"/>
    <p:sldId id="265" r:id="rId6"/>
    <p:sldId id="270" r:id="rId7"/>
    <p:sldId id="277" r:id="rId8"/>
    <p:sldId id="273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CC00"/>
    <a:srgbClr val="FF0066"/>
    <a:srgbClr val="FFFF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570" autoAdjust="0"/>
  </p:normalViewPr>
  <p:slideViewPr>
    <p:cSldViewPr snapToGrid="0">
      <p:cViewPr varScale="1">
        <p:scale>
          <a:sx n="58" d="100"/>
          <a:sy n="58" d="100"/>
        </p:scale>
        <p:origin x="-84" y="-2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E59C9-510B-41BD-8E9E-B91862ECF4CF}" type="datetimeFigureOut">
              <a:rPr lang="ru-RU" smtClean="0"/>
              <a:pPr/>
              <a:t>10.09.2023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E7FAB-9AB0-4A1E-9627-F493E90B092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71388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E59C9-510B-41BD-8E9E-B91862ECF4CF}" type="datetimeFigureOut">
              <a:rPr lang="ru-RU" smtClean="0"/>
              <a:pPr/>
              <a:t>10.09.2023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E7FAB-9AB0-4A1E-9627-F493E90B092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64794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E59C9-510B-41BD-8E9E-B91862ECF4CF}" type="datetimeFigureOut">
              <a:rPr lang="ru-RU" smtClean="0"/>
              <a:pPr/>
              <a:t>10.09.2023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E7FAB-9AB0-4A1E-9627-F493E90B092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15004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E59C9-510B-41BD-8E9E-B91862ECF4CF}" type="datetimeFigureOut">
              <a:rPr lang="ru-RU" smtClean="0"/>
              <a:pPr/>
              <a:t>10.09.2023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E7FAB-9AB0-4A1E-9627-F493E90B092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5721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E59C9-510B-41BD-8E9E-B91862ECF4CF}" type="datetimeFigureOut">
              <a:rPr lang="ru-RU" smtClean="0"/>
              <a:pPr/>
              <a:t>10.09.2023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E7FAB-9AB0-4A1E-9627-F493E90B092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30234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E59C9-510B-41BD-8E9E-B91862ECF4CF}" type="datetimeFigureOut">
              <a:rPr lang="ru-RU" smtClean="0"/>
              <a:pPr/>
              <a:t>10.09.2023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E7FAB-9AB0-4A1E-9627-F493E90B092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80161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E59C9-510B-41BD-8E9E-B91862ECF4CF}" type="datetimeFigureOut">
              <a:rPr lang="ru-RU" smtClean="0"/>
              <a:pPr/>
              <a:t>10.09.2023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E7FAB-9AB0-4A1E-9627-F493E90B092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16740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E59C9-510B-41BD-8E9E-B91862ECF4CF}" type="datetimeFigureOut">
              <a:rPr lang="ru-RU" smtClean="0"/>
              <a:pPr/>
              <a:t>10.09.2023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E7FAB-9AB0-4A1E-9627-F493E90B092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72545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E59C9-510B-41BD-8E9E-B91862ECF4CF}" type="datetimeFigureOut">
              <a:rPr lang="ru-RU" smtClean="0"/>
              <a:pPr/>
              <a:t>10.09.2023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E7FAB-9AB0-4A1E-9627-F493E90B092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8031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E59C9-510B-41BD-8E9E-B91862ECF4CF}" type="datetimeFigureOut">
              <a:rPr lang="ru-RU" smtClean="0"/>
              <a:pPr/>
              <a:t>10.09.2023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E7FAB-9AB0-4A1E-9627-F493E90B092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92302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E59C9-510B-41BD-8E9E-B91862ECF4CF}" type="datetimeFigureOut">
              <a:rPr lang="ru-RU" smtClean="0"/>
              <a:pPr/>
              <a:t>10.09.2023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E7FAB-9AB0-4A1E-9627-F493E90B092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0457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BE59C9-510B-41BD-8E9E-B91862ECF4CF}" type="datetimeFigureOut">
              <a:rPr lang="ru-RU" smtClean="0"/>
              <a:pPr/>
              <a:t>10.09.2023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4E7FAB-9AB0-4A1E-9627-F493E90B092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61552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learningapps.org/view1758623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drive.google.com/drive/folders/18HjyKeNtza5r-tpVo0N32pl3GCLcZssa?usp=sharing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hyperlink" Target="https://learningapps.org/view1415610" TargetMode="External"/><Relationship Id="rId2" Type="http://schemas.openxmlformats.org/officeDocument/2006/relationships/hyperlink" Target="https://learningapps.org/view1758623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learningapps.org/view1863257" TargetMode="External"/><Relationship Id="rId5" Type="http://schemas.openxmlformats.org/officeDocument/2006/relationships/hyperlink" Target="https://learningapps.org/view1377364" TargetMode="External"/><Relationship Id="rId4" Type="http://schemas.openxmlformats.org/officeDocument/2006/relationships/hyperlink" Target="http://learningapps.org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hyperlink" Target="https://docs.google.com/forms/d/e/1FAIpQLSeMK1g3m5vFAcRABNo3fjDrbIvJFau-gWOcPL9ojeYoLO448g/viewform?c=0&amp;w=1" TargetMode="External"/><Relationship Id="rId2" Type="http://schemas.openxmlformats.org/officeDocument/2006/relationships/hyperlink" Target="&#1059;&#1095;&#1085;&#1110;&#1074;&#1089;&#1100;&#1082;&#1110;%20&#1087;&#1088;&#1086;&#1077;&#1082;&#1090;&#1080;.doc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docs.google.com/forms/d/e/1FAIpQLSexN8C_vKeaC1Ey3e7jrPYDSjCkVvbJN6szgEDHxdfDzoHLtA/viewform?c=0&amp;w=1" TargetMode="External"/><Relationship Id="rId5" Type="http://schemas.openxmlformats.org/officeDocument/2006/relationships/hyperlink" Target="https://docs.google.com/forms/d/e/1FAIpQLScu-aeWdjnqrtqbMxRlHyNTjclGBEbQHmgyctjm4HFRtMc7Hg/viewform?c=0&amp;w=1" TargetMode="External"/><Relationship Id="rId4" Type="http://schemas.openxmlformats.org/officeDocument/2006/relationships/hyperlink" Target="https://docs.google.com/forms/d/e/1FAIpQLSexrFWKvq-7fH3NefFkOdSeqqs9ZzQsYquHDNxukqwLf61Vng/viewform?c=0&amp;w=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www.firestock.ru/download/s/kuh3de46gdbkxam/shutterstock_10155812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576572" y="-2006930"/>
            <a:ext cx="14646645" cy="8864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-1923802" y="-1590949"/>
            <a:ext cx="13756369" cy="5678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195" marR="36195" algn="ctr">
              <a:lnSpc>
                <a:spcPct val="150000"/>
              </a:lnSpc>
              <a:spcAft>
                <a:spcPts val="0"/>
              </a:spcAft>
            </a:pPr>
            <a:r>
              <a:rPr lang="uk-UA" b="1" dirty="0">
                <a:latin typeface="Times New Roman"/>
                <a:ea typeface="Calibri"/>
              </a:rPr>
              <a:t>Закарпатський інститут післядипломної педагогічної освіти</a:t>
            </a:r>
            <a:endParaRPr lang="ru-RU" b="1" dirty="0">
              <a:latin typeface="Times New Roman"/>
              <a:ea typeface="Calibri"/>
            </a:endParaRPr>
          </a:p>
          <a:p>
            <a:pPr marL="36195" marR="36195" algn="ctr">
              <a:lnSpc>
                <a:spcPct val="150000"/>
              </a:lnSpc>
              <a:spcAft>
                <a:spcPts val="0"/>
              </a:spcAft>
            </a:pPr>
            <a:r>
              <a:rPr lang="uk-UA" b="1" dirty="0">
                <a:latin typeface="Times New Roman"/>
                <a:ea typeface="Calibri"/>
              </a:rPr>
              <a:t>Кабінет методики викладання природничо-математичних дисциплін</a:t>
            </a:r>
            <a:endParaRPr lang="ru-RU" b="1" dirty="0">
              <a:latin typeface="Times New Roman"/>
              <a:ea typeface="Calibri"/>
            </a:endParaRPr>
          </a:p>
          <a:p>
            <a:pPr marL="36195" marR="36195" algn="ctr">
              <a:lnSpc>
                <a:spcPct val="150000"/>
              </a:lnSpc>
              <a:spcAft>
                <a:spcPts val="0"/>
              </a:spcAft>
            </a:pPr>
            <a:r>
              <a:rPr lang="uk-UA" b="1" dirty="0">
                <a:latin typeface="Times New Roman"/>
                <a:ea typeface="Calibri"/>
              </a:rPr>
              <a:t> </a:t>
            </a:r>
            <a:endParaRPr lang="ru-RU" b="1" dirty="0">
              <a:latin typeface="Times New Roman"/>
              <a:ea typeface="Calibri"/>
            </a:endParaRPr>
          </a:p>
          <a:p>
            <a:pPr marL="36195" marR="36195" algn="ctr">
              <a:lnSpc>
                <a:spcPct val="150000"/>
              </a:lnSpc>
              <a:spcAft>
                <a:spcPts val="0"/>
              </a:spcAft>
            </a:pPr>
            <a:r>
              <a:rPr lang="uk-UA" dirty="0">
                <a:latin typeface="Times New Roman"/>
                <a:ea typeface="Calibri"/>
              </a:rPr>
              <a:t> </a:t>
            </a:r>
            <a:endParaRPr lang="ru-RU" dirty="0">
              <a:latin typeface="Times New Roman"/>
              <a:ea typeface="Calibri"/>
            </a:endParaRPr>
          </a:p>
          <a:p>
            <a:pPr marL="36195" marR="36195" algn="ctr">
              <a:lnSpc>
                <a:spcPct val="150000"/>
              </a:lnSpc>
              <a:spcAft>
                <a:spcPts val="0"/>
              </a:spcAft>
            </a:pPr>
            <a:r>
              <a:rPr lang="uk-UA" dirty="0">
                <a:latin typeface="Times New Roman"/>
                <a:ea typeface="Calibri"/>
              </a:rPr>
              <a:t> </a:t>
            </a:r>
            <a:endParaRPr lang="ru-RU" dirty="0">
              <a:latin typeface="Times New Roman"/>
              <a:ea typeface="Calibri"/>
            </a:endParaRPr>
          </a:p>
          <a:p>
            <a:pPr marL="36195" marR="36195" algn="ctr">
              <a:lnSpc>
                <a:spcPct val="150000"/>
              </a:lnSpc>
              <a:spcAft>
                <a:spcPts val="0"/>
              </a:spcAft>
            </a:pPr>
            <a:r>
              <a:rPr lang="uk-UA" b="1" dirty="0">
                <a:latin typeface="Times New Roman"/>
                <a:ea typeface="Calibri"/>
              </a:rPr>
              <a:t> </a:t>
            </a:r>
            <a:endParaRPr lang="ru-RU" dirty="0">
              <a:latin typeface="Times New Roman"/>
              <a:ea typeface="Calibri"/>
            </a:endParaRPr>
          </a:p>
          <a:p>
            <a:pPr marL="36195" marR="36195" algn="ctr">
              <a:lnSpc>
                <a:spcPct val="150000"/>
              </a:lnSpc>
              <a:spcAft>
                <a:spcPts val="0"/>
              </a:spcAft>
            </a:pPr>
            <a:r>
              <a:rPr lang="ru-RU" sz="2800" b="1" dirty="0" err="1" smtClean="0">
                <a:latin typeface="Times New Roman"/>
                <a:ea typeface="Calibri"/>
              </a:rPr>
              <a:t>Нові</a:t>
            </a:r>
            <a:r>
              <a:rPr lang="ru-RU" sz="2800" b="1" dirty="0" smtClean="0">
                <a:latin typeface="Times New Roman"/>
                <a:ea typeface="Calibri"/>
              </a:rPr>
              <a:t> </a:t>
            </a:r>
            <a:r>
              <a:rPr lang="ru-RU" sz="2800" b="1" dirty="0" err="1">
                <a:latin typeface="Times New Roman"/>
                <a:ea typeface="Calibri"/>
              </a:rPr>
              <a:t>інформаційні</a:t>
            </a:r>
            <a:r>
              <a:rPr lang="ru-RU" sz="2800" b="1" dirty="0">
                <a:latin typeface="Times New Roman"/>
                <a:ea typeface="Calibri"/>
              </a:rPr>
              <a:t> </a:t>
            </a:r>
            <a:endParaRPr lang="ru-RU" sz="2800" b="1" dirty="0" smtClean="0">
              <a:latin typeface="Times New Roman"/>
              <a:ea typeface="Calibri"/>
            </a:endParaRPr>
          </a:p>
          <a:p>
            <a:pPr marL="36195" marR="36195" algn="ctr">
              <a:lnSpc>
                <a:spcPct val="150000"/>
              </a:lnSpc>
              <a:spcAft>
                <a:spcPts val="0"/>
              </a:spcAft>
            </a:pPr>
            <a:r>
              <a:rPr lang="ru-RU" sz="2800" b="1" dirty="0" err="1" smtClean="0">
                <a:latin typeface="Times New Roman"/>
                <a:ea typeface="Calibri"/>
              </a:rPr>
              <a:t>технології</a:t>
            </a:r>
            <a:r>
              <a:rPr lang="ru-RU" sz="2800" b="1" dirty="0" smtClean="0">
                <a:latin typeface="Times New Roman"/>
                <a:ea typeface="Calibri"/>
              </a:rPr>
              <a:t> </a:t>
            </a:r>
            <a:r>
              <a:rPr lang="ru-RU" sz="2800" b="1" dirty="0" err="1">
                <a:latin typeface="Times New Roman"/>
                <a:ea typeface="Calibri"/>
              </a:rPr>
              <a:t>навчання</a:t>
            </a:r>
            <a:r>
              <a:rPr lang="ru-RU" sz="2800" b="1" dirty="0">
                <a:latin typeface="Times New Roman"/>
                <a:ea typeface="Calibri"/>
              </a:rPr>
              <a:t> при </a:t>
            </a:r>
            <a:r>
              <a:rPr lang="ru-RU" sz="2800" b="1" dirty="0" err="1">
                <a:latin typeface="Times New Roman"/>
                <a:ea typeface="Calibri"/>
              </a:rPr>
              <a:t>викладанні</a:t>
            </a:r>
            <a:r>
              <a:rPr lang="ru-RU" sz="2800" b="1" dirty="0">
                <a:latin typeface="Times New Roman"/>
                <a:ea typeface="Calibri"/>
              </a:rPr>
              <a:t> математики</a:t>
            </a:r>
            <a:endParaRPr lang="ru-RU" sz="2800" dirty="0">
              <a:latin typeface="Times New Roman"/>
              <a:ea typeface="Calibri"/>
            </a:endParaRPr>
          </a:p>
          <a:p>
            <a:pPr marL="36195" marR="36195">
              <a:lnSpc>
                <a:spcPct val="150000"/>
              </a:lnSpc>
            </a:pPr>
            <a:r>
              <a:rPr lang="uk-UA" dirty="0">
                <a:latin typeface="Times New Roman"/>
                <a:ea typeface="Calibri"/>
              </a:rPr>
              <a:t> </a:t>
            </a:r>
            <a:endParaRPr lang="ru-RU" dirty="0">
              <a:latin typeface="Times New Roman"/>
              <a:ea typeface="Calibri"/>
            </a:endParaRPr>
          </a:p>
          <a:p>
            <a:pPr marL="36195" marR="36195" algn="r">
              <a:lnSpc>
                <a:spcPct val="150000"/>
              </a:lnSpc>
              <a:spcAft>
                <a:spcPts val="0"/>
              </a:spcAft>
            </a:pPr>
            <a:r>
              <a:rPr lang="uk-UA" dirty="0">
                <a:latin typeface="Times New Roman"/>
                <a:ea typeface="Calibri"/>
              </a:rPr>
              <a:t> </a:t>
            </a:r>
            <a:endParaRPr lang="ru-RU" dirty="0">
              <a:latin typeface="Times New Roman"/>
              <a:ea typeface="Calibri"/>
            </a:endParaRPr>
          </a:p>
          <a:p>
            <a:pPr marL="36195" marR="36195" algn="r">
              <a:lnSpc>
                <a:spcPct val="150000"/>
              </a:lnSpc>
              <a:spcAft>
                <a:spcPts val="0"/>
              </a:spcAft>
            </a:pPr>
            <a:r>
              <a:rPr lang="uk-UA" sz="1400" b="1" dirty="0" err="1">
                <a:latin typeface="Times New Roman"/>
                <a:ea typeface="Calibri"/>
              </a:rPr>
              <a:t>Мучички</a:t>
            </a:r>
            <a:r>
              <a:rPr lang="uk-UA" sz="1400" b="1" dirty="0">
                <a:latin typeface="Times New Roman"/>
                <a:ea typeface="Calibri"/>
              </a:rPr>
              <a:t> Олени Георгіївни, </a:t>
            </a:r>
            <a:endParaRPr lang="ru-RU" sz="1400" b="1" dirty="0">
              <a:latin typeface="Times New Roman"/>
              <a:ea typeface="Calibri"/>
            </a:endParaRPr>
          </a:p>
          <a:p>
            <a:pPr marL="36195" marR="36195" algn="r">
              <a:lnSpc>
                <a:spcPct val="150000"/>
              </a:lnSpc>
              <a:spcAft>
                <a:spcPts val="0"/>
              </a:spcAft>
            </a:pPr>
            <a:r>
              <a:rPr lang="uk-UA" sz="1400" b="1" dirty="0" smtClean="0">
                <a:latin typeface="Times New Roman"/>
                <a:ea typeface="Calibri"/>
              </a:rPr>
              <a:t>вчителя  </a:t>
            </a:r>
            <a:r>
              <a:rPr lang="uk-UA" sz="1400" b="1" dirty="0">
                <a:latin typeface="Times New Roman"/>
                <a:ea typeface="Calibri"/>
              </a:rPr>
              <a:t>математики та </a:t>
            </a:r>
            <a:r>
              <a:rPr lang="uk-UA" sz="1400" b="1" dirty="0" smtClean="0">
                <a:latin typeface="Times New Roman"/>
                <a:ea typeface="Calibri"/>
              </a:rPr>
              <a:t>інформатики </a:t>
            </a:r>
            <a:r>
              <a:rPr lang="uk-UA" sz="1400" b="1" dirty="0" err="1">
                <a:latin typeface="Times New Roman"/>
                <a:ea typeface="Calibri"/>
              </a:rPr>
              <a:t>Горондівської</a:t>
            </a:r>
            <a:r>
              <a:rPr lang="uk-UA" sz="1400" b="1" dirty="0">
                <a:latin typeface="Times New Roman"/>
                <a:ea typeface="Calibri"/>
              </a:rPr>
              <a:t> </a:t>
            </a:r>
            <a:r>
              <a:rPr lang="uk-UA" sz="1400" b="1" dirty="0" smtClean="0">
                <a:latin typeface="Times New Roman"/>
                <a:ea typeface="Calibri"/>
              </a:rPr>
              <a:t>ЗЗСО</a:t>
            </a:r>
            <a:r>
              <a:rPr lang="en-US" sz="1400" b="1" dirty="0" smtClean="0">
                <a:latin typeface="Times New Roman"/>
                <a:ea typeface="Calibri"/>
              </a:rPr>
              <a:t>I</a:t>
            </a:r>
            <a:r>
              <a:rPr lang="ru-RU" sz="1400" b="1" dirty="0">
                <a:latin typeface="Times New Roman"/>
                <a:ea typeface="Calibri"/>
              </a:rPr>
              <a:t>-</a:t>
            </a:r>
            <a:r>
              <a:rPr lang="en-US" sz="1400" b="1" dirty="0">
                <a:latin typeface="Times New Roman"/>
                <a:ea typeface="Calibri"/>
              </a:rPr>
              <a:t>III</a:t>
            </a:r>
            <a:r>
              <a:rPr lang="uk-UA" sz="1400" b="1" dirty="0">
                <a:latin typeface="Times New Roman"/>
                <a:ea typeface="Calibri"/>
              </a:rPr>
              <a:t> ступенів</a:t>
            </a:r>
            <a:endParaRPr lang="ru-RU" sz="1400" b="1" dirty="0">
              <a:latin typeface="Times New Roman"/>
              <a:ea typeface="Calibri"/>
            </a:endParaRPr>
          </a:p>
          <a:p>
            <a:pPr marL="36195" marR="36195" algn="r">
              <a:lnSpc>
                <a:spcPct val="150000"/>
              </a:lnSpc>
              <a:spcAft>
                <a:spcPts val="0"/>
              </a:spcAft>
            </a:pPr>
            <a:r>
              <a:rPr lang="uk-UA" sz="1400" b="1" dirty="0">
                <a:latin typeface="Times New Roman"/>
                <a:ea typeface="Calibri"/>
              </a:rPr>
              <a:t>Мукачівського району </a:t>
            </a:r>
            <a:endParaRPr lang="ru-RU" sz="1400" b="1" dirty="0">
              <a:latin typeface="Times New Roman"/>
              <a:ea typeface="Calibri"/>
            </a:endParaRPr>
          </a:p>
        </p:txBody>
      </p:sp>
      <p:pic>
        <p:nvPicPr>
          <p:cNvPr id="7" name="Picture 2" descr="https://lh3.googleusercontent.com/BfaYze-Vegi0r9y5FBQgtBCKavgToslGoEjvhXSMZr7QkHtt6I4WB0GSWlrS6o1M3vxDnYJRWAzKYdgC-Q0aTQlO5elYjIXyWEYiDb9uucDHY1I3RegScDtJ77oONZvaxA0kiRrX8zXgRfpP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6077" y="3492990"/>
            <a:ext cx="4029025" cy="2491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96940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www.firestock.ru/download/s/kuh3de46gdbkxam/shutterstock_101558125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51113" y="1305342"/>
            <a:ext cx="9911443" cy="5019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195" marR="36195">
              <a:lnSpc>
                <a:spcPct val="150000"/>
              </a:lnSpc>
            </a:pPr>
            <a:r>
              <a:rPr lang="uk-UA" sz="2400" b="1" dirty="0">
                <a:solidFill>
                  <a:srgbClr val="333333"/>
                </a:solidFill>
                <a:latin typeface="Times New Roman"/>
                <a:ea typeface="Times New Roman"/>
              </a:rPr>
              <a:t> Проектна діяльність учнів прописана в навчальних програмах, починаючи з початкової школи та запропонована до реалізації в середній та старшій школі. </a:t>
            </a:r>
            <a:endParaRPr lang="ru-RU" sz="2400" b="1" dirty="0">
              <a:solidFill>
                <a:srgbClr val="333333"/>
              </a:solidFill>
              <a:latin typeface="Times New Roman"/>
              <a:ea typeface="Times New Roman"/>
            </a:endParaRPr>
          </a:p>
          <a:p>
            <a:pPr marL="36195" marR="36195">
              <a:lnSpc>
                <a:spcPct val="150000"/>
              </a:lnSpc>
            </a:pPr>
            <a:r>
              <a:rPr lang="uk-UA" sz="2400" b="1" dirty="0">
                <a:solidFill>
                  <a:srgbClr val="333333"/>
                </a:solidFill>
                <a:latin typeface="Times New Roman"/>
                <a:ea typeface="Times New Roman"/>
              </a:rPr>
              <a:t>     Важливою умовою організації роботи учнів над проектами є сприяння самовираженню, спілкуванню, залученню їх до активної пізнавальної, дослідницької діяльності. У цьому процесі вчителю допоможуть сучасні інформаційні технології, зокрема хмарні, які дозволяють раціонально координувати та скеровувати дослідницько-експериментальну діяльність учнів.</a:t>
            </a:r>
            <a:endParaRPr lang="ru-RU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677886" y="440871"/>
            <a:ext cx="6302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err="1">
                <a:latin typeface="Times New Roman"/>
                <a:ea typeface="Calibri"/>
              </a:rPr>
              <a:t>Актуальність</a:t>
            </a:r>
            <a:r>
              <a:rPr lang="ru-RU" sz="2800" b="1" dirty="0">
                <a:latin typeface="Times New Roman"/>
                <a:ea typeface="Calibri"/>
              </a:rPr>
              <a:t> </a:t>
            </a:r>
            <a:r>
              <a:rPr lang="ru-RU" sz="2800" b="1" dirty="0" smtClean="0">
                <a:latin typeface="Times New Roman"/>
                <a:ea typeface="Calibri"/>
              </a:rPr>
              <a:t> теми </a:t>
            </a:r>
            <a:r>
              <a:rPr lang="ru-RU" sz="2800" b="1" dirty="0" err="1" smtClean="0">
                <a:latin typeface="Times New Roman"/>
                <a:ea typeface="Calibri"/>
              </a:rPr>
              <a:t>роботи</a:t>
            </a:r>
            <a:r>
              <a:rPr lang="ru-RU" sz="2800" b="1" dirty="0" smtClean="0">
                <a:latin typeface="Times New Roman"/>
                <a:ea typeface="Calibri"/>
              </a:rPr>
              <a:t>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1874603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www.firestock.ru/download/s/kuh3de46gdbkxam/shutterstock_10155812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62139" y="262550"/>
            <a:ext cx="11307777" cy="4157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i="0" u="none" strike="noStrike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Хмарні</a:t>
            </a:r>
            <a:r>
              <a:rPr lang="ru-RU" sz="4400" b="1" i="0" u="none" strike="noStrike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i="0" u="none" strike="noStrike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технології</a:t>
            </a:r>
            <a:r>
              <a:rPr lang="ru-RU" sz="4400" b="1" i="0" u="none" strike="noStrike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i="0" u="none" strike="noStrike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sz="3600" b="1" i="0" u="none" strike="noStrike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3600" b="1" i="0" u="none" strike="noStrike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парадигма, </a:t>
            </a:r>
            <a:r>
              <a:rPr lang="ru-RU" sz="3600" b="1" i="0" u="none" strike="noStrike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3600" b="1" i="0" u="none" strike="noStrike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i="0" u="none" strike="noStrike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передбачає</a:t>
            </a:r>
            <a:r>
              <a:rPr lang="ru-RU" sz="3600" b="1" i="0" u="none" strike="noStrike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i="0" u="none" strike="noStrike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віддалену</a:t>
            </a:r>
            <a:r>
              <a:rPr lang="ru-RU" sz="3600" b="1" i="0" u="none" strike="noStrike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i="0" u="none" strike="noStrike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обробку</a:t>
            </a:r>
            <a:r>
              <a:rPr lang="ru-RU" sz="3600" b="1" i="0" u="none" strike="noStrike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3600" b="1" i="0" u="none" strike="noStrike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зберігання</a:t>
            </a:r>
            <a:r>
              <a:rPr lang="ru-RU" sz="3600" b="1" i="0" u="none" strike="noStrike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i="0" u="none" strike="noStrike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даних</a:t>
            </a:r>
            <a:r>
              <a:rPr lang="ru-RU" sz="3600" b="1" i="0" u="none" strike="noStrike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b="1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274320" algn="ctr">
              <a:spcBef>
                <a:spcPts val="520"/>
              </a:spcBef>
            </a:pPr>
            <a:r>
              <a:rPr lang="ru-RU" sz="3600" b="1" i="0" u="none" strike="noStrike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Хмарні</a:t>
            </a:r>
            <a:r>
              <a:rPr lang="ru-RU" sz="3600" b="1" i="0" u="none" strike="noStrike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i="0" u="none" strike="noStrike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технології</a:t>
            </a:r>
            <a:r>
              <a:rPr lang="ru-RU" sz="3600" b="1" i="0" u="none" strike="noStrike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i="0" u="none" strike="noStrike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дозволяють</a:t>
            </a:r>
            <a:r>
              <a:rPr lang="ru-RU" sz="3600" b="1" i="0" u="none" strike="noStrike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i="0" u="none" strike="noStrike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споживачам</a:t>
            </a:r>
            <a:r>
              <a:rPr lang="ru-RU" sz="3600" b="1" i="0" u="none" strike="noStrike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i="0" u="none" strike="noStrike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використовувати</a:t>
            </a:r>
            <a:r>
              <a:rPr lang="ru-RU" sz="3600" b="1" i="0" u="none" strike="noStrike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i="0" u="none" strike="noStrike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програми</a:t>
            </a:r>
            <a:r>
              <a:rPr lang="ru-RU" sz="3600" b="1" i="0" u="none" strike="noStrike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без установки і доступу до </a:t>
            </a:r>
            <a:r>
              <a:rPr lang="ru-RU" sz="3600" b="1" i="0" u="none" strike="noStrike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особистих</a:t>
            </a:r>
            <a:r>
              <a:rPr lang="ru-RU" sz="3600" b="1" i="0" u="none" strike="noStrike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i="0" u="none" strike="noStrike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файлів</a:t>
            </a:r>
            <a:r>
              <a:rPr lang="ru-RU" sz="3600" b="1" i="0" u="none" strike="noStrike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 будь-</a:t>
            </a:r>
            <a:r>
              <a:rPr lang="ru-RU" sz="3600" b="1" i="0" u="none" strike="noStrike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якого</a:t>
            </a:r>
            <a:r>
              <a:rPr lang="ru-RU" sz="3600" b="1" i="0" u="none" strike="noStrike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i="0" u="none" strike="noStrike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комп'ютера</a:t>
            </a:r>
            <a:r>
              <a:rPr lang="ru-RU" sz="3600" b="1" i="0" u="none" strike="noStrike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b="1" i="0" u="none" strike="noStrike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3600" b="1" i="0" u="none" strike="noStrike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i="0" u="none" strike="noStrike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lang="ru-RU" sz="3600" b="1" i="0" u="none" strike="noStrike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доступ в </a:t>
            </a:r>
            <a:r>
              <a:rPr lang="ru-RU" sz="3600" b="1" i="0" u="none" strike="noStrike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Інтернет</a:t>
            </a:r>
            <a:r>
              <a:rPr lang="ru-RU" sz="3600" b="1" i="0" u="none" strike="noStrike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600" b="1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0" dirty="0" smtClean="0">
                <a:effectLst/>
              </a:rPr>
              <a:t/>
            </a:r>
            <a:br>
              <a:rPr lang="ru-RU" b="0" dirty="0" smtClean="0">
                <a:effectLst/>
              </a:rPr>
            </a:br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589298"/>
            <a:ext cx="4518025" cy="2682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16583" y="3810229"/>
            <a:ext cx="3798888" cy="266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15471" y="3429000"/>
            <a:ext cx="3975100" cy="2798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058771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www.firestock.ru/download/s/kuh3de46gdbkxam/shutterstock_10155812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641268"/>
            <a:ext cx="12192000" cy="7499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563030" y="-127618"/>
            <a:ext cx="53292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uk-UA" altLang="ru-RU" sz="2800" b="1" dirty="0" smtClean="0">
                <a:latin typeface="Arial" charset="0"/>
              </a:rPr>
              <a:t>Метод навчальних проектів</a:t>
            </a:r>
            <a:endParaRPr lang="ru-RU" altLang="ru-RU" sz="2800" b="1" dirty="0" smtClean="0">
              <a:latin typeface="Arial" charset="0"/>
            </a:endParaRPr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575191" y="1062862"/>
            <a:ext cx="5400675" cy="272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85000"/>
              <a:buFont typeface="Wingdings" pitchFamily="2" charset="2"/>
              <a:buNone/>
            </a:pPr>
            <a:r>
              <a:rPr lang="uk-UA" altLang="ru-RU" sz="2400" b="1" dirty="0" smtClean="0">
                <a:solidFill>
                  <a:srgbClr val="000000"/>
                </a:solidFill>
                <a:latin typeface="Times New Roman" pitchFamily="18" charset="0"/>
              </a:rPr>
              <a:t>це організаційна форма роботи, яка орієнтована на засвоєння навчальної теми або розділу і становить частину стандартного навчального предмета </a:t>
            </a:r>
          </a:p>
          <a:p>
            <a:pPr fontAlgn="base"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85000"/>
              <a:buFont typeface="Wingdings" pitchFamily="2" charset="2"/>
              <a:buNone/>
            </a:pPr>
            <a:r>
              <a:rPr lang="uk-UA" altLang="ru-RU" sz="2400" b="1" dirty="0" smtClean="0">
                <a:solidFill>
                  <a:srgbClr val="000000"/>
                </a:solidFill>
                <a:latin typeface="Times New Roman" pitchFamily="18" charset="0"/>
              </a:rPr>
              <a:t>або кількох предметів  (спільна дослідницька , творча або ігрова діяльність)</a:t>
            </a: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8070396" y="773241"/>
            <a:ext cx="2952750" cy="1484312"/>
          </a:xfrm>
          <a:prstGeom prst="wedgeRoundRectCallout">
            <a:avLst>
              <a:gd name="adj1" fmla="val -32958"/>
              <a:gd name="adj2" fmla="val 64653"/>
              <a:gd name="adj3" fmla="val 16667"/>
            </a:avLst>
          </a:prstGeom>
          <a:solidFill>
            <a:srgbClr val="CCFFCC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</a:rPr>
              <a:t>Метод проектів</a:t>
            </a:r>
            <a:r>
              <a:rPr kumimoji="0" lang="uk-UA" alt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</a:rPr>
              <a:t> </a:t>
            </a:r>
            <a:r>
              <a:rPr kumimoji="0" lang="uk-UA" alt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</a:rPr>
              <a:t>раціонально поєднує теоретичні  знання і можливості  їх практичного  застосування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ru-RU" altLang="ru-RU" sz="16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</a:endParaRPr>
          </a:p>
        </p:txBody>
      </p:sp>
      <p:sp>
        <p:nvSpPr>
          <p:cNvPr id="9" name="AutoShape 4"/>
          <p:cNvSpPr>
            <a:spLocks noChangeArrowheads="1"/>
          </p:cNvSpPr>
          <p:nvPr/>
        </p:nvSpPr>
        <p:spPr bwMode="auto">
          <a:xfrm>
            <a:off x="7102249" y="3662405"/>
            <a:ext cx="3059112" cy="1800225"/>
          </a:xfrm>
          <a:prstGeom prst="wedgeRoundRectCallout">
            <a:avLst>
              <a:gd name="adj1" fmla="val -26338"/>
              <a:gd name="adj2" fmla="val -19931"/>
              <a:gd name="adj3" fmla="val 16667"/>
            </a:avLst>
          </a:prstGeom>
          <a:solidFill>
            <a:srgbClr val="CCFFCC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</a:rPr>
              <a:t>Проект</a:t>
            </a:r>
            <a:r>
              <a:rPr kumimoji="0" lang="uk-UA" alt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</a:rPr>
              <a:t> </a:t>
            </a:r>
            <a:r>
              <a:rPr kumimoji="0" lang="uk-UA" alt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</a:rPr>
              <a:t>– це сукупність певних дій, документів , тестів, </a:t>
            </a:r>
            <a:r>
              <a:rPr kumimoji="0" lang="uk-UA" altLang="ru-RU" sz="16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</a:rPr>
              <a:t>методик</a:t>
            </a:r>
            <a:r>
              <a:rPr kumimoji="0" lang="uk-UA" alt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</a:rPr>
              <a:t>, призначених для створення реального об</a:t>
            </a:r>
            <a:r>
              <a:rPr kumimoji="0" lang="en-US" alt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</a:rPr>
              <a:t>`</a:t>
            </a:r>
            <a:r>
              <a:rPr kumimoji="0" lang="uk-UA" altLang="ru-RU" sz="16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</a:rPr>
              <a:t>єкта</a:t>
            </a:r>
            <a:r>
              <a:rPr kumimoji="0" lang="uk-UA" alt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</a:rPr>
              <a:t>, предмета або теоретичного продукту</a:t>
            </a:r>
            <a:r>
              <a:rPr kumimoji="0" lang="uk-UA" alt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</a:rPr>
              <a:t> </a:t>
            </a: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altLang="ru-RU" sz="14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</a:endParaRP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ru-RU" altLang="ru-RU" sz="14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</a:endParaRPr>
          </a:p>
        </p:txBody>
      </p:sp>
      <p:sp>
        <p:nvSpPr>
          <p:cNvPr id="10" name="AutoShape 5"/>
          <p:cNvSpPr>
            <a:spLocks noChangeArrowheads="1"/>
          </p:cNvSpPr>
          <p:nvPr/>
        </p:nvSpPr>
        <p:spPr bwMode="auto">
          <a:xfrm>
            <a:off x="2411413" y="4652963"/>
            <a:ext cx="2771775" cy="1800225"/>
          </a:xfrm>
          <a:prstGeom prst="wedgeRoundRectCallout">
            <a:avLst>
              <a:gd name="adj1" fmla="val 97940"/>
              <a:gd name="adj2" fmla="val 11375"/>
              <a:gd name="adj3" fmla="val 16667"/>
            </a:avLst>
          </a:prstGeom>
          <a:solidFill>
            <a:srgbClr val="CCFFCC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</a:rPr>
              <a:t>Найхарактерніша риса всіх проектів: </a:t>
            </a:r>
            <a:r>
              <a:rPr kumimoji="0" lang="uk-UA" altLang="ru-RU" sz="1800" b="1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</a:rPr>
              <a:t>конкретність і чітко визначений результат діяльності учасників.</a:t>
            </a:r>
            <a:endParaRPr kumimoji="0" lang="ru-RU" altLang="ru-RU" sz="1800" b="1" i="1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40656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www.firestock.ru/download/s/kuh3de46gdbkxam/shutterstock_10155812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08642" y="221759"/>
            <a:ext cx="11968681" cy="59708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500" b="1" i="1" u="none" strike="noStrike" cap="none" normalizeH="0" baseline="0" dirty="0" err="1" smtClean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Хмарна</a:t>
            </a:r>
            <a:r>
              <a:rPr kumimoji="0" lang="ru-RU" sz="4500" b="1" i="1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платформа </a:t>
            </a:r>
            <a:r>
              <a:rPr kumimoji="0" lang="ru-RU" sz="4500" b="1" i="1" u="none" strike="noStrike" cap="none" normalizeH="0" baseline="0" dirty="0" err="1" smtClean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Google</a:t>
            </a:r>
            <a:r>
              <a:rPr kumimoji="0" lang="ru-RU" sz="4500" b="1" i="1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4500" b="1" i="1" u="none" strike="noStrike" cap="none" normalizeH="0" baseline="0" dirty="0" err="1" smtClean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Apps</a:t>
            </a:r>
            <a:r>
              <a:rPr kumimoji="0" lang="ru-RU" sz="4500" b="1" i="1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500" b="1" i="1" u="none" strike="noStrike" cap="none" normalizeH="0" baseline="0" dirty="0" err="1" smtClean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Education</a:t>
            </a:r>
            <a:r>
              <a:rPr kumimoji="0" lang="ru-RU" sz="4500" b="1" i="1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4500" b="1" i="1" u="none" strike="noStrike" cap="none" normalizeH="0" baseline="0" dirty="0" err="1" smtClean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Edition</a:t>
            </a:r>
            <a:endParaRPr kumimoji="0" lang="ru-RU" sz="800" b="1" i="1" u="none" strike="noStrike" cap="none" normalizeH="0" baseline="0" dirty="0" smtClean="0">
              <a:ln>
                <a:noFill/>
              </a:ln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</a:t>
            </a:r>
            <a:r>
              <a:rPr kumimoji="0" lang="ru-RU" sz="29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7170" name="Picture 2" descr="https://lh5.googleusercontent.com/WUKQawnIpNs7aif3qTqz6N9pcqsko7Z211RKLr0uSqfNG8LcnvWkzigaSZ9AqhQQnHF2CZUlGNsVz5GBRAMVHXsPBC9XbGnlEWAhYj3hQ9Bk1Z-Ee42ca035xgkFEWR-PzxsQpAQCfINzJiJ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41307" y="1692998"/>
            <a:ext cx="6421621" cy="4987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99368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www.firestock.ru/download/s/kuh3de46gdbkxam/shutterstock_101558125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9044"/>
            <a:ext cx="1240022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08229" y="172015"/>
            <a:ext cx="115341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000" dirty="0" smtClean="0"/>
              <a:t>Практичне застосування хмарних технологій у проектній діяльності під час навчання математики</a:t>
            </a:r>
            <a:endParaRPr lang="ru-RU" sz="4000" dirty="0"/>
          </a:p>
        </p:txBody>
      </p:sp>
      <p:sp>
        <p:nvSpPr>
          <p:cNvPr id="4" name="TextBox 3"/>
          <p:cNvSpPr txBox="1"/>
          <p:nvPr/>
        </p:nvSpPr>
        <p:spPr>
          <a:xfrm>
            <a:off x="1730829" y="1698171"/>
            <a:ext cx="72498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hlinkClick r:id="rId2"/>
              </a:rPr>
              <a:t>Навчальний</a:t>
            </a:r>
            <a:r>
              <a:rPr lang="uk-UA" sz="2800" b="1" dirty="0" smtClean="0"/>
              <a:t> проект «Від’ємне всюди</a:t>
            </a:r>
            <a:r>
              <a:rPr lang="uk-UA" sz="2400" b="1" dirty="0" smtClean="0"/>
              <a:t>»</a:t>
            </a:r>
            <a:endParaRPr lang="ru-RU" sz="24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877786" y="2404293"/>
            <a:ext cx="1031421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>
                <a:solidFill>
                  <a:srgbClr val="252525"/>
                </a:solidFill>
                <a:latin typeface="Times New Roman"/>
                <a:ea typeface="Calibri"/>
              </a:rPr>
              <a:t>розвивати навички мислення вищих рівнів, комунікативні навички та навички співробітництва, інформаційну грамотність, </a:t>
            </a:r>
            <a:r>
              <a:rPr lang="ru-RU" sz="2000" b="1" dirty="0">
                <a:solidFill>
                  <a:srgbClr val="252525"/>
                </a:solidFill>
                <a:latin typeface="Times New Roman"/>
                <a:ea typeface="Calibri"/>
              </a:rPr>
              <a:t>I</a:t>
            </a:r>
            <a:r>
              <a:rPr lang="uk-UA" sz="2000" b="1" dirty="0">
                <a:solidFill>
                  <a:srgbClr val="252525"/>
                </a:solidFill>
                <a:latin typeface="Times New Roman"/>
                <a:ea typeface="Calibri"/>
              </a:rPr>
              <a:t>К</a:t>
            </a:r>
            <a:r>
              <a:rPr lang="ru-RU" sz="2000" b="1" dirty="0">
                <a:solidFill>
                  <a:srgbClr val="252525"/>
                </a:solidFill>
                <a:latin typeface="Times New Roman"/>
                <a:ea typeface="Calibri"/>
              </a:rPr>
              <a:t>T</a:t>
            </a:r>
            <a:r>
              <a:rPr lang="uk-UA" sz="2000" b="1" dirty="0">
                <a:solidFill>
                  <a:srgbClr val="252525"/>
                </a:solidFill>
                <a:latin typeface="Times New Roman"/>
                <a:ea typeface="Calibri"/>
              </a:rPr>
              <a:t> – грамотність, творчість при вивченні теми «Від’ємні числа». </a:t>
            </a:r>
            <a:endParaRPr lang="ru-RU" sz="2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208229" y="2596243"/>
            <a:ext cx="21594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Мета проекту</a:t>
            </a:r>
            <a:r>
              <a:rPr lang="uk-UA" b="1" dirty="0" smtClean="0"/>
              <a:t>:</a:t>
            </a:r>
            <a:endParaRPr lang="ru-RU" b="1" dirty="0"/>
          </a:p>
        </p:txBody>
      </p:sp>
      <p:sp>
        <p:nvSpPr>
          <p:cNvPr id="7" name="TextBox 6"/>
          <p:cNvSpPr txBox="1"/>
          <p:nvPr/>
        </p:nvSpPr>
        <p:spPr>
          <a:xfrm>
            <a:off x="208229" y="3731959"/>
            <a:ext cx="1522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Результат проекту:</a:t>
            </a:r>
            <a:endParaRPr lang="ru-RU" sz="24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986241" y="3485737"/>
            <a:ext cx="1020575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err="1" smtClean="0">
                <a:solidFill>
                  <a:srgbClr val="252525"/>
                </a:solidFill>
                <a:latin typeface="Times New Roman"/>
                <a:ea typeface="Calibri"/>
              </a:rPr>
              <a:t>Святкування</a:t>
            </a:r>
            <a:r>
              <a:rPr lang="ru-RU" sz="2000" b="1" dirty="0" smtClean="0">
                <a:solidFill>
                  <a:srgbClr val="252525"/>
                </a:solidFill>
                <a:latin typeface="Times New Roman"/>
                <a:ea typeface="Calibri"/>
              </a:rPr>
              <a:t> </a:t>
            </a:r>
            <a:r>
              <a:rPr lang="ru-RU" sz="2000" b="1" dirty="0">
                <a:solidFill>
                  <a:srgbClr val="252525"/>
                </a:solidFill>
                <a:latin typeface="Times New Roman"/>
                <a:ea typeface="Calibri"/>
              </a:rPr>
              <a:t>дня </a:t>
            </a:r>
            <a:r>
              <a:rPr lang="ru-RU" sz="2000" b="1" dirty="0" err="1">
                <a:solidFill>
                  <a:srgbClr val="252525"/>
                </a:solidFill>
                <a:latin typeface="Times New Roman"/>
                <a:ea typeface="Calibri"/>
              </a:rPr>
              <a:t>народження</a:t>
            </a:r>
            <a:r>
              <a:rPr lang="ru-RU" sz="2000" b="1" dirty="0">
                <a:solidFill>
                  <a:srgbClr val="252525"/>
                </a:solidFill>
                <a:latin typeface="Times New Roman"/>
                <a:ea typeface="Calibri"/>
              </a:rPr>
              <a:t> </a:t>
            </a:r>
            <a:r>
              <a:rPr lang="ru-RU" sz="2000" b="1" dirty="0" err="1">
                <a:solidFill>
                  <a:srgbClr val="252525"/>
                </a:solidFill>
                <a:latin typeface="Times New Roman"/>
                <a:ea typeface="Calibri"/>
              </a:rPr>
              <a:t>від’ємного</a:t>
            </a:r>
            <a:r>
              <a:rPr lang="ru-RU" sz="2000" b="1" dirty="0">
                <a:solidFill>
                  <a:srgbClr val="252525"/>
                </a:solidFill>
                <a:latin typeface="Times New Roman"/>
                <a:ea typeface="Calibri"/>
              </a:rPr>
              <a:t> </a:t>
            </a:r>
            <a:r>
              <a:rPr lang="ru-RU" sz="2000" b="1" dirty="0" smtClean="0">
                <a:solidFill>
                  <a:srgbClr val="252525"/>
                </a:solidFill>
                <a:latin typeface="Times New Roman"/>
                <a:ea typeface="Calibri"/>
              </a:rPr>
              <a:t>числа(</a:t>
            </a:r>
            <a:r>
              <a:rPr lang="ru-RU" sz="2000" b="1" dirty="0" err="1" smtClean="0">
                <a:solidFill>
                  <a:srgbClr val="252525"/>
                </a:solidFill>
                <a:latin typeface="Times New Roman"/>
                <a:ea typeface="Calibri"/>
              </a:rPr>
              <a:t>подарунки</a:t>
            </a:r>
            <a:r>
              <a:rPr lang="ru-RU" sz="2000" b="1" dirty="0" smtClean="0">
                <a:solidFill>
                  <a:srgbClr val="252525"/>
                </a:solidFill>
                <a:latin typeface="Times New Roman"/>
                <a:ea typeface="Calibri"/>
              </a:rPr>
              <a:t>(теоретики </a:t>
            </a:r>
            <a:r>
              <a:rPr lang="ru-RU" sz="2000" b="1" dirty="0">
                <a:solidFill>
                  <a:srgbClr val="252525"/>
                </a:solidFill>
                <a:latin typeface="Times New Roman"/>
                <a:ea typeface="Calibri"/>
              </a:rPr>
              <a:t>- </a:t>
            </a:r>
            <a:r>
              <a:rPr lang="ru-RU" sz="2000" b="1" dirty="0" err="1">
                <a:solidFill>
                  <a:srgbClr val="252525"/>
                </a:solidFill>
                <a:latin typeface="Times New Roman"/>
                <a:ea typeface="Calibri"/>
              </a:rPr>
              <a:t>інформаційного</a:t>
            </a:r>
            <a:r>
              <a:rPr lang="ru-RU" sz="2000" b="1" dirty="0">
                <a:solidFill>
                  <a:srgbClr val="252525"/>
                </a:solidFill>
                <a:latin typeface="Times New Roman"/>
                <a:ea typeface="Calibri"/>
              </a:rPr>
              <a:t> буклету, </a:t>
            </a:r>
            <a:r>
              <a:rPr lang="ru-RU" sz="2000" b="1" dirty="0" err="1">
                <a:solidFill>
                  <a:srgbClr val="252525"/>
                </a:solidFill>
                <a:latin typeface="Times New Roman"/>
                <a:ea typeface="Calibri"/>
              </a:rPr>
              <a:t>дослідники</a:t>
            </a:r>
            <a:r>
              <a:rPr lang="ru-RU" sz="2000" b="1" dirty="0">
                <a:solidFill>
                  <a:srgbClr val="252525"/>
                </a:solidFill>
                <a:latin typeface="Times New Roman"/>
                <a:ea typeface="Calibri"/>
              </a:rPr>
              <a:t> – </a:t>
            </a:r>
            <a:r>
              <a:rPr lang="ru-RU" sz="2000" b="1" dirty="0" err="1">
                <a:solidFill>
                  <a:srgbClr val="252525"/>
                </a:solidFill>
                <a:latin typeface="Times New Roman"/>
                <a:ea typeface="Calibri"/>
              </a:rPr>
              <a:t>презентації</a:t>
            </a:r>
            <a:r>
              <a:rPr lang="ru-RU" sz="2000" b="1" dirty="0">
                <a:solidFill>
                  <a:srgbClr val="252525"/>
                </a:solidFill>
                <a:latin typeface="Times New Roman"/>
                <a:ea typeface="Calibri"/>
              </a:rPr>
              <a:t>, практики – </a:t>
            </a:r>
            <a:r>
              <a:rPr lang="ru-RU" sz="2000" b="1" dirty="0" err="1">
                <a:solidFill>
                  <a:srgbClr val="252525"/>
                </a:solidFill>
                <a:latin typeface="Times New Roman"/>
                <a:ea typeface="Calibri"/>
              </a:rPr>
              <a:t>довідника</a:t>
            </a:r>
            <a:r>
              <a:rPr lang="ru-RU" sz="2000" b="1" dirty="0">
                <a:solidFill>
                  <a:srgbClr val="252525"/>
                </a:solidFill>
                <a:latin typeface="Times New Roman"/>
                <a:ea typeface="Calibri"/>
              </a:rPr>
              <a:t> </a:t>
            </a:r>
            <a:r>
              <a:rPr lang="ru-RU" sz="2000" b="1" dirty="0" err="1">
                <a:solidFill>
                  <a:srgbClr val="252525"/>
                </a:solidFill>
                <a:latin typeface="Times New Roman"/>
                <a:ea typeface="Calibri"/>
              </a:rPr>
              <a:t>або</a:t>
            </a:r>
            <a:r>
              <a:rPr lang="ru-RU" sz="2000" b="1" dirty="0">
                <a:solidFill>
                  <a:srgbClr val="252525"/>
                </a:solidFill>
                <a:latin typeface="Times New Roman"/>
                <a:ea typeface="Calibri"/>
              </a:rPr>
              <a:t> плаката про </a:t>
            </a:r>
            <a:r>
              <a:rPr lang="ru-RU" sz="2000" b="1" dirty="0" err="1">
                <a:solidFill>
                  <a:srgbClr val="252525"/>
                </a:solidFill>
                <a:latin typeface="Times New Roman"/>
                <a:ea typeface="Calibri"/>
              </a:rPr>
              <a:t>цікаві</a:t>
            </a:r>
            <a:r>
              <a:rPr lang="ru-RU" sz="2000" b="1" dirty="0">
                <a:solidFill>
                  <a:srgbClr val="252525"/>
                </a:solidFill>
                <a:latin typeface="Times New Roman"/>
                <a:ea typeface="Calibri"/>
              </a:rPr>
              <a:t> </a:t>
            </a:r>
            <a:r>
              <a:rPr lang="ru-RU" sz="2000" b="1" dirty="0" err="1">
                <a:solidFill>
                  <a:srgbClr val="252525"/>
                </a:solidFill>
                <a:latin typeface="Times New Roman"/>
                <a:ea typeface="Calibri"/>
              </a:rPr>
              <a:t>задачі</a:t>
            </a:r>
            <a:r>
              <a:rPr lang="ru-RU" sz="2000" b="1" dirty="0">
                <a:solidFill>
                  <a:srgbClr val="252525"/>
                </a:solidFill>
                <a:latin typeface="Times New Roman"/>
                <a:ea typeface="Calibri"/>
              </a:rPr>
              <a:t> з </a:t>
            </a:r>
            <a:r>
              <a:rPr lang="ru-RU" sz="2000" b="1" dirty="0" err="1">
                <a:solidFill>
                  <a:srgbClr val="252525"/>
                </a:solidFill>
                <a:latin typeface="Times New Roman"/>
                <a:ea typeface="Calibri"/>
              </a:rPr>
              <a:t>використанням</a:t>
            </a:r>
            <a:r>
              <a:rPr lang="ru-RU" sz="2000" b="1" dirty="0">
                <a:solidFill>
                  <a:srgbClr val="252525"/>
                </a:solidFill>
                <a:latin typeface="Times New Roman"/>
                <a:ea typeface="Calibri"/>
              </a:rPr>
              <a:t> </a:t>
            </a:r>
            <a:r>
              <a:rPr lang="ru-RU" sz="2000" b="1" dirty="0" err="1">
                <a:solidFill>
                  <a:srgbClr val="252525"/>
                </a:solidFill>
                <a:latin typeface="Times New Roman"/>
                <a:ea typeface="Calibri"/>
              </a:rPr>
              <a:t>від’ємних</a:t>
            </a:r>
            <a:r>
              <a:rPr lang="ru-RU" sz="2000" b="1" dirty="0">
                <a:solidFill>
                  <a:srgbClr val="252525"/>
                </a:solidFill>
                <a:latin typeface="Times New Roman"/>
                <a:ea typeface="Calibri"/>
              </a:rPr>
              <a:t> чисел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xmlns="" val="602109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www.firestock.ru/download/s/kuh3de46gdbkxam/shutterstock_101558125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08229" y="172015"/>
            <a:ext cx="11534116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LearningApps</a:t>
            </a:r>
            <a:r>
              <a:rPr lang="ru-RU" sz="4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це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сервіс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який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призначений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для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створення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інтерактивних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навчально-методичних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вправ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по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різним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предметам. </a:t>
            </a:r>
            <a:endParaRPr lang="ru-RU" sz="40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uk-UA" sz="4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fontAlgn="base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 </a:t>
            </a:r>
            <a:r>
              <a:rPr lang="ru-RU" sz="3600" u="sng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Додавання</a:t>
            </a:r>
            <a:r>
              <a:rPr lang="ru-RU" sz="36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 та </a:t>
            </a:r>
            <a:r>
              <a:rPr lang="ru-RU" sz="3600" u="sng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віднімання</a:t>
            </a:r>
            <a:r>
              <a:rPr lang="ru-RU" sz="36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 </a:t>
            </a:r>
            <a:r>
              <a:rPr lang="ru-RU" sz="3600" u="sng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раціональних</a:t>
            </a:r>
            <a:r>
              <a:rPr lang="ru-RU" sz="36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 </a:t>
            </a:r>
            <a:r>
              <a:rPr lang="ru-RU" sz="3600" u="sng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виразів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(8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клас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fontAlgn="base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2) </a:t>
            </a:r>
            <a:r>
              <a:rPr lang="ru-RU" sz="3600" u="sng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Функції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(7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клас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fontAlgn="base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3) </a:t>
            </a:r>
            <a:r>
              <a:rPr lang="ru-RU" sz="3600" u="sng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Трапеція</a:t>
            </a:r>
            <a:r>
              <a:rPr lang="ru-RU" sz="36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. </a:t>
            </a:r>
            <a:r>
              <a:rPr lang="ru-RU" sz="3600" u="sng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Середня</a:t>
            </a:r>
            <a:r>
              <a:rPr lang="ru-RU" sz="36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 </a:t>
            </a:r>
            <a:r>
              <a:rPr lang="ru-RU" sz="3600" u="sng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лінія</a:t>
            </a:r>
            <a:r>
              <a:rPr lang="ru-RU" sz="36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 </a:t>
            </a:r>
            <a:r>
              <a:rPr lang="ru-RU" sz="3600" u="sng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трапеції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(8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клас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fontAlgn="base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4) </a:t>
            </a:r>
            <a:r>
              <a:rPr lang="ru-RU" sz="3600" u="sng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Чотирикутники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(8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клас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xmlns="" val="1397450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www.firestock.ru/download/s/kuh3de46gdbkxam/shutterstock_101558125.jpg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0" y="235391"/>
            <a:ext cx="1192341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u="sng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GoogleForm</a:t>
            </a:r>
            <a:r>
              <a:rPr lang="ru-RU" sz="4000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це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зручний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інструмент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за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допомогою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якого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можна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легко і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швидко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планувати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заходи,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складати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опитування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та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анкети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збирати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іншу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інформацію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створювати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тести для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оцінювання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учнів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40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uk-UA" sz="4000" dirty="0">
              <a:latin typeface="Times New Roman" panose="02020603050405020304" pitchFamily="18" charset="0"/>
            </a:endParaRPr>
          </a:p>
          <a:p>
            <a:pPr fontAlgn="base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 </a:t>
            </a:r>
            <a:r>
              <a:rPr lang="ru-RU" sz="36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Теорема </a:t>
            </a:r>
            <a:r>
              <a:rPr lang="ru-RU" sz="3600" u="sng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косинусів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fontAlgn="base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 </a:t>
            </a:r>
            <a:r>
              <a:rPr lang="ru-RU" sz="3600" u="sng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Арифметичний</a:t>
            </a:r>
            <a:r>
              <a:rPr lang="ru-RU" sz="36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 </a:t>
            </a:r>
            <a:r>
              <a:rPr lang="ru-RU" sz="3600" u="sng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квадратний</a:t>
            </a:r>
            <a:r>
              <a:rPr lang="ru-RU" sz="36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 </a:t>
            </a:r>
            <a:r>
              <a:rPr lang="ru-RU" sz="3600" u="sng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корінь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 </a:t>
            </a:r>
          </a:p>
          <a:p>
            <a:pPr fontAlgn="base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 </a:t>
            </a:r>
            <a:r>
              <a:rPr lang="ru-RU" sz="36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Квадрат та </a:t>
            </a:r>
            <a:r>
              <a:rPr lang="ru-RU" sz="3600" u="sng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його</a:t>
            </a:r>
            <a:r>
              <a:rPr lang="ru-RU" sz="36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 </a:t>
            </a:r>
            <a:r>
              <a:rPr lang="ru-RU" sz="3600" u="sng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властивості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fontAlgn="base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4) </a:t>
            </a:r>
            <a:r>
              <a:rPr lang="ru-RU" sz="3600" u="sng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Діагностичне</a:t>
            </a:r>
            <a:r>
              <a:rPr lang="ru-RU" sz="36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 </a:t>
            </a:r>
            <a:r>
              <a:rPr lang="ru-RU" sz="3600" u="sng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тестування</a:t>
            </a:r>
            <a:r>
              <a:rPr lang="ru-RU" sz="36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 з </a:t>
            </a:r>
            <a:r>
              <a:rPr lang="ru-RU" sz="3600" u="sng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геометрії</a:t>
            </a:r>
            <a:r>
              <a:rPr lang="ru-RU" sz="36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 за 7 </a:t>
            </a:r>
            <a:r>
              <a:rPr lang="ru-RU" sz="3600" u="sng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клас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4000" dirty="0" smtClean="0">
                <a:hlinkClick r:id="rId2" action="ppaction://hlinkfile"/>
              </a:rPr>
              <a:t>Учнівські проекти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xmlns="" val="3360495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321</TotalTime>
  <Words>225</Words>
  <Application>Microsoft Office PowerPoint</Application>
  <PresentationFormat>Произвольный</PresentationFormat>
  <Paragraphs>47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Света</dc:creator>
  <cp:lastModifiedBy>Елена</cp:lastModifiedBy>
  <cp:revision>24</cp:revision>
  <dcterms:created xsi:type="dcterms:W3CDTF">2017-10-18T18:11:45Z</dcterms:created>
  <dcterms:modified xsi:type="dcterms:W3CDTF">2023-09-10T14:52:30Z</dcterms:modified>
</cp:coreProperties>
</file>