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66" r:id="rId3"/>
    <p:sldId id="256" r:id="rId4"/>
    <p:sldId id="263" r:id="rId5"/>
    <p:sldId id="285" r:id="rId6"/>
    <p:sldId id="286" r:id="rId7"/>
    <p:sldId id="260" r:id="rId8"/>
    <p:sldId id="261" r:id="rId9"/>
    <p:sldId id="269" r:id="rId10"/>
    <p:sldId id="284" r:id="rId11"/>
    <p:sldId id="270" r:id="rId12"/>
    <p:sldId id="271" r:id="rId13"/>
    <p:sldId id="272" r:id="rId14"/>
    <p:sldId id="273" r:id="rId15"/>
    <p:sldId id="274" r:id="rId16"/>
    <p:sldId id="277" r:id="rId17"/>
    <p:sldId id="278" r:id="rId18"/>
    <p:sldId id="279" r:id="rId19"/>
    <p:sldId id="280" r:id="rId20"/>
    <p:sldId id="281" r:id="rId21"/>
    <p:sldId id="282" r:id="rId22"/>
    <p:sldId id="283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B4C71EC6-210F-42DE-9C53-41977AD35B3D}" type="datetimeFigureOut">
              <a:rPr lang="ru-RU" smtClean="0"/>
              <a:t>19.03.2025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19.03.2025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19.03.2025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naurok.com.ua/test/join?gamecode=2895901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justclass.com.ua/th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quizizz.com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arbook.info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earth.google.com/web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mozaweb.com/uk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www.osvitanet.com.ua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www.youtube.com/@virtual-travel-channel/videos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zoom.com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s://learningapps.org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vchymo.com/app/application/WordArt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s://skillzrun.com/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vseosvita.ua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s://www.coursera.org/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s://www.canva.com/uk_ua/free/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s://prometheus.org.ua/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s://ed-era.com/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s://iversity.org/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hyperlink" Target="https://online.stanford.edu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1412776"/>
            <a:ext cx="6777317" cy="3508977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uk-UA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Використання освітніх </a:t>
            </a:r>
            <a:r>
              <a:rPr lang="uk-UA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навчальних </a:t>
            </a:r>
            <a:r>
              <a:rPr lang="uk-UA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платформ та сервісів </a:t>
            </a:r>
            <a:r>
              <a:rPr lang="uk-UA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 </a:t>
            </a:r>
            <a:r>
              <a:rPr lang="uk-UA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географії вчителями, </a:t>
            </a:r>
            <a:r>
              <a:rPr lang="uk-UA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студентами та учнями під час </a:t>
            </a:r>
            <a:r>
              <a:rPr lang="uk-UA" sz="4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онлайн</a:t>
            </a:r>
            <a:r>
              <a:rPr lang="uk-UA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uk-UA" sz="4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офлайн</a:t>
            </a:r>
            <a:r>
              <a:rPr lang="uk-UA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навчання</a:t>
            </a:r>
            <a:endParaRPr lang="ru-RU" sz="4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996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0" y="-12358"/>
            <a:ext cx="3640368" cy="633046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err="1" smtClean="0"/>
              <a:t>Naurok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836712"/>
            <a:ext cx="7992888" cy="2160240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ru-RU" b="1" dirty="0" err="1" smtClean="0"/>
              <a:t>Підсумкові</a:t>
            </a:r>
            <a:r>
              <a:rPr lang="ru-RU" b="1" dirty="0" smtClean="0"/>
              <a:t> уроки </a:t>
            </a:r>
            <a:r>
              <a:rPr lang="ru-RU" b="1" dirty="0"/>
              <a:t>з </a:t>
            </a:r>
            <a:r>
              <a:rPr lang="ru-RU" b="1" dirty="0" smtClean="0"/>
              <a:t>тем та </a:t>
            </a:r>
            <a:r>
              <a:rPr lang="ru-RU" b="1" dirty="0" err="1" smtClean="0"/>
              <a:t>закріплення</a:t>
            </a:r>
            <a:r>
              <a:rPr lang="ru-RU" b="1" dirty="0" smtClean="0"/>
              <a:t> нового </a:t>
            </a:r>
            <a:r>
              <a:rPr lang="ru-RU" b="1" dirty="0" err="1" smtClean="0"/>
              <a:t>матеріалу</a:t>
            </a:r>
            <a:endParaRPr lang="ru-RU" b="1" dirty="0" smtClean="0"/>
          </a:p>
          <a:p>
            <a:endParaRPr lang="uk-UA" dirty="0" smtClean="0">
              <a:hlinkClick r:id="rId2"/>
            </a:endParaRPr>
          </a:p>
          <a:p>
            <a:r>
              <a:rPr lang="en-US" b="1" dirty="0" smtClean="0">
                <a:hlinkClick r:id="rId2"/>
              </a:rPr>
              <a:t>https://naurok.com.ua</a:t>
            </a:r>
            <a:endParaRPr lang="uk-UA" b="1" dirty="0" smtClean="0"/>
          </a:p>
          <a:p>
            <a:endParaRPr lang="uk-UA" dirty="0" smtClean="0"/>
          </a:p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3"/>
          <a:srcRect l="27821" t="12804" r="28210" b="4831"/>
          <a:stretch/>
        </p:blipFill>
        <p:spPr bwMode="auto">
          <a:xfrm>
            <a:off x="5508104" y="3356992"/>
            <a:ext cx="3191629" cy="311962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/>
          <p:cNvPicPr/>
          <p:nvPr/>
        </p:nvPicPr>
        <p:blipFill rotWithShape="1">
          <a:blip r:embed="rId4"/>
          <a:srcRect l="17899" t="17648" r="7392" b="4141"/>
          <a:stretch/>
        </p:blipFill>
        <p:spPr bwMode="auto">
          <a:xfrm>
            <a:off x="611560" y="3356992"/>
            <a:ext cx="4752528" cy="311962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314321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1960" y="-5680"/>
            <a:ext cx="4536504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err="1" smtClean="0"/>
              <a:t>JustClass</a:t>
            </a:r>
            <a:r>
              <a:rPr lang="en-US" sz="3200" dirty="0"/>
              <a:t> 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332656"/>
            <a:ext cx="8064895" cy="1944216"/>
          </a:xfrm>
        </p:spPr>
        <p:txBody>
          <a:bodyPr>
            <a:normAutofit fontScale="92500" lnSpcReduction="20000"/>
          </a:bodyPr>
          <a:lstStyle/>
          <a:p>
            <a:pPr marL="68580" indent="0" algn="ctr">
              <a:buNone/>
            </a:pPr>
            <a:r>
              <a:rPr lang="ru-RU" sz="3600" b="1" dirty="0" smtClean="0">
                <a:solidFill>
                  <a:srgbClr val="FF0000"/>
                </a:solidFill>
              </a:rPr>
              <a:t> </a:t>
            </a:r>
          </a:p>
          <a:p>
            <a:pPr marL="68580" indent="0">
              <a:buNone/>
            </a:pPr>
            <a:r>
              <a:rPr lang="ru-RU" sz="2600" b="1" dirty="0" err="1" smtClean="0"/>
              <a:t>Безкоштовна</a:t>
            </a:r>
            <a:r>
              <a:rPr lang="ru-RU" sz="2600" b="1" dirty="0" smtClean="0"/>
              <a:t> </a:t>
            </a:r>
            <a:r>
              <a:rPr lang="ru-RU" sz="2600" b="1" dirty="0" err="1"/>
              <a:t>освітня</a:t>
            </a:r>
            <a:r>
              <a:rPr lang="ru-RU" sz="2600" b="1" dirty="0"/>
              <a:t> платформа для </a:t>
            </a:r>
            <a:r>
              <a:rPr lang="ru-RU" sz="2600" b="1" dirty="0" err="1"/>
              <a:t>вчителів</a:t>
            </a:r>
            <a:r>
              <a:rPr lang="ru-RU" sz="2600" b="1" dirty="0"/>
              <a:t> та </a:t>
            </a:r>
            <a:r>
              <a:rPr lang="ru-RU" sz="2600" b="1" dirty="0" err="1" smtClean="0"/>
              <a:t>учнів</a:t>
            </a:r>
            <a:endParaRPr lang="en-US" sz="2600" b="1" dirty="0" smtClean="0"/>
          </a:p>
          <a:p>
            <a:endParaRPr lang="en-US" b="1" dirty="0" smtClean="0"/>
          </a:p>
          <a:p>
            <a:r>
              <a:rPr lang="en-US" b="1" dirty="0" smtClean="0">
                <a:hlinkClick r:id="rId2"/>
              </a:rPr>
              <a:t>https://justclass.com.ua/th</a:t>
            </a:r>
            <a:endParaRPr lang="ru-RU" b="1" dirty="0"/>
          </a:p>
        </p:txBody>
      </p:sp>
      <p:pic>
        <p:nvPicPr>
          <p:cNvPr id="5" name="Рисунок 4"/>
          <p:cNvPicPr/>
          <p:nvPr/>
        </p:nvPicPr>
        <p:blipFill rotWithShape="1">
          <a:blip r:embed="rId3"/>
          <a:srcRect l="5642" t="22840" r="8561" b="16598"/>
          <a:stretch/>
        </p:blipFill>
        <p:spPr bwMode="auto">
          <a:xfrm>
            <a:off x="674044" y="2492896"/>
            <a:ext cx="7704856" cy="388843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703008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67944" y="8388"/>
            <a:ext cx="4464496" cy="6123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/>
            </a:r>
            <a:br>
              <a:rPr lang="ru-RU" dirty="0"/>
            </a:br>
            <a:r>
              <a:rPr lang="ru-RU" b="1" dirty="0" err="1" smtClean="0"/>
              <a:t>Quiziz</a:t>
            </a:r>
            <a:r>
              <a:rPr lang="ru-RU" b="1" dirty="0" smtClean="0"/>
              <a:t> </a:t>
            </a:r>
            <a:r>
              <a:rPr lang="ru-RU" dirty="0"/>
              <a:t>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692696"/>
            <a:ext cx="7920880" cy="1584176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en-US" b="1" dirty="0" err="1">
                <a:solidFill>
                  <a:schemeClr val="tx1"/>
                </a:solidFill>
              </a:rPr>
              <a:t>C</a:t>
            </a:r>
            <a:r>
              <a:rPr lang="ru-RU" b="1" dirty="0" err="1" smtClean="0">
                <a:solidFill>
                  <a:schemeClr val="tx1"/>
                </a:solidFill>
              </a:rPr>
              <a:t>ервіс</a:t>
            </a:r>
            <a:r>
              <a:rPr lang="ru-RU" b="1" dirty="0" smtClean="0">
                <a:solidFill>
                  <a:schemeClr val="tx1"/>
                </a:solidFill>
              </a:rPr>
              <a:t> </a:t>
            </a:r>
            <a:r>
              <a:rPr lang="ru-RU" b="1" dirty="0">
                <a:solidFill>
                  <a:schemeClr val="tx1"/>
                </a:solidFill>
              </a:rPr>
              <a:t>для </a:t>
            </a:r>
            <a:r>
              <a:rPr lang="ru-RU" b="1" dirty="0" err="1">
                <a:solidFill>
                  <a:schemeClr val="tx1"/>
                </a:solidFill>
              </a:rPr>
              <a:t>створення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вікторин</a:t>
            </a:r>
            <a:r>
              <a:rPr lang="ru-RU" b="1" dirty="0">
                <a:solidFill>
                  <a:schemeClr val="tx1"/>
                </a:solidFill>
              </a:rPr>
              <a:t> і </a:t>
            </a:r>
            <a:r>
              <a:rPr lang="ru-RU" b="1" dirty="0" err="1" smtClean="0">
                <a:solidFill>
                  <a:schemeClr val="tx1"/>
                </a:solidFill>
              </a:rPr>
              <a:t>тестів</a:t>
            </a:r>
            <a:endParaRPr lang="en-US" b="1" u="sng" dirty="0">
              <a:solidFill>
                <a:schemeClr val="tx1"/>
              </a:solidFill>
              <a:hlinkClick r:id="rId2"/>
            </a:endParaRPr>
          </a:p>
          <a:p>
            <a:r>
              <a:rPr lang="en-US" sz="2800" b="1" u="sng" dirty="0" smtClean="0">
                <a:hlinkClick r:id="rId2"/>
              </a:rPr>
              <a:t>https</a:t>
            </a:r>
            <a:r>
              <a:rPr lang="en-US" sz="2800" b="1" u="sng" dirty="0">
                <a:hlinkClick r:id="rId2"/>
              </a:rPr>
              <a:t>://quizizz.com/join/dashboard</a:t>
            </a:r>
            <a:endParaRPr lang="ru-RU" sz="2800" b="1" u="sng" dirty="0" smtClean="0">
              <a:hlinkClick r:id="rId2"/>
            </a:endParaRPr>
          </a:p>
          <a:p>
            <a:pPr algn="ctr"/>
            <a:endParaRPr lang="ru-RU" sz="4000" b="1" u="sng" dirty="0">
              <a:hlinkClick r:id="rId2"/>
            </a:endParaRPr>
          </a:p>
        </p:txBody>
      </p:sp>
      <p:pic>
        <p:nvPicPr>
          <p:cNvPr id="4" name="Рисунок 3"/>
          <p:cNvPicPr/>
          <p:nvPr/>
        </p:nvPicPr>
        <p:blipFill rotWithShape="1">
          <a:blip r:embed="rId3"/>
          <a:srcRect l="1557" t="5191" b="5524"/>
          <a:stretch/>
        </p:blipFill>
        <p:spPr bwMode="auto">
          <a:xfrm>
            <a:off x="971600" y="2276872"/>
            <a:ext cx="7344816" cy="417646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107056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764704"/>
            <a:ext cx="7848872" cy="3508977"/>
          </a:xfrm>
        </p:spPr>
        <p:txBody>
          <a:bodyPr/>
          <a:lstStyle/>
          <a:p>
            <a:pPr marL="68580" indent="0">
              <a:buNone/>
            </a:pPr>
            <a:r>
              <a:rPr lang="ru-RU" b="1" dirty="0"/>
              <a:t>С</a:t>
            </a:r>
            <a:r>
              <a:rPr lang="ru-RU" b="1" dirty="0" smtClean="0"/>
              <a:t>айт </a:t>
            </a:r>
            <a:r>
              <a:rPr lang="ru-RU" b="1" dirty="0"/>
              <a:t>для </a:t>
            </a:r>
            <a:r>
              <a:rPr lang="ru-RU" b="1" dirty="0" err="1"/>
              <a:t>вчителів</a:t>
            </a:r>
            <a:r>
              <a:rPr lang="ru-RU" b="1" dirty="0"/>
              <a:t> та </a:t>
            </a:r>
            <a:r>
              <a:rPr lang="ru-RU" b="1" dirty="0" err="1"/>
              <a:t>шкіл</a:t>
            </a:r>
            <a:r>
              <a:rPr lang="ru-RU" b="1" dirty="0"/>
              <a:t>. </a:t>
            </a:r>
            <a:r>
              <a:rPr lang="ru-RU" b="1" dirty="0" smtClean="0"/>
              <a:t> </a:t>
            </a:r>
            <a:r>
              <a:rPr lang="ru-RU" b="1" dirty="0" err="1"/>
              <a:t>Сучасні</a:t>
            </a:r>
            <a:r>
              <a:rPr lang="ru-RU" b="1" dirty="0"/>
              <a:t> </a:t>
            </a:r>
            <a:r>
              <a:rPr lang="ru-RU" b="1" dirty="0" err="1"/>
              <a:t>готові</a:t>
            </a:r>
            <a:r>
              <a:rPr lang="ru-RU" b="1" dirty="0"/>
              <a:t> </a:t>
            </a:r>
            <a:r>
              <a:rPr lang="ru-RU" b="1" dirty="0" err="1"/>
              <a:t>конспекти</a:t>
            </a:r>
            <a:r>
              <a:rPr lang="ru-RU" b="1" dirty="0"/>
              <a:t> </a:t>
            </a:r>
            <a:r>
              <a:rPr lang="ru-RU" b="1" dirty="0" err="1"/>
              <a:t>шкільних</a:t>
            </a:r>
            <a:r>
              <a:rPr lang="ru-RU" b="1" dirty="0"/>
              <a:t> </a:t>
            </a:r>
            <a:r>
              <a:rPr lang="ru-RU" b="1" dirty="0" err="1"/>
              <a:t>уроків</a:t>
            </a:r>
            <a:r>
              <a:rPr lang="ru-RU" b="1" dirty="0"/>
              <a:t>. Конструктор з </a:t>
            </a:r>
            <a:r>
              <a:rPr lang="ru-RU" b="1" dirty="0" err="1"/>
              <a:t>розробки</a:t>
            </a:r>
            <a:r>
              <a:rPr lang="ru-RU" b="1" dirty="0"/>
              <a:t> </a:t>
            </a:r>
            <a:r>
              <a:rPr lang="ru-RU" b="1" dirty="0" err="1"/>
              <a:t>уроків</a:t>
            </a:r>
            <a:r>
              <a:rPr lang="ru-RU" b="1" dirty="0" smtClean="0"/>
              <a:t>. </a:t>
            </a:r>
            <a:r>
              <a:rPr lang="ru-RU" b="1" dirty="0" err="1"/>
              <a:t>Готові</a:t>
            </a:r>
            <a:r>
              <a:rPr lang="ru-RU" b="1" dirty="0"/>
              <a:t> </a:t>
            </a:r>
            <a:r>
              <a:rPr lang="ru-RU" b="1" dirty="0" err="1"/>
              <a:t>презентації</a:t>
            </a:r>
            <a:r>
              <a:rPr lang="ru-RU" b="1" dirty="0"/>
              <a:t> до </a:t>
            </a:r>
            <a:r>
              <a:rPr lang="ru-RU" b="1" dirty="0" err="1"/>
              <a:t>уроків</a:t>
            </a:r>
            <a:r>
              <a:rPr lang="ru-RU" b="1" dirty="0"/>
              <a:t>. </a:t>
            </a:r>
            <a:r>
              <a:rPr lang="ru-RU" b="1" dirty="0" err="1"/>
              <a:t>Плани</a:t>
            </a:r>
            <a:r>
              <a:rPr lang="ru-RU" b="1" dirty="0"/>
              <a:t>. </a:t>
            </a:r>
            <a:r>
              <a:rPr lang="ru-RU" b="1" dirty="0" smtClean="0"/>
              <a:t> </a:t>
            </a:r>
            <a:r>
              <a:rPr lang="ru-RU" b="1" dirty="0" err="1"/>
              <a:t>Конспекти</a:t>
            </a:r>
            <a:r>
              <a:rPr lang="ru-RU" b="1" dirty="0"/>
              <a:t> з </a:t>
            </a:r>
            <a:r>
              <a:rPr lang="ru-RU" b="1" dirty="0" err="1"/>
              <a:t>використанням</a:t>
            </a:r>
            <a:r>
              <a:rPr lang="ru-RU" b="1" dirty="0"/>
              <a:t> </a:t>
            </a:r>
            <a:r>
              <a:rPr lang="ru-RU" b="1" dirty="0" err="1"/>
              <a:t>сучасних</a:t>
            </a:r>
            <a:r>
              <a:rPr lang="ru-RU" b="1" dirty="0"/>
              <a:t> </a:t>
            </a:r>
            <a:r>
              <a:rPr lang="en-US" b="1" dirty="0"/>
              <a:t>VR </a:t>
            </a:r>
            <a:r>
              <a:rPr lang="ru-RU" b="1" dirty="0" err="1" smtClean="0"/>
              <a:t>технологій</a:t>
            </a:r>
            <a:r>
              <a:rPr lang="ru-RU" b="1" dirty="0" smtClean="0"/>
              <a:t>.</a:t>
            </a:r>
          </a:p>
          <a:p>
            <a:r>
              <a:rPr lang="en-US" b="1" dirty="0">
                <a:solidFill>
                  <a:schemeClr val="tx1"/>
                </a:solidFill>
                <a:hlinkClick r:id="rId2"/>
              </a:rPr>
              <a:t>https://arbook.info/</a:t>
            </a:r>
            <a:endParaRPr lang="ru-RU" b="1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421517" y="6971"/>
            <a:ext cx="19607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94C600"/>
                </a:solidFill>
                <a:ea typeface="+mj-ea"/>
                <a:cs typeface="+mj-cs"/>
              </a:rPr>
              <a:t>AR Book </a:t>
            </a:r>
            <a:endParaRPr lang="ru-RU" sz="3200" b="1" dirty="0"/>
          </a:p>
        </p:txBody>
      </p:sp>
      <p:pic>
        <p:nvPicPr>
          <p:cNvPr id="3074" name="Picture 2" descr="AR Book - огляд, відгуки, аналоги - miisof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212976"/>
            <a:ext cx="5829361" cy="3279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4836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692696"/>
            <a:ext cx="7848872" cy="3508977"/>
          </a:xfrm>
        </p:spPr>
        <p:txBody>
          <a:bodyPr/>
          <a:lstStyle/>
          <a:p>
            <a:pPr marL="68580" indent="0">
              <a:buNone/>
            </a:pPr>
            <a:r>
              <a:rPr lang="ru-RU" b="1" dirty="0" err="1"/>
              <a:t>Б</a:t>
            </a:r>
            <a:r>
              <a:rPr lang="ru-RU" b="1" dirty="0" err="1" smtClean="0"/>
              <a:t>езкоштовна</a:t>
            </a:r>
            <a:r>
              <a:rPr lang="ru-RU" b="1" dirty="0"/>
              <a:t>, </a:t>
            </a:r>
            <a:r>
              <a:rPr lang="ru-RU" b="1" dirty="0" err="1"/>
              <a:t>вільно-завантажувана</a:t>
            </a:r>
            <a:r>
              <a:rPr lang="ru-RU" b="1" dirty="0"/>
              <a:t> </a:t>
            </a:r>
            <a:r>
              <a:rPr lang="ru-RU" b="1" dirty="0" err="1"/>
              <a:t>програма</a:t>
            </a:r>
            <a:r>
              <a:rPr lang="ru-RU" b="1" dirty="0"/>
              <a:t> </a:t>
            </a:r>
            <a:r>
              <a:rPr lang="ru-RU" b="1" dirty="0" err="1"/>
              <a:t>компанії</a:t>
            </a:r>
            <a:r>
              <a:rPr lang="ru-RU" b="1" dirty="0"/>
              <a:t> </a:t>
            </a:r>
            <a:r>
              <a:rPr lang="en-US" b="1" dirty="0"/>
              <a:t>Google </a:t>
            </a:r>
            <a:r>
              <a:rPr lang="ru-RU" b="1" dirty="0" err="1"/>
              <a:t>що</a:t>
            </a:r>
            <a:r>
              <a:rPr lang="ru-RU" b="1" dirty="0"/>
              <a:t> </a:t>
            </a:r>
            <a:r>
              <a:rPr lang="ru-RU" b="1" dirty="0" err="1"/>
              <a:t>відображає</a:t>
            </a:r>
            <a:r>
              <a:rPr lang="ru-RU" b="1" dirty="0"/>
              <a:t> </a:t>
            </a:r>
            <a:r>
              <a:rPr lang="ru-RU" b="1" dirty="0" err="1"/>
              <a:t>віртуальний</a:t>
            </a:r>
            <a:r>
              <a:rPr lang="ru-RU" b="1" dirty="0"/>
              <a:t> глобус. В рамках </a:t>
            </a:r>
            <a:r>
              <a:rPr lang="ru-RU" b="1" dirty="0" err="1" smtClean="0"/>
              <a:t>цього</a:t>
            </a:r>
            <a:r>
              <a:rPr lang="ru-RU" b="1" dirty="0"/>
              <a:t> </a:t>
            </a:r>
            <a:r>
              <a:rPr lang="ru-RU" b="1" dirty="0" err="1" smtClean="0"/>
              <a:t>проєкту</a:t>
            </a:r>
            <a:r>
              <a:rPr lang="ru-RU" b="1" dirty="0" smtClean="0"/>
              <a:t> </a:t>
            </a:r>
            <a:r>
              <a:rPr lang="ru-RU" b="1" dirty="0"/>
              <a:t>в </a:t>
            </a:r>
            <a:r>
              <a:rPr lang="ru-RU" b="1" dirty="0" smtClean="0"/>
              <a:t>мережу </a:t>
            </a:r>
            <a:r>
              <a:rPr lang="ru-RU" b="1" dirty="0" err="1" smtClean="0"/>
              <a:t>Інтернет</a:t>
            </a:r>
            <a:r>
              <a:rPr lang="ru-RU" b="1" dirty="0"/>
              <a:t> </a:t>
            </a:r>
            <a:r>
              <a:rPr lang="ru-RU" b="1" dirty="0" err="1" smtClean="0"/>
              <a:t>було</a:t>
            </a:r>
            <a:r>
              <a:rPr lang="ru-RU" b="1" dirty="0" smtClean="0"/>
              <a:t> </a:t>
            </a:r>
            <a:r>
              <a:rPr lang="ru-RU" b="1" dirty="0" err="1" smtClean="0"/>
              <a:t>викладено</a:t>
            </a:r>
            <a:r>
              <a:rPr lang="ru-RU" b="1" dirty="0"/>
              <a:t> </a:t>
            </a:r>
            <a:r>
              <a:rPr lang="ru-RU" b="1" dirty="0" err="1" smtClean="0"/>
              <a:t>аерофотознімки</a:t>
            </a:r>
            <a:r>
              <a:rPr lang="ru-RU" b="1" dirty="0"/>
              <a:t> </a:t>
            </a:r>
            <a:r>
              <a:rPr lang="ru-RU" b="1" dirty="0" smtClean="0"/>
              <a:t>та</a:t>
            </a:r>
            <a:r>
              <a:rPr lang="ru-RU" b="1" dirty="0"/>
              <a:t> </a:t>
            </a:r>
            <a:r>
              <a:rPr lang="ru-RU" b="1" dirty="0" err="1" smtClean="0"/>
              <a:t>сателітні</a:t>
            </a:r>
            <a:r>
              <a:rPr lang="ru-RU" b="1" dirty="0"/>
              <a:t> </a:t>
            </a:r>
            <a:r>
              <a:rPr lang="ru-RU" b="1" dirty="0" err="1" smtClean="0"/>
              <a:t>знімки</a:t>
            </a:r>
            <a:r>
              <a:rPr lang="ru-RU" b="1" dirty="0" smtClean="0"/>
              <a:t> </a:t>
            </a:r>
            <a:r>
              <a:rPr lang="ru-RU" b="1" dirty="0" err="1" smtClean="0"/>
              <a:t>більшої</a:t>
            </a:r>
            <a:r>
              <a:rPr lang="ru-RU" b="1" dirty="0" smtClean="0"/>
              <a:t> </a:t>
            </a:r>
            <a:r>
              <a:rPr lang="ru-RU" b="1" dirty="0" err="1" smtClean="0"/>
              <a:t>частини</a:t>
            </a:r>
            <a:r>
              <a:rPr lang="ru-RU" b="1" dirty="0"/>
              <a:t> </a:t>
            </a:r>
            <a:r>
              <a:rPr lang="ru-RU" b="1" dirty="0" err="1" smtClean="0"/>
              <a:t>Землі</a:t>
            </a:r>
            <a:endParaRPr lang="ru-RU" b="1" dirty="0" smtClean="0"/>
          </a:p>
          <a:p>
            <a:r>
              <a:rPr lang="en-US" b="1" dirty="0">
                <a:hlinkClick r:id="rId2"/>
              </a:rPr>
              <a:t>https://earth.google.com/web/</a:t>
            </a:r>
            <a:endParaRPr lang="ru-RU" b="1" dirty="0" smtClean="0"/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932040" y="-11371"/>
            <a:ext cx="27879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accent1"/>
                </a:solidFill>
              </a:rPr>
              <a:t>Google Earth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97" t="5765" r="10975" b="12347"/>
          <a:stretch/>
        </p:blipFill>
        <p:spPr bwMode="auto">
          <a:xfrm>
            <a:off x="2011898" y="3099787"/>
            <a:ext cx="4936366" cy="3303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4208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55976" y="0"/>
            <a:ext cx="4176464" cy="62068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b="1" dirty="0"/>
              <a:t>"</a:t>
            </a:r>
            <a:r>
              <a:rPr lang="en-US" sz="3200" b="1" dirty="0" err="1"/>
              <a:t>Mozaik</a:t>
            </a:r>
            <a:r>
              <a:rPr lang="en-US" sz="3200" b="1" dirty="0"/>
              <a:t> Education"</a:t>
            </a:r>
            <a:r>
              <a:rPr lang="en-US" dirty="0"/>
              <a:t> 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692696"/>
            <a:ext cx="8023157" cy="1728192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ru-RU" b="1" dirty="0" err="1"/>
              <a:t>О</a:t>
            </a:r>
            <a:r>
              <a:rPr lang="ru-RU" b="1" dirty="0" err="1" smtClean="0"/>
              <a:t>світня</a:t>
            </a:r>
            <a:r>
              <a:rPr lang="ru-RU" b="1" dirty="0" smtClean="0"/>
              <a:t> </a:t>
            </a:r>
            <a:r>
              <a:rPr lang="ru-RU" b="1" dirty="0"/>
              <a:t>онлайн-платформа з </a:t>
            </a:r>
            <a:r>
              <a:rPr lang="ru-RU" b="1" dirty="0" err="1"/>
              <a:t>інтерактивними</a:t>
            </a:r>
            <a:r>
              <a:rPr lang="ru-RU" b="1" dirty="0"/>
              <a:t> 3D-моделями, </a:t>
            </a:r>
            <a:r>
              <a:rPr lang="ru-RU" b="1" dirty="0" err="1"/>
              <a:t>відео</a:t>
            </a:r>
            <a:r>
              <a:rPr lang="ru-RU" b="1" dirty="0"/>
              <a:t> та </a:t>
            </a:r>
            <a:r>
              <a:rPr lang="ru-RU" b="1" dirty="0" err="1" smtClean="0"/>
              <a:t>завданнями</a:t>
            </a:r>
            <a:endParaRPr lang="en-US" b="1" dirty="0" smtClean="0"/>
          </a:p>
          <a:p>
            <a:r>
              <a:rPr lang="en-US" sz="2800" b="1" dirty="0" smtClean="0">
                <a:hlinkClick r:id="rId2"/>
              </a:rPr>
              <a:t>https://www.mozaweb.com/uk/ </a:t>
            </a:r>
            <a:r>
              <a:rPr lang="en-US" sz="2800" u="sng" dirty="0" smtClean="0">
                <a:hlinkClick r:id="rId2"/>
              </a:rPr>
              <a:t> </a:t>
            </a:r>
            <a:endParaRPr lang="ru-RU" sz="2800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3"/>
          <a:srcRect l="2724" t="13497" r="-1167" b="12445"/>
          <a:stretch/>
        </p:blipFill>
        <p:spPr bwMode="auto">
          <a:xfrm>
            <a:off x="539552" y="2469591"/>
            <a:ext cx="8064896" cy="374924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40690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55976" y="26506"/>
            <a:ext cx="4059649" cy="620688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/>
              <a:t> </a:t>
            </a:r>
            <a:r>
              <a:rPr lang="en-US" b="1" dirty="0" err="1" smtClean="0"/>
              <a:t>Osvitanet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2735" y="836712"/>
            <a:ext cx="7889705" cy="1152128"/>
          </a:xfrm>
        </p:spPr>
        <p:txBody>
          <a:bodyPr/>
          <a:lstStyle/>
          <a:p>
            <a:pPr marL="68580" indent="0">
              <a:buNone/>
            </a:pPr>
            <a:r>
              <a:rPr lang="ru-RU" b="1" dirty="0" err="1"/>
              <a:t>Навчальні</a:t>
            </a:r>
            <a:r>
              <a:rPr lang="ru-RU" b="1" dirty="0"/>
              <a:t> </a:t>
            </a:r>
            <a:r>
              <a:rPr lang="ru-RU" b="1" dirty="0" err="1" smtClean="0"/>
              <a:t>атласи</a:t>
            </a:r>
            <a:r>
              <a:rPr lang="ru-RU" b="1" dirty="0" smtClean="0"/>
              <a:t> та </a:t>
            </a:r>
            <a:r>
              <a:rPr lang="uk-UA" b="1" dirty="0"/>
              <a:t>і</a:t>
            </a:r>
            <a:r>
              <a:rPr lang="ru-RU" b="1" dirty="0" err="1" smtClean="0"/>
              <a:t>нтерактивні</a:t>
            </a:r>
            <a:r>
              <a:rPr lang="ru-RU" b="1" dirty="0" smtClean="0"/>
              <a:t> </a:t>
            </a:r>
            <a:r>
              <a:rPr lang="ru-RU" b="1" dirty="0" err="1" smtClean="0"/>
              <a:t>карти</a:t>
            </a:r>
            <a:r>
              <a:rPr lang="ru-RU" b="1" dirty="0" smtClean="0"/>
              <a:t>.</a:t>
            </a:r>
            <a:endParaRPr lang="ru-RU" b="1" dirty="0"/>
          </a:p>
          <a:p>
            <a:r>
              <a:rPr lang="en-US" sz="2800" b="1" dirty="0" smtClean="0">
                <a:hlinkClick r:id="rId2"/>
              </a:rPr>
              <a:t>www.osvitanet.com.ua</a:t>
            </a:r>
            <a:r>
              <a:rPr lang="en-US" sz="2800" dirty="0"/>
              <a:t> </a:t>
            </a:r>
            <a:endParaRPr lang="uk-UA" sz="2800" dirty="0" smtClean="0"/>
          </a:p>
          <a:p>
            <a:endParaRPr lang="uk-UA" dirty="0"/>
          </a:p>
          <a:p>
            <a:endParaRPr lang="ru-RU" b="1" dirty="0"/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669" y="2708920"/>
            <a:ext cx="7767929" cy="3585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6853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08912" cy="1143000"/>
          </a:xfrm>
        </p:spPr>
        <p:txBody>
          <a:bodyPr>
            <a:normAutofit/>
          </a:bodyPr>
          <a:lstStyle/>
          <a:p>
            <a:pPr algn="ctr"/>
            <a:r>
              <a:rPr lang="ru-RU" sz="2700" b="1" dirty="0"/>
              <a:t>Канал </a:t>
            </a:r>
            <a:r>
              <a:rPr lang="ru-RU" sz="2700" b="1" dirty="0" err="1"/>
              <a:t>віртуальних</a:t>
            </a:r>
            <a:r>
              <a:rPr lang="ru-RU" sz="2700" b="1" dirty="0"/>
              <a:t> </a:t>
            </a:r>
            <a:r>
              <a:rPr lang="ru-RU" sz="2700" b="1" dirty="0" err="1" smtClean="0"/>
              <a:t>подорожей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340768"/>
            <a:ext cx="7848872" cy="864096"/>
          </a:xfrm>
        </p:spPr>
        <p:txBody>
          <a:bodyPr>
            <a:normAutofit/>
          </a:bodyPr>
          <a:lstStyle/>
          <a:p>
            <a:r>
              <a:rPr lang="en-US" b="1" dirty="0" smtClean="0">
                <a:hlinkClick r:id="rId2"/>
              </a:rPr>
              <a:t>https</a:t>
            </a:r>
            <a:r>
              <a:rPr lang="en-US" b="1" dirty="0">
                <a:hlinkClick r:id="rId2"/>
              </a:rPr>
              <a:t>://www.youtube.com/@virtual-travel-channel/videos</a:t>
            </a:r>
            <a:endParaRPr lang="ru-RU" dirty="0"/>
          </a:p>
          <a:p>
            <a:endParaRPr lang="uk-UA" dirty="0"/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155074"/>
            <a:ext cx="7218458" cy="4256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5325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9212" y="692696"/>
            <a:ext cx="7920880" cy="3508977"/>
          </a:xfrm>
        </p:spPr>
        <p:txBody>
          <a:bodyPr/>
          <a:lstStyle/>
          <a:p>
            <a:pPr marL="68580" indent="0">
              <a:buNone/>
            </a:pPr>
            <a:r>
              <a:rPr lang="ru-RU" b="1" dirty="0" err="1"/>
              <a:t>П</a:t>
            </a:r>
            <a:r>
              <a:rPr lang="ru-RU" b="1" dirty="0" err="1" smtClean="0"/>
              <a:t>рограма</a:t>
            </a:r>
            <a:r>
              <a:rPr lang="ru-RU" b="1" dirty="0" smtClean="0"/>
              <a:t> </a:t>
            </a:r>
            <a:r>
              <a:rPr lang="ru-RU" b="1" dirty="0"/>
              <a:t>для </a:t>
            </a:r>
            <a:r>
              <a:rPr lang="ru-RU" b="1" dirty="0" err="1"/>
              <a:t>організації</a:t>
            </a:r>
            <a:r>
              <a:rPr lang="ru-RU" b="1" dirty="0"/>
              <a:t> </a:t>
            </a:r>
            <a:r>
              <a:rPr lang="ru-RU" b="1" dirty="0" err="1"/>
              <a:t>відеоконференцій</a:t>
            </a:r>
            <a:r>
              <a:rPr lang="ru-RU" b="1" dirty="0"/>
              <a:t>, </a:t>
            </a:r>
            <a:r>
              <a:rPr lang="ru-RU" b="1" dirty="0" err="1"/>
              <a:t>розроблена</a:t>
            </a:r>
            <a:r>
              <a:rPr lang="ru-RU" b="1" dirty="0"/>
              <a:t> </a:t>
            </a:r>
            <a:r>
              <a:rPr lang="ru-RU" b="1" dirty="0" err="1"/>
              <a:t>компанією</a:t>
            </a:r>
            <a:r>
              <a:rPr lang="ru-RU" b="1" dirty="0"/>
              <a:t> </a:t>
            </a:r>
            <a:r>
              <a:rPr lang="en-US" b="1" dirty="0"/>
              <a:t>Zoom </a:t>
            </a:r>
            <a:r>
              <a:rPr lang="en-US" b="1" dirty="0"/>
              <a:t>Video </a:t>
            </a:r>
            <a:r>
              <a:rPr lang="en-US" b="1" dirty="0"/>
              <a:t>Communications</a:t>
            </a:r>
            <a:r>
              <a:rPr lang="en-US" b="1" dirty="0" smtClean="0"/>
              <a:t>.</a:t>
            </a:r>
            <a:endParaRPr lang="ru-RU" b="1" dirty="0"/>
          </a:p>
          <a:p>
            <a:r>
              <a:rPr lang="en-US" b="1" dirty="0">
                <a:hlinkClick r:id="rId2"/>
              </a:rPr>
              <a:t>https://</a:t>
            </a:r>
            <a:r>
              <a:rPr lang="en-US" b="1" dirty="0" smtClean="0">
                <a:hlinkClick r:id="rId2"/>
              </a:rPr>
              <a:t>www.zoom.com</a:t>
            </a:r>
            <a:endParaRPr lang="ru-RU" b="1" dirty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30342" y="0"/>
            <a:ext cx="13019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accent1"/>
                </a:solidFill>
              </a:rPr>
              <a:t>Zoom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348880"/>
            <a:ext cx="7775702" cy="4123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4989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4655" y="0"/>
            <a:ext cx="3528510" cy="613872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Google Meet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764704"/>
            <a:ext cx="7785983" cy="2016223"/>
          </a:xfrm>
        </p:spPr>
        <p:txBody>
          <a:bodyPr>
            <a:noAutofit/>
          </a:bodyPr>
          <a:lstStyle/>
          <a:p>
            <a:pPr marL="68580" indent="0">
              <a:buNone/>
            </a:pPr>
            <a:r>
              <a:rPr lang="ru-RU" b="1" dirty="0" err="1" smtClean="0"/>
              <a:t>Хмарний</a:t>
            </a:r>
            <a:r>
              <a:rPr lang="ru-RU" b="1" dirty="0" smtClean="0"/>
              <a:t> </a:t>
            </a:r>
            <a:r>
              <a:rPr lang="ru-RU" b="1" dirty="0" err="1"/>
              <a:t>сервіс</a:t>
            </a:r>
            <a:r>
              <a:rPr lang="ru-RU" b="1" dirty="0"/>
              <a:t> </a:t>
            </a:r>
            <a:r>
              <a:rPr lang="ru-RU" b="1" dirty="0" err="1"/>
              <a:t>відеоконференцій</a:t>
            </a:r>
            <a:r>
              <a:rPr lang="ru-RU" b="1" dirty="0"/>
              <a:t>, </a:t>
            </a:r>
            <a:r>
              <a:rPr lang="ru-RU" b="1" dirty="0" err="1"/>
              <a:t>розроблений</a:t>
            </a:r>
            <a:r>
              <a:rPr lang="ru-RU" b="1" dirty="0"/>
              <a:t> </a:t>
            </a:r>
            <a:r>
              <a:rPr lang="ru-RU" b="1" dirty="0" err="1"/>
              <a:t>компанією</a:t>
            </a:r>
            <a:r>
              <a:rPr lang="ru-RU" b="1" dirty="0"/>
              <a:t> </a:t>
            </a:r>
            <a:r>
              <a:rPr lang="en-US" b="1" dirty="0" smtClean="0"/>
              <a:t>Google</a:t>
            </a:r>
            <a:r>
              <a:rPr lang="ru-RU" b="1" dirty="0" smtClean="0"/>
              <a:t>, </a:t>
            </a:r>
            <a:r>
              <a:rPr lang="ru-RU" b="1" dirty="0" err="1"/>
              <a:t>підтримує</a:t>
            </a:r>
            <a:r>
              <a:rPr lang="ru-RU" b="1" dirty="0"/>
              <a:t> </a:t>
            </a:r>
            <a:r>
              <a:rPr lang="ru-RU" b="1" dirty="0" err="1"/>
              <a:t>шифрування</a:t>
            </a:r>
            <a:r>
              <a:rPr lang="ru-RU" b="1" dirty="0"/>
              <a:t> </a:t>
            </a:r>
            <a:r>
              <a:rPr lang="ru-RU" b="1" dirty="0" err="1"/>
              <a:t>даних</a:t>
            </a:r>
            <a:r>
              <a:rPr lang="ru-RU" b="1" dirty="0"/>
              <a:t>, </a:t>
            </a:r>
            <a:r>
              <a:rPr lang="ru-RU" b="1" dirty="0" err="1"/>
              <a:t>інтеграцію</a:t>
            </a:r>
            <a:r>
              <a:rPr lang="ru-RU" b="1" dirty="0"/>
              <a:t> з </a:t>
            </a:r>
            <a:r>
              <a:rPr lang="en-US" b="1" dirty="0"/>
              <a:t>Google Workspace </a:t>
            </a:r>
            <a:r>
              <a:rPr lang="ru-RU" b="1" dirty="0"/>
              <a:t>і </a:t>
            </a:r>
            <a:r>
              <a:rPr lang="ru-RU" b="1" dirty="0" err="1"/>
              <a:t>можливість</a:t>
            </a:r>
            <a:r>
              <a:rPr lang="ru-RU" b="1" dirty="0"/>
              <a:t> </a:t>
            </a:r>
            <a:r>
              <a:rPr lang="ru-RU" b="1" dirty="0" err="1"/>
              <a:t>спільного</a:t>
            </a:r>
            <a:r>
              <a:rPr lang="ru-RU" b="1" dirty="0"/>
              <a:t> </a:t>
            </a:r>
            <a:r>
              <a:rPr lang="ru-RU" b="1" dirty="0" err="1"/>
              <a:t>використання</a:t>
            </a:r>
            <a:r>
              <a:rPr lang="ru-RU" b="1" dirty="0"/>
              <a:t> </a:t>
            </a:r>
            <a:r>
              <a:rPr lang="ru-RU" b="1" dirty="0" err="1"/>
              <a:t>екрану</a:t>
            </a:r>
            <a:r>
              <a:rPr lang="ru-RU" b="1" dirty="0"/>
              <a:t> для </a:t>
            </a:r>
            <a:r>
              <a:rPr lang="ru-RU" b="1" dirty="0" err="1" smtClean="0"/>
              <a:t>колаборативної</a:t>
            </a:r>
            <a:r>
              <a:rPr lang="ru-RU" b="1" dirty="0" smtClean="0"/>
              <a:t> </a:t>
            </a:r>
            <a:r>
              <a:rPr lang="ru-RU" b="1" dirty="0" err="1"/>
              <a:t>роботи</a:t>
            </a:r>
            <a:r>
              <a:rPr lang="ru-RU" b="1" dirty="0"/>
              <a:t>.</a:t>
            </a:r>
            <a:endParaRPr lang="ru-RU" b="1" dirty="0"/>
          </a:p>
        </p:txBody>
      </p:sp>
      <p:sp>
        <p:nvSpPr>
          <p:cNvPr id="4" name="AutoShape 2" descr="У Google Meet з'явилася нова функція “На ходу”. Читайте на UKR.NE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Нові можливості Google Meet для України - Cloudfres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6" descr="Нові можливості Google Meet для України - Cloudfres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8" descr="Нові можливості Google Meet для України - Cloudfresh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10" descr="Нові можливості Google Meet для України - Cloudfresh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12" descr="Нові можливості Google Meet для України - Cloudfresh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14" descr="Нові можливості Google Meet для України - Cloudfresh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937" y="2852936"/>
            <a:ext cx="6411155" cy="3650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4461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44008" y="0"/>
            <a:ext cx="3600400" cy="497240"/>
          </a:xfrm>
        </p:spPr>
        <p:txBody>
          <a:bodyPr>
            <a:noAutofit/>
          </a:bodyPr>
          <a:lstStyle/>
          <a:p>
            <a:r>
              <a:rPr lang="en-US" sz="2800" b="1" dirty="0"/>
              <a:t>Google Classroom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764704"/>
            <a:ext cx="7632848" cy="3508977"/>
          </a:xfrm>
        </p:spPr>
        <p:txBody>
          <a:bodyPr/>
          <a:lstStyle/>
          <a:p>
            <a:pPr marL="68580" indent="0">
              <a:buNone/>
            </a:pPr>
            <a:r>
              <a:rPr lang="ru-RU" b="1" dirty="0" err="1"/>
              <a:t>З</a:t>
            </a:r>
            <a:r>
              <a:rPr lang="ru-RU" b="1" dirty="0" err="1" smtClean="0"/>
              <a:t>ручний</a:t>
            </a:r>
            <a:r>
              <a:rPr lang="ru-RU" b="1" dirty="0" smtClean="0"/>
              <a:t> </a:t>
            </a:r>
            <a:r>
              <a:rPr lang="ru-RU" b="1" dirty="0" err="1"/>
              <a:t>спосіб</a:t>
            </a:r>
            <a:r>
              <a:rPr lang="ru-RU" b="1" dirty="0"/>
              <a:t> </a:t>
            </a:r>
            <a:r>
              <a:rPr lang="ru-RU" b="1" dirty="0" err="1"/>
              <a:t>зв'язку</a:t>
            </a:r>
            <a:r>
              <a:rPr lang="ru-RU" b="1" dirty="0"/>
              <a:t> для </a:t>
            </a:r>
            <a:r>
              <a:rPr lang="ru-RU" b="1" dirty="0" err="1"/>
              <a:t>викладачів</a:t>
            </a:r>
            <a:r>
              <a:rPr lang="ru-RU" b="1" dirty="0"/>
              <a:t> і </a:t>
            </a:r>
            <a:r>
              <a:rPr lang="ru-RU" b="1" dirty="0" err="1"/>
              <a:t>студентів</a:t>
            </a:r>
            <a:r>
              <a:rPr lang="ru-RU" b="1" dirty="0"/>
              <a:t>, </a:t>
            </a:r>
            <a:r>
              <a:rPr lang="ru-RU" b="1" dirty="0" err="1"/>
              <a:t>навіть</a:t>
            </a:r>
            <a:r>
              <a:rPr lang="ru-RU" b="1" dirty="0"/>
              <a:t> </a:t>
            </a:r>
            <a:r>
              <a:rPr lang="ru-RU" b="1" dirty="0" err="1"/>
              <a:t>якщо</a:t>
            </a:r>
            <a:r>
              <a:rPr lang="ru-RU" b="1" dirty="0"/>
              <a:t> вони не належать до одного закладу </a:t>
            </a:r>
            <a:r>
              <a:rPr lang="ru-RU" b="1" dirty="0" err="1"/>
              <a:t>освіти</a:t>
            </a:r>
            <a:r>
              <a:rPr lang="ru-RU" b="1" dirty="0"/>
              <a:t>. </a:t>
            </a:r>
            <a:r>
              <a:rPr lang="ru-RU" b="1" dirty="0" err="1"/>
              <a:t>Клас</a:t>
            </a:r>
            <a:r>
              <a:rPr lang="ru-RU" b="1" dirty="0"/>
              <a:t> </a:t>
            </a:r>
            <a:r>
              <a:rPr lang="ru-RU" b="1" dirty="0" err="1"/>
              <a:t>заощаджує</a:t>
            </a:r>
            <a:r>
              <a:rPr lang="ru-RU" b="1" dirty="0"/>
              <a:t> час і </a:t>
            </a:r>
            <a:r>
              <a:rPr lang="ru-RU" b="1" dirty="0" err="1"/>
              <a:t>папір</a:t>
            </a:r>
            <a:r>
              <a:rPr lang="ru-RU" b="1" dirty="0" smtClean="0"/>
              <a:t>.</a:t>
            </a:r>
            <a:r>
              <a:rPr lang="ru-RU" b="1" dirty="0"/>
              <a:t> </a:t>
            </a:r>
            <a:r>
              <a:rPr lang="ru-RU" b="1" dirty="0" err="1"/>
              <a:t>В</a:t>
            </a:r>
            <a:r>
              <a:rPr lang="ru-RU" b="1" dirty="0" err="1" smtClean="0"/>
              <a:t>ебсервіс</a:t>
            </a:r>
            <a:r>
              <a:rPr lang="ru-RU" b="1" dirty="0"/>
              <a:t>, </a:t>
            </a:r>
            <a:r>
              <a:rPr lang="ru-RU" b="1" dirty="0" err="1"/>
              <a:t>створений</a:t>
            </a:r>
            <a:r>
              <a:rPr lang="ru-RU" b="1" dirty="0"/>
              <a:t> </a:t>
            </a:r>
            <a:r>
              <a:rPr lang="en-US" b="1" dirty="0"/>
              <a:t>Google </a:t>
            </a:r>
            <a:r>
              <a:rPr lang="ru-RU" b="1" dirty="0"/>
              <a:t>для </a:t>
            </a:r>
            <a:r>
              <a:rPr lang="ru-RU" b="1" dirty="0" err="1"/>
              <a:t>навчальних</a:t>
            </a:r>
            <a:r>
              <a:rPr lang="ru-RU" b="1" dirty="0"/>
              <a:t> </a:t>
            </a:r>
            <a:r>
              <a:rPr lang="ru-RU" b="1" dirty="0" err="1"/>
              <a:t>закладів</a:t>
            </a:r>
            <a:r>
              <a:rPr lang="ru-RU" b="1" dirty="0"/>
              <a:t> з метою </a:t>
            </a:r>
            <a:r>
              <a:rPr lang="ru-RU" b="1" dirty="0" err="1"/>
              <a:t>спрощення</a:t>
            </a:r>
            <a:r>
              <a:rPr lang="ru-RU" b="1" dirty="0"/>
              <a:t> </a:t>
            </a:r>
            <a:r>
              <a:rPr lang="ru-RU" b="1" dirty="0" err="1"/>
              <a:t>створення</a:t>
            </a:r>
            <a:r>
              <a:rPr lang="ru-RU" b="1" dirty="0"/>
              <a:t>, </a:t>
            </a:r>
            <a:r>
              <a:rPr lang="ru-RU" b="1" dirty="0" err="1"/>
              <a:t>поширення</a:t>
            </a:r>
            <a:r>
              <a:rPr lang="ru-RU" b="1" dirty="0"/>
              <a:t> і </a:t>
            </a:r>
            <a:r>
              <a:rPr lang="ru-RU" b="1" dirty="0" err="1"/>
              <a:t>класифікації</a:t>
            </a:r>
            <a:r>
              <a:rPr lang="ru-RU" b="1" dirty="0"/>
              <a:t> </a:t>
            </a:r>
            <a:r>
              <a:rPr lang="ru-RU" b="1" dirty="0" err="1"/>
              <a:t>завдань</a:t>
            </a:r>
            <a:r>
              <a:rPr lang="ru-RU" b="1" dirty="0"/>
              <a:t> </a:t>
            </a:r>
            <a:r>
              <a:rPr lang="ru-RU" b="1" dirty="0" err="1"/>
              <a:t>безпаперовим</a:t>
            </a:r>
            <a:r>
              <a:rPr lang="ru-RU" b="1" dirty="0"/>
              <a:t> шляхом.</a:t>
            </a:r>
          </a:p>
        </p:txBody>
      </p:sp>
      <p:pic>
        <p:nvPicPr>
          <p:cNvPr id="6" name="Рисунок 5" descr="https://rada.info/upload/users_files/43801997/02bba68c0b7300df146db0d42e5efc86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39752" y="3645024"/>
            <a:ext cx="4608512" cy="2757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23888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88024" y="11015"/>
            <a:ext cx="3096344" cy="541864"/>
          </a:xfrm>
        </p:spPr>
        <p:txBody>
          <a:bodyPr>
            <a:normAutofit fontScale="90000"/>
          </a:bodyPr>
          <a:lstStyle/>
          <a:p>
            <a:r>
              <a:rPr lang="en-US" sz="3600" b="1" dirty="0" err="1"/>
              <a:t>LearningApps</a:t>
            </a:r>
            <a:r>
              <a:rPr lang="en-US" sz="2400" dirty="0"/>
              <a:t> 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764704"/>
            <a:ext cx="7992888" cy="2688421"/>
          </a:xfrm>
        </p:spPr>
        <p:txBody>
          <a:bodyPr>
            <a:normAutofit lnSpcReduction="10000"/>
          </a:bodyPr>
          <a:lstStyle/>
          <a:p>
            <a:pPr marL="68580" indent="0">
              <a:buNone/>
            </a:pPr>
            <a:r>
              <a:rPr lang="ru-RU" b="1" dirty="0" err="1"/>
              <a:t>Б</a:t>
            </a:r>
            <a:r>
              <a:rPr lang="ru-RU" b="1" dirty="0" err="1" smtClean="0"/>
              <a:t>езкоштовне</a:t>
            </a:r>
            <a:r>
              <a:rPr lang="ru-RU" b="1" dirty="0" smtClean="0"/>
              <a:t> </a:t>
            </a:r>
            <a:r>
              <a:rPr lang="ru-RU" b="1" dirty="0"/>
              <a:t>веб-</a:t>
            </a:r>
            <a:r>
              <a:rPr lang="ru-RU" b="1" dirty="0" err="1"/>
              <a:t>авторське</a:t>
            </a:r>
            <a:r>
              <a:rPr lang="ru-RU" b="1" dirty="0"/>
              <a:t> </a:t>
            </a:r>
            <a:r>
              <a:rPr lang="ru-RU" b="1" dirty="0" err="1"/>
              <a:t>програмне</a:t>
            </a:r>
            <a:r>
              <a:rPr lang="ru-RU" b="1" dirty="0"/>
              <a:t> </a:t>
            </a:r>
            <a:r>
              <a:rPr lang="ru-RU" b="1" dirty="0" err="1"/>
              <a:t>забезпечення</a:t>
            </a:r>
            <a:r>
              <a:rPr lang="ru-RU" b="1" dirty="0"/>
              <a:t> та платформа для </a:t>
            </a:r>
            <a:r>
              <a:rPr lang="ru-RU" b="1" dirty="0" err="1"/>
              <a:t>підтримки</a:t>
            </a:r>
            <a:r>
              <a:rPr lang="ru-RU" b="1" dirty="0"/>
              <a:t> </a:t>
            </a:r>
            <a:r>
              <a:rPr lang="ru-RU" b="1" dirty="0" err="1"/>
              <a:t>освітнього</a:t>
            </a:r>
            <a:r>
              <a:rPr lang="ru-RU" b="1" dirty="0"/>
              <a:t> </a:t>
            </a:r>
            <a:r>
              <a:rPr lang="ru-RU" b="1" dirty="0" err="1"/>
              <a:t>процесу</a:t>
            </a:r>
            <a:r>
              <a:rPr lang="ru-RU" b="1" dirty="0"/>
              <a:t> й </a:t>
            </a:r>
            <a:r>
              <a:rPr lang="ru-RU" b="1" dirty="0" err="1"/>
              <a:t>організації</a:t>
            </a:r>
            <a:r>
              <a:rPr lang="ru-RU" b="1" dirty="0"/>
              <a:t> </a:t>
            </a:r>
            <a:r>
              <a:rPr lang="ru-RU" b="1" dirty="0" err="1"/>
              <a:t>викладання</a:t>
            </a:r>
            <a:r>
              <a:rPr lang="ru-RU" b="1" dirty="0"/>
              <a:t> у закладах </a:t>
            </a:r>
            <a:r>
              <a:rPr lang="ru-RU" b="1" dirty="0" err="1"/>
              <a:t>освіти</a:t>
            </a:r>
            <a:r>
              <a:rPr lang="ru-RU" b="1" dirty="0"/>
              <a:t> за </a:t>
            </a:r>
            <a:r>
              <a:rPr lang="ru-RU" b="1" dirty="0" err="1"/>
              <a:t>допомогою</a:t>
            </a:r>
            <a:r>
              <a:rPr lang="ru-RU" b="1" dirty="0"/>
              <a:t> невеликих </a:t>
            </a:r>
            <a:r>
              <a:rPr lang="ru-RU" b="1" dirty="0" err="1"/>
              <a:t>інтерактивних</a:t>
            </a:r>
            <a:r>
              <a:rPr lang="ru-RU" b="1" dirty="0"/>
              <a:t> </a:t>
            </a:r>
            <a:r>
              <a:rPr lang="ru-RU" b="1" dirty="0" err="1"/>
              <a:t>мультимедійних</a:t>
            </a:r>
            <a:r>
              <a:rPr lang="ru-RU" b="1" dirty="0"/>
              <a:t> </a:t>
            </a:r>
            <a:r>
              <a:rPr lang="ru-RU" b="1" dirty="0" err="1"/>
              <a:t>навчальних</a:t>
            </a:r>
            <a:r>
              <a:rPr lang="ru-RU" b="1" dirty="0"/>
              <a:t> </a:t>
            </a:r>
            <a:r>
              <a:rPr lang="ru-RU" b="1" dirty="0" err="1" smtClean="0"/>
              <a:t>модулів</a:t>
            </a:r>
            <a:r>
              <a:rPr lang="ru-RU" b="1" dirty="0" smtClean="0"/>
              <a:t>.</a:t>
            </a:r>
          </a:p>
          <a:p>
            <a:r>
              <a:rPr lang="ru-RU" b="1" dirty="0">
                <a:hlinkClick r:id="rId2"/>
              </a:rPr>
              <a:t>https://learningapps.org</a:t>
            </a:r>
            <a:endParaRPr lang="ru-RU" b="1" dirty="0"/>
          </a:p>
          <a:p>
            <a:endParaRPr lang="ru-RU" dirty="0" smtClean="0"/>
          </a:p>
        </p:txBody>
      </p:sp>
      <p:pic>
        <p:nvPicPr>
          <p:cNvPr id="1026" name="Picture 2" descr="https://lh7-rt.googleusercontent.com/slidesz/AGV_vUdWHlOoY_G_U-D-6R0IcvoipMwovwTyvq_TrnuOYBxqcm06Too3DhkavS18J-O61pZHnBaTBaHU4Pa1wcmUBNsxSVz6Q_XrslG3vipEBmBHkrUhnCdVAf4J11VfZiKt7McfeT7FDQK8yOj_TN_59Q=s2048?key=_N6zlS2b3GrE8LAJC6VHNo3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26" t="15759" r="19448" b="21974"/>
          <a:stretch/>
        </p:blipFill>
        <p:spPr bwMode="auto">
          <a:xfrm>
            <a:off x="1547664" y="3356992"/>
            <a:ext cx="5703630" cy="3036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38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836713"/>
            <a:ext cx="7697544" cy="1944216"/>
          </a:xfrm>
        </p:spPr>
        <p:txBody>
          <a:bodyPr/>
          <a:lstStyle/>
          <a:p>
            <a:pPr marL="68580" indent="0">
              <a:buNone/>
            </a:pPr>
            <a:r>
              <a:rPr lang="uk-UA" b="1" dirty="0"/>
              <a:t>О</a:t>
            </a:r>
            <a:r>
              <a:rPr lang="ru-RU" b="1" dirty="0" err="1" smtClean="0"/>
              <a:t>нлайн</a:t>
            </a:r>
            <a:r>
              <a:rPr lang="ru-RU" b="1" dirty="0" smtClean="0"/>
              <a:t>-генератор </a:t>
            </a:r>
            <a:r>
              <a:rPr lang="ru-RU" b="1" dirty="0" err="1"/>
              <a:t>хмар</a:t>
            </a:r>
            <a:r>
              <a:rPr lang="ru-RU" b="1" dirty="0"/>
              <a:t> </a:t>
            </a:r>
            <a:r>
              <a:rPr lang="ru-RU" b="1" dirty="0" err="1"/>
              <a:t>слів</a:t>
            </a:r>
            <a:r>
              <a:rPr lang="ru-RU" b="1" dirty="0"/>
              <a:t>, </a:t>
            </a:r>
            <a:r>
              <a:rPr lang="ru-RU" b="1" dirty="0" err="1"/>
              <a:t>який</a:t>
            </a:r>
            <a:r>
              <a:rPr lang="ru-RU" b="1" dirty="0"/>
              <a:t> </a:t>
            </a:r>
            <a:r>
              <a:rPr lang="ru-RU" b="1" dirty="0" err="1"/>
              <a:t>дозволяє</a:t>
            </a:r>
            <a:r>
              <a:rPr lang="ru-RU" b="1" dirty="0"/>
              <a:t> з </a:t>
            </a:r>
            <a:r>
              <a:rPr lang="ru-RU" b="1" dirty="0" err="1"/>
              <a:t>легкістю</a:t>
            </a:r>
            <a:r>
              <a:rPr lang="ru-RU" b="1" dirty="0"/>
              <a:t> </a:t>
            </a:r>
            <a:r>
              <a:rPr lang="ru-RU" b="1" dirty="0" err="1"/>
              <a:t>створювати</a:t>
            </a:r>
            <a:r>
              <a:rPr lang="ru-RU" b="1" dirty="0"/>
              <a:t> </a:t>
            </a:r>
            <a:r>
              <a:rPr lang="ru-RU" b="1" dirty="0" err="1"/>
              <a:t>дивовижні</a:t>
            </a:r>
            <a:r>
              <a:rPr lang="ru-RU" b="1" dirty="0"/>
              <a:t> та </a:t>
            </a:r>
            <a:r>
              <a:rPr lang="ru-RU" b="1" dirty="0" err="1"/>
              <a:t>унікальні</a:t>
            </a:r>
            <a:r>
              <a:rPr lang="ru-RU" b="1" dirty="0"/>
              <a:t> хмари </a:t>
            </a:r>
            <a:r>
              <a:rPr lang="ru-RU" b="1" dirty="0" err="1"/>
              <a:t>слів</a:t>
            </a:r>
            <a:r>
              <a:rPr lang="ru-RU" b="1" dirty="0" smtClean="0"/>
              <a:t>.</a:t>
            </a:r>
          </a:p>
          <a:p>
            <a:r>
              <a:rPr lang="en-US" b="1" dirty="0">
                <a:hlinkClick r:id="rId2"/>
              </a:rPr>
              <a:t>https://vchymo.com/app/application/WordArt</a:t>
            </a:r>
            <a:endParaRPr lang="ru-RU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292080" y="25547"/>
            <a:ext cx="20162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</a:pPr>
            <a:r>
              <a:rPr lang="en-US" sz="3200" b="1" dirty="0" err="1">
                <a:solidFill>
                  <a:schemeClr val="accent1"/>
                </a:solidFill>
              </a:rPr>
              <a:t>V</a:t>
            </a:r>
            <a:r>
              <a:rPr lang="en-US" sz="3200" b="1" dirty="0" err="1" smtClean="0">
                <a:solidFill>
                  <a:schemeClr val="accent1"/>
                </a:solidFill>
              </a:rPr>
              <a:t>chymo</a:t>
            </a:r>
            <a:endParaRPr lang="ru-RU" sz="3200" dirty="0">
              <a:solidFill>
                <a:schemeClr val="accent1"/>
              </a:solidFill>
              <a:ea typeface="+mj-ea"/>
              <a:cs typeface="+mj-cs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204" y="2780928"/>
            <a:ext cx="7787505" cy="3500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0694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9572" y="836712"/>
            <a:ext cx="7848872" cy="2952328"/>
          </a:xfrm>
        </p:spPr>
        <p:txBody>
          <a:bodyPr>
            <a:normAutofit/>
          </a:bodyPr>
          <a:lstStyle/>
          <a:p>
            <a:pPr marL="68580" indent="0" fontAlgn="base">
              <a:buNone/>
            </a:pPr>
            <a:r>
              <a:rPr lang="ru-RU" b="1" dirty="0" err="1" smtClean="0"/>
              <a:t>Спеціально</a:t>
            </a:r>
            <a:r>
              <a:rPr lang="ru-RU" b="1" dirty="0" smtClean="0"/>
              <a:t> </a:t>
            </a:r>
            <a:r>
              <a:rPr lang="ru-RU" b="1" dirty="0" err="1"/>
              <a:t>навчені</a:t>
            </a:r>
            <a:r>
              <a:rPr lang="ru-RU" b="1" dirty="0"/>
              <a:t> </a:t>
            </a:r>
            <a:r>
              <a:rPr lang="ru-RU" b="1" dirty="0" err="1"/>
              <a:t>моделі</a:t>
            </a:r>
            <a:r>
              <a:rPr lang="ru-RU" b="1" dirty="0"/>
              <a:t>  </a:t>
            </a:r>
            <a:r>
              <a:rPr lang="ru-RU" b="1" dirty="0" err="1" smtClean="0"/>
              <a:t>перевіряють</a:t>
            </a:r>
            <a:r>
              <a:rPr lang="en-US" b="1" dirty="0"/>
              <a:t> </a:t>
            </a:r>
            <a:r>
              <a:rPr lang="ru-RU" b="1" dirty="0" err="1" smtClean="0"/>
              <a:t>домашні</a:t>
            </a:r>
            <a:r>
              <a:rPr lang="ru-RU" b="1" dirty="0" smtClean="0"/>
              <a:t> </a:t>
            </a:r>
            <a:r>
              <a:rPr lang="ru-RU" b="1" dirty="0" err="1"/>
              <a:t>завдання</a:t>
            </a:r>
            <a:r>
              <a:rPr lang="ru-RU" b="1" dirty="0"/>
              <a:t>, та </a:t>
            </a:r>
            <a:r>
              <a:rPr lang="ru-RU" b="1" dirty="0" err="1"/>
              <a:t>дають</a:t>
            </a:r>
            <a:r>
              <a:rPr lang="ru-RU" b="1" dirty="0"/>
              <a:t> </a:t>
            </a:r>
            <a:r>
              <a:rPr lang="ru-RU" b="1" dirty="0" err="1"/>
              <a:t>текстовий</a:t>
            </a:r>
            <a:r>
              <a:rPr lang="ru-RU" b="1" dirty="0"/>
              <a:t>, </a:t>
            </a:r>
            <a:r>
              <a:rPr lang="ru-RU" b="1" dirty="0" err="1" smtClean="0"/>
              <a:t>аудіо</a:t>
            </a:r>
            <a:r>
              <a:rPr lang="en-US" b="1" dirty="0"/>
              <a:t> </a:t>
            </a:r>
            <a:r>
              <a:rPr lang="ru-RU" b="1" dirty="0" err="1" smtClean="0"/>
              <a:t>або</a:t>
            </a:r>
            <a:r>
              <a:rPr lang="ru-RU" b="1" dirty="0" smtClean="0"/>
              <a:t> </a:t>
            </a:r>
            <a:r>
              <a:rPr lang="ru-RU" b="1" dirty="0" err="1"/>
              <a:t>відео</a:t>
            </a:r>
            <a:r>
              <a:rPr lang="ru-RU" b="1" dirty="0"/>
              <a:t> </a:t>
            </a:r>
            <a:r>
              <a:rPr lang="ru-RU" b="1" dirty="0" err="1"/>
              <a:t>фідбек</a:t>
            </a:r>
            <a:r>
              <a:rPr lang="ru-RU" b="1" dirty="0"/>
              <a:t> </a:t>
            </a:r>
            <a:r>
              <a:rPr lang="ru-RU" b="1" dirty="0" err="1"/>
              <a:t>саме</a:t>
            </a:r>
            <a:r>
              <a:rPr lang="ru-RU" b="1" dirty="0"/>
              <a:t> у </a:t>
            </a:r>
            <a:r>
              <a:rPr lang="ru-RU" b="1" dirty="0" err="1"/>
              <a:t>вашій</a:t>
            </a:r>
            <a:r>
              <a:rPr lang="ru-RU" b="1" dirty="0"/>
              <a:t> </a:t>
            </a:r>
            <a:r>
              <a:rPr lang="ru-RU" b="1" dirty="0" err="1" smtClean="0"/>
              <a:t>сфері</a:t>
            </a:r>
            <a:r>
              <a:rPr lang="en-US" b="1" dirty="0"/>
              <a:t>.</a:t>
            </a:r>
            <a:endParaRPr lang="ru-RU" b="1" dirty="0"/>
          </a:p>
          <a:p>
            <a:pPr marL="68580" indent="0">
              <a:buNone/>
            </a:pPr>
            <a:r>
              <a:rPr lang="ru-RU" b="1" dirty="0" err="1" smtClean="0"/>
              <a:t>Створення</a:t>
            </a:r>
            <a:r>
              <a:rPr lang="ru-RU" b="1" dirty="0" smtClean="0"/>
              <a:t> </a:t>
            </a:r>
            <a:r>
              <a:rPr lang="ru-RU" b="1" dirty="0" err="1" smtClean="0"/>
              <a:t>власного</a:t>
            </a:r>
            <a:r>
              <a:rPr lang="ru-RU" b="1" dirty="0" smtClean="0"/>
              <a:t> </a:t>
            </a:r>
            <a:r>
              <a:rPr lang="ru-RU" b="1" dirty="0" err="1"/>
              <a:t>аудіо</a:t>
            </a:r>
            <a:r>
              <a:rPr lang="ru-RU" b="1" dirty="0"/>
              <a:t> </a:t>
            </a:r>
            <a:r>
              <a:rPr lang="ru-RU" b="1" dirty="0" err="1"/>
              <a:t>або</a:t>
            </a:r>
            <a:r>
              <a:rPr lang="ru-RU" b="1" dirty="0"/>
              <a:t> </a:t>
            </a:r>
            <a:r>
              <a:rPr lang="ru-RU" b="1" dirty="0" err="1"/>
              <a:t>відео</a:t>
            </a:r>
            <a:r>
              <a:rPr lang="ru-RU" b="1" dirty="0"/>
              <a:t> </a:t>
            </a:r>
            <a:r>
              <a:rPr lang="ru-RU" b="1" dirty="0" err="1" smtClean="0"/>
              <a:t>контену</a:t>
            </a:r>
            <a:r>
              <a:rPr lang="ru-RU" b="1" dirty="0" smtClean="0"/>
              <a:t> </a:t>
            </a:r>
            <a:r>
              <a:rPr lang="ru-RU" b="1" dirty="0" err="1"/>
              <a:t>із</a:t>
            </a:r>
            <a:r>
              <a:rPr lang="ru-RU" b="1" dirty="0"/>
              <a:t> тексту прямо в </a:t>
            </a:r>
            <a:r>
              <a:rPr lang="ru-RU" b="1" dirty="0" smtClean="0"/>
              <a:t>LMS</a:t>
            </a:r>
            <a:r>
              <a:rPr lang="en-US" b="1" dirty="0"/>
              <a:t>.</a:t>
            </a:r>
            <a:endParaRPr lang="en-US" b="1" dirty="0" smtClean="0"/>
          </a:p>
          <a:p>
            <a:r>
              <a:rPr lang="en-US" b="1" dirty="0">
                <a:hlinkClick r:id="rId2"/>
              </a:rPr>
              <a:t>https://skillzrun.com/</a:t>
            </a:r>
            <a:endParaRPr lang="ru-RU" b="1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4644008" y="0"/>
            <a:ext cx="33175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94C600"/>
                </a:solidFill>
                <a:ea typeface="+mj-ea"/>
                <a:cs typeface="+mj-cs"/>
              </a:rPr>
              <a:t>SkillzRun</a:t>
            </a:r>
            <a:endParaRPr lang="ru-RU" sz="32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294" y="3732838"/>
            <a:ext cx="7825423" cy="2571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2539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292080" y="8765"/>
            <a:ext cx="20810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accent1"/>
                </a:solidFill>
              </a:rPr>
              <a:t>V</a:t>
            </a:r>
            <a:r>
              <a:rPr lang="en-US" sz="3200" b="1" dirty="0" err="1" smtClean="0">
                <a:solidFill>
                  <a:schemeClr val="accent1"/>
                </a:solidFill>
              </a:rPr>
              <a:t>seosvita</a:t>
            </a:r>
            <a:endParaRPr lang="ru-RU" sz="3200" b="1" dirty="0">
              <a:solidFill>
                <a:schemeClr val="accent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952623"/>
            <a:ext cx="7812359" cy="241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1" t="7267" r="3776"/>
          <a:stretch/>
        </p:blipFill>
        <p:spPr bwMode="auto">
          <a:xfrm>
            <a:off x="683568" y="2591356"/>
            <a:ext cx="7812359" cy="13612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Объект 2"/>
          <p:cNvSpPr>
            <a:spLocks noGrp="1"/>
          </p:cNvSpPr>
          <p:nvPr>
            <p:ph idx="1"/>
          </p:nvPr>
        </p:nvSpPr>
        <p:spPr>
          <a:xfrm>
            <a:off x="634409" y="692696"/>
            <a:ext cx="7861517" cy="1990851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ru-RU" b="1" dirty="0" err="1"/>
              <a:t>Національна</a:t>
            </a:r>
            <a:r>
              <a:rPr lang="ru-RU" b="1" dirty="0"/>
              <a:t> </a:t>
            </a:r>
            <a:r>
              <a:rPr lang="ru-RU" b="1" dirty="0" err="1"/>
              <a:t>освітня</a:t>
            </a:r>
            <a:r>
              <a:rPr lang="ru-RU" b="1" dirty="0"/>
              <a:t> </a:t>
            </a:r>
            <a:r>
              <a:rPr lang="ru-RU" b="1" dirty="0" smtClean="0"/>
              <a:t>платформа</a:t>
            </a:r>
            <a:r>
              <a:rPr lang="en-US" b="1" dirty="0" smtClean="0"/>
              <a:t> </a:t>
            </a:r>
            <a:r>
              <a:rPr lang="ru-RU" b="1" dirty="0" err="1" smtClean="0"/>
              <a:t>спрямована</a:t>
            </a:r>
            <a:r>
              <a:rPr lang="ru-RU" b="1" dirty="0" smtClean="0"/>
              <a:t> </a:t>
            </a:r>
            <a:r>
              <a:rPr lang="ru-RU" b="1" dirty="0"/>
              <a:t>на </a:t>
            </a:r>
            <a:r>
              <a:rPr lang="ru-RU" b="1" dirty="0" err="1"/>
              <a:t>патріотичне</a:t>
            </a:r>
            <a:r>
              <a:rPr lang="ru-RU" b="1" dirty="0"/>
              <a:t> </a:t>
            </a:r>
            <a:r>
              <a:rPr lang="ru-RU" b="1" dirty="0" err="1"/>
              <a:t>виховання</a:t>
            </a:r>
            <a:r>
              <a:rPr lang="ru-RU" b="1" dirty="0"/>
              <a:t> та </a:t>
            </a:r>
            <a:r>
              <a:rPr lang="ru-RU" b="1" dirty="0" err="1"/>
              <a:t>утвердження</a:t>
            </a:r>
            <a:r>
              <a:rPr lang="ru-RU" b="1" dirty="0"/>
              <a:t> </a:t>
            </a:r>
            <a:r>
              <a:rPr lang="ru-RU" b="1" dirty="0" err="1"/>
              <a:t>української</a:t>
            </a:r>
            <a:r>
              <a:rPr lang="ru-RU" b="1" dirty="0"/>
              <a:t> </a:t>
            </a:r>
            <a:r>
              <a:rPr lang="ru-RU" b="1" dirty="0" err="1"/>
              <a:t>національної</a:t>
            </a:r>
            <a:r>
              <a:rPr lang="ru-RU" b="1" dirty="0"/>
              <a:t> </a:t>
            </a:r>
            <a:r>
              <a:rPr lang="ru-RU" b="1" dirty="0" err="1"/>
              <a:t>ідентичності</a:t>
            </a:r>
            <a:r>
              <a:rPr lang="ru-RU" b="1" dirty="0"/>
              <a:t>!</a:t>
            </a:r>
          </a:p>
          <a:p>
            <a:r>
              <a:rPr lang="en-US" b="1" dirty="0" smtClean="0">
                <a:cs typeface="Times New Roman" pitchFamily="18" charset="0"/>
                <a:hlinkClick r:id="rId4"/>
              </a:rPr>
              <a:t>https</a:t>
            </a:r>
            <a:r>
              <a:rPr lang="en-US" b="1" dirty="0">
                <a:cs typeface="Times New Roman" pitchFamily="18" charset="0"/>
                <a:hlinkClick r:id="rId4"/>
              </a:rPr>
              <a:t>://vseosvita.ua/</a:t>
            </a:r>
            <a:endParaRPr lang="ru-RU" b="1" dirty="0" smtClean="0"/>
          </a:p>
        </p:txBody>
      </p:sp>
    </p:spTree>
    <p:extLst>
      <p:ext uri="{BB962C8B-B14F-4D97-AF65-F5344CB8AC3E}">
        <p14:creationId xmlns:p14="http://schemas.microsoft.com/office/powerpoint/2010/main" val="2510491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9624" y="836712"/>
            <a:ext cx="7952816" cy="2088232"/>
          </a:xfrm>
        </p:spPr>
        <p:txBody>
          <a:bodyPr/>
          <a:lstStyle/>
          <a:p>
            <a:pPr marL="68580" indent="0">
              <a:buNone/>
            </a:pPr>
            <a:r>
              <a:rPr lang="ru-RU" b="1" dirty="0"/>
              <a:t>О</a:t>
            </a:r>
            <a:r>
              <a:rPr lang="ru-RU" b="1" dirty="0" smtClean="0"/>
              <a:t>нлайн </a:t>
            </a:r>
            <a:r>
              <a:rPr lang="ru-RU" b="1" dirty="0" err="1" smtClean="0"/>
              <a:t>курси</a:t>
            </a:r>
            <a:r>
              <a:rPr lang="ru-RU" b="1" dirty="0" smtClean="0"/>
              <a:t> </a:t>
            </a:r>
            <a:r>
              <a:rPr lang="ru-RU" b="1" dirty="0"/>
              <a:t>з </a:t>
            </a:r>
            <a:r>
              <a:rPr lang="ru-RU" b="1" dirty="0" err="1"/>
              <a:t>безкоштовними</a:t>
            </a:r>
            <a:r>
              <a:rPr lang="ru-RU" b="1" dirty="0"/>
              <a:t> </a:t>
            </a:r>
            <a:r>
              <a:rPr lang="ru-RU" b="1" dirty="0" err="1"/>
              <a:t>сертифікатами</a:t>
            </a:r>
            <a:r>
              <a:rPr lang="ru-RU" b="1" dirty="0"/>
              <a:t> </a:t>
            </a:r>
            <a:r>
              <a:rPr lang="ru-RU" b="1" dirty="0" err="1"/>
              <a:t>від</a:t>
            </a:r>
            <a:r>
              <a:rPr lang="ru-RU" b="1" dirty="0"/>
              <a:t> </a:t>
            </a:r>
            <a:r>
              <a:rPr lang="ru-RU" b="1" dirty="0" err="1"/>
              <a:t>провідних</a:t>
            </a:r>
            <a:r>
              <a:rPr lang="ru-RU" b="1" dirty="0"/>
              <a:t> </a:t>
            </a:r>
            <a:r>
              <a:rPr lang="ru-RU" b="1" dirty="0" err="1"/>
              <a:t>університетів</a:t>
            </a:r>
            <a:r>
              <a:rPr lang="ru-RU" b="1" dirty="0"/>
              <a:t> та </a:t>
            </a:r>
            <a:r>
              <a:rPr lang="ru-RU" b="1" dirty="0" err="1"/>
              <a:t>компаній</a:t>
            </a:r>
            <a:r>
              <a:rPr lang="ru-RU" b="1" dirty="0"/>
              <a:t> </a:t>
            </a:r>
            <a:r>
              <a:rPr lang="ru-RU" b="1" dirty="0" err="1"/>
              <a:t>світу</a:t>
            </a:r>
            <a:r>
              <a:rPr lang="ru-RU" b="1" dirty="0" smtClean="0"/>
              <a:t>.</a:t>
            </a:r>
            <a:endParaRPr lang="en-US" b="1" dirty="0" smtClean="0"/>
          </a:p>
          <a:p>
            <a:r>
              <a:rPr lang="en-US" b="1" dirty="0">
                <a:hlinkClick r:id="rId2"/>
              </a:rPr>
              <a:t>https://www.coursera.org/</a:t>
            </a:r>
            <a:endParaRPr lang="ru-RU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364088" y="-16045"/>
            <a:ext cx="19928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accent1"/>
                </a:solidFill>
              </a:rPr>
              <a:t>Coursera</a:t>
            </a:r>
            <a:endParaRPr lang="ru-RU" sz="3200" b="1" dirty="0">
              <a:solidFill>
                <a:schemeClr val="accent1"/>
              </a:solidFill>
            </a:endParaRPr>
          </a:p>
        </p:txBody>
      </p:sp>
      <p:sp>
        <p:nvSpPr>
          <p:cNvPr id="6" name="AutoShape 2" descr="Освітні курси Coursera стануть доступні українською мовою — Тексти.org.u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5" y="2132856"/>
            <a:ext cx="6000750" cy="427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7230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836712"/>
            <a:ext cx="7776864" cy="1440160"/>
          </a:xfrm>
        </p:spPr>
        <p:txBody>
          <a:bodyPr/>
          <a:lstStyle/>
          <a:p>
            <a:pPr marL="68580" indent="0">
              <a:buNone/>
            </a:pPr>
            <a:r>
              <a:rPr lang="ru-RU" b="1" dirty="0" err="1"/>
              <a:t>Легке</a:t>
            </a:r>
            <a:r>
              <a:rPr lang="ru-RU" b="1" dirty="0"/>
              <a:t> й </a:t>
            </a:r>
            <a:r>
              <a:rPr lang="ru-RU" b="1" dirty="0" err="1"/>
              <a:t>безкоштовне</a:t>
            </a:r>
            <a:r>
              <a:rPr lang="ru-RU" b="1" dirty="0"/>
              <a:t> </a:t>
            </a:r>
            <a:r>
              <a:rPr lang="ru-RU" b="1" dirty="0" err="1"/>
              <a:t>створення</a:t>
            </a:r>
            <a:r>
              <a:rPr lang="ru-RU" b="1" dirty="0"/>
              <a:t> </a:t>
            </a:r>
            <a:r>
              <a:rPr lang="ru-RU" b="1" dirty="0" err="1" smtClean="0"/>
              <a:t>дизайнів</a:t>
            </a:r>
            <a:endParaRPr lang="ru-RU" b="1" dirty="0" smtClean="0"/>
          </a:p>
          <a:p>
            <a:r>
              <a:rPr lang="en-US" b="1" dirty="0" smtClean="0">
                <a:hlinkClick r:id="rId2"/>
              </a:rPr>
              <a:t>https</a:t>
            </a:r>
            <a:r>
              <a:rPr lang="en-US" b="1" dirty="0">
                <a:hlinkClick r:id="rId2"/>
              </a:rPr>
              <a:t>://www.canva.com/uk_ua/free/</a:t>
            </a:r>
            <a:endParaRPr lang="ru-RU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724128" y="8765"/>
            <a:ext cx="13244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Canva</a:t>
            </a:r>
            <a:endParaRPr lang="ru-RU" sz="3200" dirty="0">
              <a:solidFill>
                <a:schemeClr val="accent1"/>
              </a:solidFill>
            </a:endParaRPr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600" y="2060848"/>
            <a:ext cx="7220189" cy="427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77339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764704"/>
            <a:ext cx="7848872" cy="3508977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ru-RU" b="1" dirty="0" err="1"/>
              <a:t>Кожен</a:t>
            </a:r>
            <a:r>
              <a:rPr lang="ru-RU" b="1" dirty="0"/>
              <a:t> курс </a:t>
            </a:r>
            <a:r>
              <a:rPr lang="ru-RU" b="1" dirty="0" err="1"/>
              <a:t>складається</a:t>
            </a:r>
            <a:r>
              <a:rPr lang="ru-RU" b="1" dirty="0"/>
              <a:t> з </a:t>
            </a:r>
            <a:r>
              <a:rPr lang="ru-RU" b="1" dirty="0" err="1"/>
              <a:t>відеолекцій</a:t>
            </a:r>
            <a:r>
              <a:rPr lang="ru-RU" b="1" dirty="0"/>
              <a:t>, </a:t>
            </a:r>
            <a:r>
              <a:rPr lang="ru-RU" b="1" dirty="0" err="1"/>
              <a:t>інтерактивних</a:t>
            </a:r>
            <a:r>
              <a:rPr lang="ru-RU" b="1" dirty="0"/>
              <a:t> </a:t>
            </a:r>
            <a:r>
              <a:rPr lang="ru-RU" b="1" dirty="0" err="1"/>
              <a:t>завдань</a:t>
            </a:r>
            <a:r>
              <a:rPr lang="ru-RU" b="1" dirty="0"/>
              <a:t>, а </a:t>
            </a:r>
            <a:r>
              <a:rPr lang="ru-RU" b="1" dirty="0" err="1"/>
              <a:t>також</a:t>
            </a:r>
            <a:r>
              <a:rPr lang="ru-RU" b="1" dirty="0"/>
              <a:t> форуму, на </a:t>
            </a:r>
            <a:r>
              <a:rPr lang="ru-RU" b="1" dirty="0" err="1"/>
              <a:t>якому</a:t>
            </a:r>
            <a:r>
              <a:rPr lang="ru-RU" b="1" dirty="0"/>
              <a:t> </a:t>
            </a:r>
            <a:r>
              <a:rPr lang="ru-RU" b="1" dirty="0" err="1"/>
              <a:t>студенти</a:t>
            </a:r>
            <a:r>
              <a:rPr lang="ru-RU" b="1" dirty="0"/>
              <a:t> </a:t>
            </a:r>
            <a:r>
              <a:rPr lang="ru-RU" b="1" dirty="0" err="1"/>
              <a:t>мають</a:t>
            </a:r>
            <a:r>
              <a:rPr lang="ru-RU" b="1" dirty="0"/>
              <a:t> </a:t>
            </a:r>
            <a:r>
              <a:rPr lang="ru-RU" b="1" dirty="0" err="1"/>
              <a:t>змогу</a:t>
            </a:r>
            <a:r>
              <a:rPr lang="ru-RU" b="1" dirty="0"/>
              <a:t> </a:t>
            </a:r>
            <a:r>
              <a:rPr lang="ru-RU" b="1" dirty="0" err="1"/>
              <a:t>поставити</a:t>
            </a:r>
            <a:r>
              <a:rPr lang="ru-RU" b="1" dirty="0"/>
              <a:t> </a:t>
            </a:r>
            <a:r>
              <a:rPr lang="ru-RU" b="1" dirty="0" err="1"/>
              <a:t>запитання</a:t>
            </a:r>
            <a:r>
              <a:rPr lang="ru-RU" b="1" dirty="0"/>
              <a:t> </a:t>
            </a:r>
            <a:r>
              <a:rPr lang="ru-RU" b="1" dirty="0" err="1"/>
              <a:t>викладачу</a:t>
            </a:r>
            <a:r>
              <a:rPr lang="ru-RU" b="1" dirty="0"/>
              <a:t> та </a:t>
            </a:r>
            <a:r>
              <a:rPr lang="ru-RU" b="1" dirty="0" err="1"/>
              <a:t>спілкуватися</a:t>
            </a:r>
            <a:r>
              <a:rPr lang="ru-RU" b="1" dirty="0" smtClean="0"/>
              <a:t>.</a:t>
            </a:r>
          </a:p>
          <a:p>
            <a:r>
              <a:rPr lang="en-US" b="1" dirty="0">
                <a:hlinkClick r:id="rId2"/>
              </a:rPr>
              <a:t>https://prometheus.org.ua/</a:t>
            </a:r>
            <a:endParaRPr lang="ru-RU" b="1" dirty="0" smtClean="0"/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324578" y="22832"/>
            <a:ext cx="25827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accent1"/>
                </a:solidFill>
              </a:rPr>
              <a:t>Prometheus</a:t>
            </a:r>
            <a:r>
              <a:rPr lang="en-US" dirty="0"/>
              <a:t> </a:t>
            </a:r>
            <a:endParaRPr lang="ru-RU" dirty="0"/>
          </a:p>
        </p:txBody>
      </p:sp>
      <p:sp>
        <p:nvSpPr>
          <p:cNvPr id="6" name="AutoShape 2" descr="C:\Users\LordAlex\Downloads\logo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19672" y="2852936"/>
            <a:ext cx="5904656" cy="3507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141538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1966" y="764704"/>
            <a:ext cx="7970473" cy="2797357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ru-RU" b="1" dirty="0"/>
              <a:t>Д</a:t>
            </a:r>
            <a:r>
              <a:rPr lang="ru-RU" b="1" dirty="0" smtClean="0"/>
              <a:t>о </a:t>
            </a:r>
            <a:r>
              <a:rPr lang="ru-RU" b="1" dirty="0" err="1"/>
              <a:t>кожної</a:t>
            </a:r>
            <a:r>
              <a:rPr lang="ru-RU" b="1" dirty="0"/>
              <a:t> </a:t>
            </a:r>
            <a:r>
              <a:rPr lang="ru-RU" b="1" dirty="0" err="1"/>
              <a:t>лекції</a:t>
            </a:r>
            <a:r>
              <a:rPr lang="ru-RU" b="1" dirty="0"/>
              <a:t> </a:t>
            </a:r>
            <a:r>
              <a:rPr lang="ru-RU" b="1" dirty="0" err="1" smtClean="0"/>
              <a:t>додається</a:t>
            </a:r>
            <a:r>
              <a:rPr lang="ru-RU" b="1" dirty="0" smtClean="0"/>
              <a:t> </a:t>
            </a:r>
            <a:r>
              <a:rPr lang="ru-RU" b="1" dirty="0" err="1"/>
              <a:t>супроводжуючий</a:t>
            </a:r>
            <a:r>
              <a:rPr lang="ru-RU" b="1" dirty="0"/>
              <a:t> </a:t>
            </a:r>
            <a:r>
              <a:rPr lang="ru-RU" b="1" dirty="0" err="1"/>
              <a:t>матеріал</a:t>
            </a:r>
            <a:r>
              <a:rPr lang="ru-RU" b="1" dirty="0"/>
              <a:t> – конспект з </a:t>
            </a:r>
            <a:r>
              <a:rPr lang="ru-RU" b="1" dirty="0" err="1"/>
              <a:t>ілюстраціями</a:t>
            </a:r>
            <a:r>
              <a:rPr lang="ru-RU" b="1" dirty="0"/>
              <a:t> та </a:t>
            </a:r>
            <a:r>
              <a:rPr lang="ru-RU" b="1" dirty="0" err="1"/>
              <a:t>поясненнями</a:t>
            </a:r>
            <a:r>
              <a:rPr lang="ru-RU" b="1" dirty="0"/>
              <a:t>. Кожного </a:t>
            </a:r>
            <a:r>
              <a:rPr lang="ru-RU" b="1" dirty="0" err="1"/>
              <a:t>тижня</a:t>
            </a:r>
            <a:r>
              <a:rPr lang="ru-RU" b="1" dirty="0"/>
              <a:t> </a:t>
            </a:r>
            <a:r>
              <a:rPr lang="ru-RU" b="1" dirty="0" err="1"/>
              <a:t>студенти</a:t>
            </a:r>
            <a:r>
              <a:rPr lang="ru-RU" b="1" dirty="0"/>
              <a:t> </a:t>
            </a:r>
            <a:r>
              <a:rPr lang="ru-RU" b="1" dirty="0" err="1"/>
              <a:t>виконують</a:t>
            </a:r>
            <a:r>
              <a:rPr lang="ru-RU" b="1" dirty="0"/>
              <a:t> </a:t>
            </a:r>
            <a:r>
              <a:rPr lang="ru-RU" b="1" dirty="0" err="1"/>
              <a:t>домашнє</a:t>
            </a:r>
            <a:r>
              <a:rPr lang="ru-RU" b="1" dirty="0"/>
              <a:t> </a:t>
            </a:r>
            <a:r>
              <a:rPr lang="ru-RU" b="1" dirty="0" err="1"/>
              <a:t>завдання</a:t>
            </a:r>
            <a:r>
              <a:rPr lang="ru-RU" b="1" dirty="0"/>
              <a:t>, а в </a:t>
            </a:r>
            <a:r>
              <a:rPr lang="ru-RU" b="1" dirty="0" err="1"/>
              <a:t>кінці</a:t>
            </a:r>
            <a:r>
              <a:rPr lang="ru-RU" b="1" dirty="0"/>
              <a:t> курсу </a:t>
            </a:r>
            <a:r>
              <a:rPr lang="ru-RU" b="1" dirty="0" err="1"/>
              <a:t>складають</a:t>
            </a:r>
            <a:r>
              <a:rPr lang="ru-RU" b="1" dirty="0"/>
              <a:t> </a:t>
            </a:r>
            <a:r>
              <a:rPr lang="ru-RU" b="1" dirty="0" err="1"/>
              <a:t>іспит</a:t>
            </a:r>
            <a:r>
              <a:rPr lang="ru-RU" b="1" dirty="0"/>
              <a:t>. </a:t>
            </a:r>
            <a:r>
              <a:rPr lang="ru-RU" b="1" dirty="0" err="1"/>
              <a:t>Навчатися</a:t>
            </a:r>
            <a:r>
              <a:rPr lang="ru-RU" b="1" dirty="0"/>
              <a:t> </a:t>
            </a:r>
            <a:r>
              <a:rPr lang="ru-RU" b="1" dirty="0" err="1"/>
              <a:t>можна</a:t>
            </a:r>
            <a:r>
              <a:rPr lang="ru-RU" b="1" dirty="0"/>
              <a:t> в будь-</a:t>
            </a:r>
            <a:r>
              <a:rPr lang="ru-RU" b="1" dirty="0" err="1"/>
              <a:t>який</a:t>
            </a:r>
            <a:r>
              <a:rPr lang="ru-RU" b="1" dirty="0"/>
              <a:t> </a:t>
            </a:r>
            <a:r>
              <a:rPr lang="ru-RU" b="1" dirty="0" err="1"/>
              <a:t>зручний</a:t>
            </a:r>
            <a:r>
              <a:rPr lang="ru-RU" b="1" dirty="0"/>
              <a:t> </a:t>
            </a:r>
            <a:r>
              <a:rPr lang="ru-RU" b="1" dirty="0" smtClean="0"/>
              <a:t>час</a:t>
            </a:r>
            <a:r>
              <a:rPr lang="ru-RU" b="1" dirty="0" smtClean="0"/>
              <a:t>.</a:t>
            </a:r>
            <a:r>
              <a:rPr lang="en-US" b="1" dirty="0"/>
              <a:t> </a:t>
            </a:r>
            <a:endParaRPr lang="ru-RU" b="1" dirty="0" smtClean="0"/>
          </a:p>
          <a:p>
            <a:r>
              <a:rPr lang="en-US" b="1" dirty="0" smtClean="0">
                <a:hlinkClick r:id="rId2"/>
              </a:rPr>
              <a:t>https</a:t>
            </a:r>
            <a:r>
              <a:rPr lang="en-US" b="1" dirty="0">
                <a:hlinkClick r:id="rId2"/>
              </a:rPr>
              <a:t>://ed-era.com/</a:t>
            </a:r>
            <a:endParaRPr lang="ru-RU" b="1" dirty="0" smtClean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652120" y="50968"/>
            <a:ext cx="134844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accent1"/>
                </a:solidFill>
              </a:rPr>
              <a:t>EdEra</a:t>
            </a:r>
            <a:r>
              <a:rPr lang="en-US" dirty="0"/>
              <a:t> 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4" r="7887"/>
          <a:stretch/>
        </p:blipFill>
        <p:spPr bwMode="auto">
          <a:xfrm>
            <a:off x="611560" y="3645024"/>
            <a:ext cx="7920880" cy="26984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8076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836713"/>
            <a:ext cx="7740352" cy="2016224"/>
          </a:xfrm>
        </p:spPr>
        <p:txBody>
          <a:bodyPr/>
          <a:lstStyle/>
          <a:p>
            <a:pPr marL="68580" indent="0">
              <a:buNone/>
            </a:pPr>
            <a:r>
              <a:rPr lang="uk-UA" b="1" dirty="0" smtClean="0"/>
              <a:t>Є</a:t>
            </a:r>
            <a:r>
              <a:rPr lang="ru-RU" b="1" dirty="0" err="1" smtClean="0"/>
              <a:t>вропейський</a:t>
            </a:r>
            <a:r>
              <a:rPr lang="ru-RU" b="1" dirty="0" smtClean="0"/>
              <a:t> </a:t>
            </a:r>
            <a:r>
              <a:rPr lang="ru-RU" b="1" dirty="0" err="1"/>
              <a:t>освітній</a:t>
            </a:r>
            <a:r>
              <a:rPr lang="ru-RU" b="1" dirty="0"/>
              <a:t> </a:t>
            </a:r>
            <a:r>
              <a:rPr lang="ru-RU" b="1" dirty="0" smtClean="0"/>
              <a:t>онлайн-ресурс </a:t>
            </a:r>
            <a:r>
              <a:rPr lang="ru-RU" b="1" dirty="0" err="1"/>
              <a:t>спеціалізується</a:t>
            </a:r>
            <a:r>
              <a:rPr lang="ru-RU" b="1" dirty="0"/>
              <a:t> на </a:t>
            </a:r>
            <a:r>
              <a:rPr lang="ru-RU" b="1" dirty="0" err="1"/>
              <a:t>проведенні</a:t>
            </a:r>
            <a:r>
              <a:rPr lang="ru-RU" b="1" dirty="0"/>
              <a:t> </a:t>
            </a:r>
            <a:r>
              <a:rPr lang="ru-RU" b="1" dirty="0" err="1"/>
              <a:t>інтерактивних</a:t>
            </a:r>
            <a:r>
              <a:rPr lang="ru-RU" b="1" dirty="0"/>
              <a:t> </a:t>
            </a:r>
            <a:r>
              <a:rPr lang="ru-RU" b="1" dirty="0" err="1"/>
              <a:t>курсів</a:t>
            </a:r>
            <a:r>
              <a:rPr lang="ru-RU" b="1" dirty="0"/>
              <a:t> і </a:t>
            </a:r>
            <a:r>
              <a:rPr lang="ru-RU" b="1" dirty="0" err="1"/>
              <a:t>лекцій</a:t>
            </a:r>
            <a:r>
              <a:rPr lang="ru-RU" b="1" dirty="0"/>
              <a:t> для </a:t>
            </a:r>
            <a:r>
              <a:rPr lang="ru-RU" b="1" dirty="0" err="1"/>
              <a:t>закладів</a:t>
            </a:r>
            <a:r>
              <a:rPr lang="ru-RU" b="1" dirty="0"/>
              <a:t> </a:t>
            </a:r>
            <a:r>
              <a:rPr lang="ru-RU" b="1" dirty="0" err="1"/>
              <a:t>вищої</a:t>
            </a:r>
            <a:r>
              <a:rPr lang="ru-RU" b="1" dirty="0"/>
              <a:t> </a:t>
            </a:r>
            <a:r>
              <a:rPr lang="ru-RU" b="1" dirty="0" err="1" smtClean="0"/>
              <a:t>освіти</a:t>
            </a:r>
            <a:endParaRPr lang="ru-RU" b="1" dirty="0" smtClean="0"/>
          </a:p>
          <a:p>
            <a:r>
              <a:rPr lang="en-US" b="1" dirty="0">
                <a:hlinkClick r:id="rId2"/>
              </a:rPr>
              <a:t>https://iversity.org/</a:t>
            </a:r>
            <a:endParaRPr lang="ru-RU" b="1" dirty="0" smtClean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391300" y="-5971"/>
            <a:ext cx="18040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68580" lvl="0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en-US" sz="3600" b="1" dirty="0" err="1">
                <a:solidFill>
                  <a:schemeClr val="accent1"/>
                </a:solidFill>
              </a:rPr>
              <a:t>Iversity</a:t>
            </a:r>
            <a:endParaRPr lang="ru-RU" sz="3600" b="1" dirty="0">
              <a:solidFill>
                <a:schemeClr val="accent1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140968"/>
            <a:ext cx="7957019" cy="3177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0734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1479" y="714780"/>
            <a:ext cx="7860961" cy="2786228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ru-RU" b="1" dirty="0" err="1"/>
              <a:t>Р</a:t>
            </a:r>
            <a:r>
              <a:rPr lang="ru-RU" b="1" dirty="0" err="1" smtClean="0"/>
              <a:t>ізноманітний</a:t>
            </a:r>
            <a:r>
              <a:rPr lang="ru-RU" b="1" dirty="0" smtClean="0"/>
              <a:t> </a:t>
            </a:r>
            <a:r>
              <a:rPr lang="ru-RU" b="1" dirty="0"/>
              <a:t>доступ до </a:t>
            </a:r>
            <a:r>
              <a:rPr lang="ru-RU" b="1" dirty="0" err="1"/>
              <a:t>професійного</a:t>
            </a:r>
            <a:r>
              <a:rPr lang="ru-RU" b="1" dirty="0"/>
              <a:t> </a:t>
            </a:r>
            <a:r>
              <a:rPr lang="ru-RU" b="1" dirty="0" err="1"/>
              <a:t>освітнього</a:t>
            </a:r>
            <a:r>
              <a:rPr lang="ru-RU" b="1" dirty="0"/>
              <a:t> контенту </a:t>
            </a:r>
            <a:r>
              <a:rPr lang="ru-RU" b="1" dirty="0" err="1"/>
              <a:t>від</a:t>
            </a:r>
            <a:r>
              <a:rPr lang="ru-RU" b="1" dirty="0"/>
              <a:t> </a:t>
            </a:r>
            <a:r>
              <a:rPr lang="ru-RU" b="1" dirty="0" err="1"/>
              <a:t>численних</a:t>
            </a:r>
            <a:r>
              <a:rPr lang="ru-RU" b="1" dirty="0"/>
              <a:t> </a:t>
            </a:r>
            <a:r>
              <a:rPr lang="ru-RU" b="1" dirty="0" err="1"/>
              <a:t>шкіл</a:t>
            </a:r>
            <a:r>
              <a:rPr lang="ru-RU" b="1" dirty="0"/>
              <a:t> і </a:t>
            </a:r>
            <a:r>
              <a:rPr lang="ru-RU" b="1" dirty="0" err="1"/>
              <a:t>університетських</a:t>
            </a:r>
            <a:r>
              <a:rPr lang="ru-RU" b="1" dirty="0"/>
              <a:t> кафедр, а </a:t>
            </a:r>
            <a:r>
              <a:rPr lang="ru-RU" b="1" dirty="0" err="1"/>
              <a:t>також</a:t>
            </a:r>
            <a:r>
              <a:rPr lang="ru-RU" b="1" dirty="0"/>
              <a:t> </a:t>
            </a:r>
            <a:r>
              <a:rPr lang="ru-RU" b="1" dirty="0" err="1"/>
              <a:t>можливість</a:t>
            </a:r>
            <a:r>
              <a:rPr lang="ru-RU" b="1" dirty="0"/>
              <a:t> </a:t>
            </a:r>
            <a:r>
              <a:rPr lang="ru-RU" b="1" dirty="0" err="1"/>
              <a:t>безкоштовно</a:t>
            </a:r>
            <a:r>
              <a:rPr lang="ru-RU" b="1" dirty="0"/>
              <a:t> </a:t>
            </a:r>
            <a:r>
              <a:rPr lang="ru-RU" b="1" dirty="0" err="1"/>
              <a:t>брати</a:t>
            </a:r>
            <a:r>
              <a:rPr lang="ru-RU" b="1" dirty="0"/>
              <a:t> участь у онлайн-курсах, </a:t>
            </a:r>
            <a:r>
              <a:rPr lang="ru-RU" b="1" dirty="0" err="1"/>
              <a:t>які</a:t>
            </a:r>
            <a:r>
              <a:rPr lang="ru-RU" b="1" dirty="0"/>
              <a:t> </a:t>
            </a:r>
            <a:r>
              <a:rPr lang="ru-RU" b="1" dirty="0" err="1"/>
              <a:t>організовують</a:t>
            </a:r>
            <a:r>
              <a:rPr lang="ru-RU" b="1" dirty="0"/>
              <a:t> </a:t>
            </a:r>
            <a:r>
              <a:rPr lang="ru-RU" b="1" dirty="0" err="1"/>
              <a:t>викладачі</a:t>
            </a:r>
            <a:r>
              <a:rPr lang="ru-RU" b="1" dirty="0"/>
              <a:t> </a:t>
            </a:r>
            <a:r>
              <a:rPr lang="ru-RU" b="1" dirty="0" err="1"/>
              <a:t>Стенфордського</a:t>
            </a:r>
            <a:r>
              <a:rPr lang="ru-RU" b="1" dirty="0"/>
              <a:t> факультету</a:t>
            </a:r>
            <a:r>
              <a:rPr lang="ru-RU" b="1" dirty="0" smtClean="0"/>
              <a:t>.</a:t>
            </a:r>
          </a:p>
          <a:p>
            <a:r>
              <a:rPr lang="en-US" b="1" dirty="0">
                <a:hlinkClick r:id="rId2"/>
              </a:rPr>
              <a:t>https://online.stanford.edu/</a:t>
            </a:r>
            <a:r>
              <a:rPr lang="ru-RU" b="1" dirty="0">
                <a:hlinkClick r:id="rId2"/>
              </a:rPr>
              <a:t> </a:t>
            </a:r>
            <a:endParaRPr lang="ru-RU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572000" y="28135"/>
            <a:ext cx="365356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00" b="1" dirty="0">
                <a:solidFill>
                  <a:schemeClr val="accent1"/>
                </a:solidFill>
              </a:rPr>
              <a:t>Stanford Open </a:t>
            </a:r>
            <a:r>
              <a:rPr lang="en-US" sz="3000" b="1" dirty="0" err="1">
                <a:solidFill>
                  <a:schemeClr val="accent1"/>
                </a:solidFill>
              </a:rPr>
              <a:t>Edx</a:t>
            </a:r>
            <a:endParaRPr lang="ru-RU" sz="3000" b="1" dirty="0">
              <a:solidFill>
                <a:schemeClr val="accent1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400" y="3469415"/>
            <a:ext cx="7631709" cy="3014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8000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1341</TotalTime>
  <Words>425</Words>
  <Application>Microsoft Office PowerPoint</Application>
  <PresentationFormat>Экран (4:3)</PresentationFormat>
  <Paragraphs>67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Остин</vt:lpstr>
      <vt:lpstr>Презентация PowerPoint</vt:lpstr>
      <vt:lpstr>Naurok</vt:lpstr>
      <vt:lpstr>JustClass </vt:lpstr>
      <vt:lpstr> Quiziz  </vt:lpstr>
      <vt:lpstr>Презентация PowerPoint</vt:lpstr>
      <vt:lpstr>Презентация PowerPoint</vt:lpstr>
      <vt:lpstr>"Mozaik Education" </vt:lpstr>
      <vt:lpstr> Osvitanet</vt:lpstr>
      <vt:lpstr>Канал віртуальних подорожей </vt:lpstr>
      <vt:lpstr> </vt:lpstr>
      <vt:lpstr>Google Meet</vt:lpstr>
      <vt:lpstr>Google Classroom</vt:lpstr>
      <vt:lpstr>LearningApps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LordAlex</dc:creator>
  <cp:lastModifiedBy>LordAlex</cp:lastModifiedBy>
  <cp:revision>68</cp:revision>
  <dcterms:created xsi:type="dcterms:W3CDTF">2025-03-14T15:42:43Z</dcterms:created>
  <dcterms:modified xsi:type="dcterms:W3CDTF">2025-03-19T16:22:18Z</dcterms:modified>
</cp:coreProperties>
</file>