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x="18288000" cy="10287000"/>
  <p:notesSz cx="6858000" cy="9144000"/>
  <p:embeddedFontLst>
    <p:embeddedFont>
      <p:font typeface="Children One" charset="1" panose="00000000000000000000"/>
      <p:regular r:id="rId18"/>
    </p:embeddedFont>
    <p:embeddedFont>
      <p:font typeface="Comic Relief" charset="1" panose="030F0702030302020204"/>
      <p:regular r:id="rId19"/>
    </p:embeddedFont>
    <p:embeddedFont>
      <p:font typeface="Quicksand Medium" charset="1" panose="00000600000000000000"/>
      <p:regular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fonts/font18.fntdata" Type="http://schemas.openxmlformats.org/officeDocument/2006/relationships/font"/><Relationship Id="rId19" Target="fonts/font19.fntdata" Type="http://schemas.openxmlformats.org/officeDocument/2006/relationships/font"/><Relationship Id="rId2" Target="presProps.xml" Type="http://schemas.openxmlformats.org/officeDocument/2006/relationships/presProps"/><Relationship Id="rId20" Target="fonts/font20.fntdata" Type="http://schemas.openxmlformats.org/officeDocument/2006/relationships/font"/><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2" Target="../media/image1.jpeg" Type="http://schemas.openxmlformats.org/officeDocument/2006/relationships/image"/><Relationship Id="rId3" Target="../media/image2.png" Type="http://schemas.openxmlformats.org/officeDocument/2006/relationships/image"/><Relationship Id="rId4" Target="../media/image3.sv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8.svg" Type="http://schemas.openxmlformats.org/officeDocument/2006/relationships/image"/><Relationship Id="rId11" Target="../media/image19.png" Type="http://schemas.openxmlformats.org/officeDocument/2006/relationships/image"/><Relationship Id="rId12" Target="../media/image20.svg" Type="http://schemas.openxmlformats.org/officeDocument/2006/relationships/image"/><Relationship Id="rId2" Target="../media/image1.jpeg" Type="http://schemas.openxmlformats.org/officeDocument/2006/relationships/image"/><Relationship Id="rId3" Target="../media/image11.png" Type="http://schemas.openxmlformats.org/officeDocument/2006/relationships/image"/><Relationship Id="rId4" Target="../media/image12.svg" Type="http://schemas.openxmlformats.org/officeDocument/2006/relationships/image"/><Relationship Id="rId5" Target="../media/image13.png" Type="http://schemas.openxmlformats.org/officeDocument/2006/relationships/image"/><Relationship Id="rId6" Target="../media/image14.svg" Type="http://schemas.openxmlformats.org/officeDocument/2006/relationships/image"/><Relationship Id="rId7" Target="../media/image15.png" Type="http://schemas.openxmlformats.org/officeDocument/2006/relationships/image"/><Relationship Id="rId8" Target="../media/image16.svg" Type="http://schemas.openxmlformats.org/officeDocument/2006/relationships/image"/><Relationship Id="rId9" Target="../media/image17.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10" Target="https://youtu.be/GlPESgoSxLk" TargetMode="External" Type="http://schemas.openxmlformats.org/officeDocument/2006/relationships/hyperlink"/><Relationship Id="rId2" Target="../media/image1.jpeg" Type="http://schemas.openxmlformats.org/officeDocument/2006/relationships/image"/><Relationship Id="rId3" Target="../media/image21.png" Type="http://schemas.openxmlformats.org/officeDocument/2006/relationships/image"/><Relationship Id="rId4" Target="../media/image22.svg" Type="http://schemas.openxmlformats.org/officeDocument/2006/relationships/image"/><Relationship Id="rId5" Target="../media/image23.png" Type="http://schemas.openxmlformats.org/officeDocument/2006/relationships/image"/><Relationship Id="rId6" Target="../media/image24.svg" Type="http://schemas.openxmlformats.org/officeDocument/2006/relationships/image"/><Relationship Id="rId7" Target="../media/image25.png" Type="http://schemas.openxmlformats.org/officeDocument/2006/relationships/image"/><Relationship Id="rId8" Target="../media/image26.png" Type="http://schemas.openxmlformats.org/officeDocument/2006/relationships/image"/><Relationship Id="rId9" Target="../media/image27.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https://english-portal.com.ua" TargetMode="External" Type="http://schemas.openxmlformats.org/officeDocument/2006/relationships/hyperlink"/><Relationship Id="rId11" Target="http://www.hedra.com" TargetMode="External" Type="http://schemas.openxmlformats.org/officeDocument/2006/relationships/hyperlink"/><Relationship Id="rId12" Target="../media/image31.png" Type="http://schemas.openxmlformats.org/officeDocument/2006/relationships/image"/><Relationship Id="rId13" Target="http://www.hedra.com" TargetMode="External" Type="http://schemas.openxmlformats.org/officeDocument/2006/relationships/hyperlink"/><Relationship Id="rId14" Target="https://youtu.be/GlPESgoSxLk" TargetMode="External" Type="http://schemas.openxmlformats.org/officeDocument/2006/relationships/hyperlink"/><Relationship Id="rId15" Target="../media/image32.png" Type="http://schemas.openxmlformats.org/officeDocument/2006/relationships/image"/><Relationship Id="rId16" Target="../media/image33.svg" Type="http://schemas.openxmlformats.org/officeDocument/2006/relationships/image"/><Relationship Id="rId2" Target="../media/image1.jpeg" Type="http://schemas.openxmlformats.org/officeDocument/2006/relationships/image"/><Relationship Id="rId3" Target="../media/image28.png" Type="http://schemas.openxmlformats.org/officeDocument/2006/relationships/image"/><Relationship Id="rId4" Target="../media/image29.svg" Type="http://schemas.openxmlformats.org/officeDocument/2006/relationships/image"/><Relationship Id="rId5" Target="../media/image30.png" Type="http://schemas.openxmlformats.org/officeDocument/2006/relationships/image"/><Relationship Id="rId6" Target="https://english-portal.com.ua" TargetMode="External" Type="http://schemas.openxmlformats.org/officeDocument/2006/relationships/hyperlink"/><Relationship Id="rId7" Target="../media/image26.png" Type="http://schemas.openxmlformats.org/officeDocument/2006/relationships/image"/><Relationship Id="rId8" Target="../media/image27.svg" Type="http://schemas.openxmlformats.org/officeDocument/2006/relationships/image"/><Relationship Id="rId9" Target="https://youtu.be/BFXLG-FyDvk" TargetMode="External" Type="http://schemas.openxmlformats.org/officeDocument/2006/relationships/hyperlink"/></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8.png" Type="http://schemas.openxmlformats.org/officeDocument/2006/relationships/image"/><Relationship Id="rId11" Target="../media/image39.svg" Type="http://schemas.openxmlformats.org/officeDocument/2006/relationships/image"/><Relationship Id="rId12" Target="../media/image40.png" Type="http://schemas.openxmlformats.org/officeDocument/2006/relationships/image"/><Relationship Id="rId13" Target="https://claude.ai" TargetMode="External" Type="http://schemas.openxmlformats.org/officeDocument/2006/relationships/hyperlink"/><Relationship Id="rId14" Target="../media/image41.png" Type="http://schemas.openxmlformats.org/officeDocument/2006/relationships/image"/><Relationship Id="rId15" Target="https://chatgpt.com" TargetMode="External" Type="http://schemas.openxmlformats.org/officeDocument/2006/relationships/hyperlink"/><Relationship Id="rId16" Target="../media/image42.png" Type="http://schemas.openxmlformats.org/officeDocument/2006/relationships/image"/><Relationship Id="rId17" Target="https://gemini.google.com" TargetMode="External" Type="http://schemas.openxmlformats.org/officeDocument/2006/relationships/hyperlink"/><Relationship Id="rId18" Target="../media/image43.png" Type="http://schemas.openxmlformats.org/officeDocument/2006/relationships/image"/><Relationship Id="rId19" Target="https://copilot.microsoft.com" TargetMode="External" Type="http://schemas.openxmlformats.org/officeDocument/2006/relationships/hyperlink"/><Relationship Id="rId2" Target="../media/image1.jpeg" Type="http://schemas.openxmlformats.org/officeDocument/2006/relationships/image"/><Relationship Id="rId3" Target="../media/image34.png" Type="http://schemas.openxmlformats.org/officeDocument/2006/relationships/image"/><Relationship Id="rId4" Target="../media/image35.svg" Type="http://schemas.openxmlformats.org/officeDocument/2006/relationships/image"/><Relationship Id="rId5" Target="../media/image36.png" Type="http://schemas.openxmlformats.org/officeDocument/2006/relationships/image"/><Relationship Id="rId6" Target="../media/image37.svg" Type="http://schemas.openxmlformats.org/officeDocument/2006/relationships/image"/><Relationship Id="rId7" Target="../media/image26.png" Type="http://schemas.openxmlformats.org/officeDocument/2006/relationships/image"/><Relationship Id="rId8" Target="../media/image27.svg" Type="http://schemas.openxmlformats.org/officeDocument/2006/relationships/image"/><Relationship Id="rId9" Target="https://youtu.be/lB-7aUuzG6g" TargetMode="External" Type="http://schemas.openxmlformats.org/officeDocument/2006/relationships/hyperlink"/></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4.png" Type="http://schemas.openxmlformats.org/officeDocument/2006/relationships/image"/><Relationship Id="rId11" Target="../media/image35.svg" Type="http://schemas.openxmlformats.org/officeDocument/2006/relationships/image"/><Relationship Id="rId2" Target="../media/image1.jpeg" Type="http://schemas.openxmlformats.org/officeDocument/2006/relationships/image"/><Relationship Id="rId3" Target="../media/image44.png" Type="http://schemas.openxmlformats.org/officeDocument/2006/relationships/image"/><Relationship Id="rId4" Target="../media/image45.svg" Type="http://schemas.openxmlformats.org/officeDocument/2006/relationships/image"/><Relationship Id="rId5" Target="../media/image26.png" Type="http://schemas.openxmlformats.org/officeDocument/2006/relationships/image"/><Relationship Id="rId6" Target="../media/image27.svg" Type="http://schemas.openxmlformats.org/officeDocument/2006/relationships/image"/><Relationship Id="rId7" Target="https://youtu.be/CgWFe2VbdW4" TargetMode="External" Type="http://schemas.openxmlformats.org/officeDocument/2006/relationships/hyperlink"/><Relationship Id="rId8" Target="../media/image46.png" Type="http://schemas.openxmlformats.org/officeDocument/2006/relationships/image"/><Relationship Id="rId9" Target="../media/image25.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4.png" Type="http://schemas.openxmlformats.org/officeDocument/2006/relationships/image"/><Relationship Id="rId11" Target="../media/image35.svg" Type="http://schemas.openxmlformats.org/officeDocument/2006/relationships/image"/><Relationship Id="rId12" Target="https://worditout.com" TargetMode="External" Type="http://schemas.openxmlformats.org/officeDocument/2006/relationships/hyperlink"/><Relationship Id="rId13" Target="../media/image49.png" Type="http://schemas.openxmlformats.org/officeDocument/2006/relationships/image"/><Relationship Id="rId14" Target="../media/image50.png" Type="http://schemas.openxmlformats.org/officeDocument/2006/relationships/image"/><Relationship Id="rId15" Target="https://wordart.com" TargetMode="External" Type="http://schemas.openxmlformats.org/officeDocument/2006/relationships/hyperlink"/><Relationship Id="rId2" Target="../media/image1.jpeg" Type="http://schemas.openxmlformats.org/officeDocument/2006/relationships/image"/><Relationship Id="rId3" Target="../media/image44.png" Type="http://schemas.openxmlformats.org/officeDocument/2006/relationships/image"/><Relationship Id="rId4" Target="../media/image45.svg" Type="http://schemas.openxmlformats.org/officeDocument/2006/relationships/image"/><Relationship Id="rId5" Target="../media/image26.png" Type="http://schemas.openxmlformats.org/officeDocument/2006/relationships/image"/><Relationship Id="rId6" Target="../media/image27.svg" Type="http://schemas.openxmlformats.org/officeDocument/2006/relationships/image"/><Relationship Id="rId7" Target="https://youtu.be/ysK8rfrq7L4" TargetMode="External" Type="http://schemas.openxmlformats.org/officeDocument/2006/relationships/hyperlink"/><Relationship Id="rId8" Target="../media/image47.png" Type="http://schemas.openxmlformats.org/officeDocument/2006/relationships/image"/><Relationship Id="rId9" Target="../media/image48.sv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10" Target="https://www.autodraw.com" TargetMode="External" Type="http://schemas.openxmlformats.org/officeDocument/2006/relationships/hyperlink"/><Relationship Id="rId11" Target="../media/image53.png" Type="http://schemas.openxmlformats.org/officeDocument/2006/relationships/image"/><Relationship Id="rId12" Target="../media/image54.svg" Type="http://schemas.openxmlformats.org/officeDocument/2006/relationships/image"/><Relationship Id="rId13" Target="../media/image55.png" Type="http://schemas.openxmlformats.org/officeDocument/2006/relationships/image"/><Relationship Id="rId14" Target="https://sketch.metademolab.com" TargetMode="External" Type="http://schemas.openxmlformats.org/officeDocument/2006/relationships/hyperlink"/><Relationship Id="rId15" Target="https://www.autodraw.com" TargetMode="External" Type="http://schemas.openxmlformats.org/officeDocument/2006/relationships/hyperlink"/><Relationship Id="rId2" Target="../media/image1.jpeg" Type="http://schemas.openxmlformats.org/officeDocument/2006/relationships/image"/><Relationship Id="rId3" Target="../media/image51.png" Type="http://schemas.openxmlformats.org/officeDocument/2006/relationships/image"/><Relationship Id="rId4" Target="../media/image32.png" Type="http://schemas.openxmlformats.org/officeDocument/2006/relationships/image"/><Relationship Id="rId5" Target="../media/image33.svg" Type="http://schemas.openxmlformats.org/officeDocument/2006/relationships/image"/><Relationship Id="rId6" Target="../media/image26.png" Type="http://schemas.openxmlformats.org/officeDocument/2006/relationships/image"/><Relationship Id="rId7" Target="../media/image27.svg" Type="http://schemas.openxmlformats.org/officeDocument/2006/relationships/image"/><Relationship Id="rId8" Target="https://youtu.be/XRtcASHXBSI" TargetMode="External" Type="http://schemas.openxmlformats.org/officeDocument/2006/relationships/hyperlink"/><Relationship Id="rId9" Target="../media/image52.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6.png" Type="http://schemas.openxmlformats.org/officeDocument/2006/relationships/image"/><Relationship Id="rId11" Target="../media/image27.svg" Type="http://schemas.openxmlformats.org/officeDocument/2006/relationships/image"/><Relationship Id="rId12" Target="https://youtu.be/_Y7Dg-tMkEw" TargetMode="External" Type="http://schemas.openxmlformats.org/officeDocument/2006/relationships/hyperlink"/><Relationship Id="rId13" Target="../media/image61.png" Type="http://schemas.openxmlformats.org/officeDocument/2006/relationships/image"/><Relationship Id="rId14" Target="https://en.linoit.com" TargetMode="External" Type="http://schemas.openxmlformats.org/officeDocument/2006/relationships/hyperlink"/><Relationship Id="rId2" Target="../media/image1.jpeg" Type="http://schemas.openxmlformats.org/officeDocument/2006/relationships/image"/><Relationship Id="rId3" Target="../media/image56.png" Type="http://schemas.openxmlformats.org/officeDocument/2006/relationships/image"/><Relationship Id="rId4" Target="../media/image57.png" Type="http://schemas.openxmlformats.org/officeDocument/2006/relationships/image"/><Relationship Id="rId5" Target="../media/image58.svg" Type="http://schemas.openxmlformats.org/officeDocument/2006/relationships/image"/><Relationship Id="rId6" Target="../media/image28.png" Type="http://schemas.openxmlformats.org/officeDocument/2006/relationships/image"/><Relationship Id="rId7" Target="../media/image29.svg" Type="http://schemas.openxmlformats.org/officeDocument/2006/relationships/image"/><Relationship Id="rId8" Target="../media/image59.png" Type="http://schemas.openxmlformats.org/officeDocument/2006/relationships/image"/><Relationship Id="rId9" Target="../media/image60.sv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67.svg" Type="http://schemas.openxmlformats.org/officeDocument/2006/relationships/image"/><Relationship Id="rId11" Target="../media/image68.png" Type="http://schemas.openxmlformats.org/officeDocument/2006/relationships/image"/><Relationship Id="rId12" Target="../media/image69.svg" Type="http://schemas.openxmlformats.org/officeDocument/2006/relationships/image"/><Relationship Id="rId13" Target="../media/image26.png" Type="http://schemas.openxmlformats.org/officeDocument/2006/relationships/image"/><Relationship Id="rId14" Target="../media/image27.svg" Type="http://schemas.openxmlformats.org/officeDocument/2006/relationships/image"/><Relationship Id="rId15" Target="https://youtu.be/rGvOC1wrNBk" TargetMode="External" Type="http://schemas.openxmlformats.org/officeDocument/2006/relationships/hyperlink"/><Relationship Id="rId16" Target="../media/image70.png" Type="http://schemas.openxmlformats.org/officeDocument/2006/relationships/image"/><Relationship Id="rId17" Target="https://www.voki.com" TargetMode="External" Type="http://schemas.openxmlformats.org/officeDocument/2006/relationships/hyperlink"/><Relationship Id="rId18" Target="../media/image71.png" Type="http://schemas.openxmlformats.org/officeDocument/2006/relationships/image"/><Relationship Id="rId19" Target="https://www.storyjumper.com" TargetMode="External" Type="http://schemas.openxmlformats.org/officeDocument/2006/relationships/hyperlink"/><Relationship Id="rId2" Target="../media/image1.jpeg" Type="http://schemas.openxmlformats.org/officeDocument/2006/relationships/image"/><Relationship Id="rId20" Target="https://www.voki.com" TargetMode="External" Type="http://schemas.openxmlformats.org/officeDocument/2006/relationships/hyperlink"/><Relationship Id="rId3" Target="../media/image62.png" Type="http://schemas.openxmlformats.org/officeDocument/2006/relationships/image"/><Relationship Id="rId4" Target="../media/image63.svg" Type="http://schemas.openxmlformats.org/officeDocument/2006/relationships/image"/><Relationship Id="rId5" Target="../media/image64.png" Type="http://schemas.openxmlformats.org/officeDocument/2006/relationships/image"/><Relationship Id="rId6" Target="../media/image65.svg" Type="http://schemas.openxmlformats.org/officeDocument/2006/relationships/image"/><Relationship Id="rId7" Target="../media/image28.png" Type="http://schemas.openxmlformats.org/officeDocument/2006/relationships/image"/><Relationship Id="rId8" Target="../media/image29.svg" Type="http://schemas.openxmlformats.org/officeDocument/2006/relationships/image"/><Relationship Id="rId9" Target="../media/image66.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10" Target="https://youtu.be/Uat-CiLwuDE" TargetMode="External" Type="http://schemas.openxmlformats.org/officeDocument/2006/relationships/hyperlink"/><Relationship Id="rId11" Target="../media/image77.png" Type="http://schemas.openxmlformats.org/officeDocument/2006/relationships/image"/><Relationship Id="rId12" Target="https://www.mentimeter.com" TargetMode="External" Type="http://schemas.openxmlformats.org/officeDocument/2006/relationships/hyperlink"/><Relationship Id="rId13" Target="../media/image19.png" Type="http://schemas.openxmlformats.org/officeDocument/2006/relationships/image"/><Relationship Id="rId14" Target="../media/image20.svg" Type="http://schemas.openxmlformats.org/officeDocument/2006/relationships/image"/><Relationship Id="rId2" Target="../media/image1.jpeg" Type="http://schemas.openxmlformats.org/officeDocument/2006/relationships/image"/><Relationship Id="rId3" Target="../media/image72.png" Type="http://schemas.openxmlformats.org/officeDocument/2006/relationships/image"/><Relationship Id="rId4" Target="../media/image73.png" Type="http://schemas.openxmlformats.org/officeDocument/2006/relationships/image"/><Relationship Id="rId5" Target="../media/image74.svg" Type="http://schemas.openxmlformats.org/officeDocument/2006/relationships/image"/><Relationship Id="rId6" Target="../media/image75.png" Type="http://schemas.openxmlformats.org/officeDocument/2006/relationships/image"/><Relationship Id="rId7" Target="../media/image76.svg" Type="http://schemas.openxmlformats.org/officeDocument/2006/relationships/image"/><Relationship Id="rId8" Target="../media/image26.png" Type="http://schemas.openxmlformats.org/officeDocument/2006/relationships/image"/><Relationship Id="rId9" Target="../media/image27.sv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83.png" Type="http://schemas.openxmlformats.org/officeDocument/2006/relationships/image"/><Relationship Id="rId11" Target="../media/image84.svg" Type="http://schemas.openxmlformats.org/officeDocument/2006/relationships/image"/><Relationship Id="rId12" Target="../media/image85.png" Type="http://schemas.openxmlformats.org/officeDocument/2006/relationships/image"/><Relationship Id="rId13" Target="../media/image86.svg" Type="http://schemas.openxmlformats.org/officeDocument/2006/relationships/image"/><Relationship Id="rId2" Target="../media/image1.jpeg" Type="http://schemas.openxmlformats.org/officeDocument/2006/relationships/image"/><Relationship Id="rId3" Target="../media/image78.png" Type="http://schemas.openxmlformats.org/officeDocument/2006/relationships/image"/><Relationship Id="rId4" Target="../media/image79.png" Type="http://schemas.openxmlformats.org/officeDocument/2006/relationships/image"/><Relationship Id="rId5" Target="../media/image80.svg" Type="http://schemas.openxmlformats.org/officeDocument/2006/relationships/image"/><Relationship Id="rId6" Target="../media/image34.png" Type="http://schemas.openxmlformats.org/officeDocument/2006/relationships/image"/><Relationship Id="rId7" Target="../media/image35.svg" Type="http://schemas.openxmlformats.org/officeDocument/2006/relationships/image"/><Relationship Id="rId8" Target="../media/image81.png" Type="http://schemas.openxmlformats.org/officeDocument/2006/relationships/image"/><Relationship Id="rId9" Target="../media/image82.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77" r="0" b="-9277"/>
            </a:stretch>
          </a:blipFill>
        </p:spPr>
      </p:sp>
      <p:sp>
        <p:nvSpPr>
          <p:cNvPr name="Freeform 3" id="3"/>
          <p:cNvSpPr/>
          <p:nvPr/>
        </p:nvSpPr>
        <p:spPr>
          <a:xfrm flipH="false" flipV="false" rot="0">
            <a:off x="14299319" y="2081436"/>
            <a:ext cx="4436442" cy="4114800"/>
          </a:xfrm>
          <a:custGeom>
            <a:avLst/>
            <a:gdLst/>
            <a:ahLst/>
            <a:cxnLst/>
            <a:rect r="r" b="b" t="t" l="l"/>
            <a:pathLst>
              <a:path h="4114800" w="4436442">
                <a:moveTo>
                  <a:pt x="0" y="0"/>
                </a:moveTo>
                <a:lnTo>
                  <a:pt x="4436442" y="0"/>
                </a:lnTo>
                <a:lnTo>
                  <a:pt x="4436442"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true" flipV="false" rot="0">
            <a:off x="9666782" y="3627728"/>
            <a:ext cx="9265074" cy="6659272"/>
          </a:xfrm>
          <a:custGeom>
            <a:avLst/>
            <a:gdLst/>
            <a:ahLst/>
            <a:cxnLst/>
            <a:rect r="r" b="b" t="t" l="l"/>
            <a:pathLst>
              <a:path h="6659272" w="9265074">
                <a:moveTo>
                  <a:pt x="9265074" y="0"/>
                </a:moveTo>
                <a:lnTo>
                  <a:pt x="0" y="0"/>
                </a:lnTo>
                <a:lnTo>
                  <a:pt x="0" y="6659272"/>
                </a:lnTo>
                <a:lnTo>
                  <a:pt x="9265074" y="6659272"/>
                </a:lnTo>
                <a:lnTo>
                  <a:pt x="9265074" y="0"/>
                </a:lnTo>
                <a:close/>
              </a:path>
            </a:pathLst>
          </a:custGeom>
          <a:blipFill>
            <a:blip r:embed="rId5"/>
            <a:stretch>
              <a:fillRect l="0" t="0" r="0" b="0"/>
            </a:stretch>
          </a:blipFill>
        </p:spPr>
      </p:sp>
      <p:sp>
        <p:nvSpPr>
          <p:cNvPr name="Freeform 5" id="5"/>
          <p:cNvSpPr/>
          <p:nvPr/>
        </p:nvSpPr>
        <p:spPr>
          <a:xfrm flipH="false" flipV="false" rot="0">
            <a:off x="-433369" y="7191953"/>
            <a:ext cx="3356557" cy="1632126"/>
          </a:xfrm>
          <a:custGeom>
            <a:avLst/>
            <a:gdLst/>
            <a:ahLst/>
            <a:cxnLst/>
            <a:rect r="r" b="b" t="t" l="l"/>
            <a:pathLst>
              <a:path h="1632126" w="3356557">
                <a:moveTo>
                  <a:pt x="0" y="0"/>
                </a:moveTo>
                <a:lnTo>
                  <a:pt x="3356557" y="0"/>
                </a:lnTo>
                <a:lnTo>
                  <a:pt x="3356557" y="1632125"/>
                </a:lnTo>
                <a:lnTo>
                  <a:pt x="0" y="1632125"/>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0">
            <a:off x="2568960" y="7678832"/>
            <a:ext cx="7315200" cy="658368"/>
          </a:xfrm>
          <a:custGeom>
            <a:avLst/>
            <a:gdLst/>
            <a:ahLst/>
            <a:cxnLst/>
            <a:rect r="r" b="b" t="t" l="l"/>
            <a:pathLst>
              <a:path h="658368" w="7315200">
                <a:moveTo>
                  <a:pt x="0" y="0"/>
                </a:moveTo>
                <a:lnTo>
                  <a:pt x="7315200" y="0"/>
                </a:lnTo>
                <a:lnTo>
                  <a:pt x="7315200" y="658368"/>
                </a:lnTo>
                <a:lnTo>
                  <a:pt x="0" y="658368"/>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7" id="7"/>
          <p:cNvSpPr txBox="true"/>
          <p:nvPr/>
        </p:nvSpPr>
        <p:spPr>
          <a:xfrm rot="0">
            <a:off x="1028700" y="1665130"/>
            <a:ext cx="11689848" cy="6424419"/>
          </a:xfrm>
          <a:prstGeom prst="rect">
            <a:avLst/>
          </a:prstGeom>
        </p:spPr>
        <p:txBody>
          <a:bodyPr anchor="t" rtlCol="false" tIns="0" lIns="0" bIns="0" rIns="0">
            <a:spAutoFit/>
          </a:bodyPr>
          <a:lstStyle/>
          <a:p>
            <a:pPr algn="l">
              <a:lnSpc>
                <a:spcPts val="10248"/>
              </a:lnSpc>
              <a:spcBef>
                <a:spcPct val="0"/>
              </a:spcBef>
            </a:pPr>
            <a:r>
              <a:rPr lang="en-US" sz="7320">
                <a:solidFill>
                  <a:srgbClr val="034093"/>
                </a:solidFill>
                <a:latin typeface="Children One"/>
                <a:ea typeface="Children One"/>
                <a:cs typeface="Children One"/>
                <a:sym typeface="Children One"/>
              </a:rPr>
              <a:t>Онлайн-помічник з використання</a:t>
            </a:r>
            <a:r>
              <a:rPr lang="en-US" sz="7320">
                <a:solidFill>
                  <a:srgbClr val="034093"/>
                </a:solidFill>
                <a:latin typeface="Children One"/>
                <a:ea typeface="Children One"/>
                <a:cs typeface="Children One"/>
                <a:sym typeface="Children One"/>
              </a:rPr>
              <a:t> цифрових інструментів на уроках іноземної мови і не тільки</a:t>
            </a:r>
          </a:p>
          <a:p>
            <a:pPr algn="l">
              <a:lnSpc>
                <a:spcPts val="10248"/>
              </a:lnSpc>
              <a:spcBef>
                <a:spcPct val="0"/>
              </a:spcBef>
            </a:pPr>
          </a:p>
        </p:txBody>
      </p:sp>
      <p:sp>
        <p:nvSpPr>
          <p:cNvPr name="TextBox 8" id="8"/>
          <p:cNvSpPr txBox="true"/>
          <p:nvPr/>
        </p:nvSpPr>
        <p:spPr>
          <a:xfrm rot="0">
            <a:off x="1649187" y="8270525"/>
            <a:ext cx="8791979" cy="1110202"/>
          </a:xfrm>
          <a:prstGeom prst="rect">
            <a:avLst/>
          </a:prstGeom>
        </p:spPr>
        <p:txBody>
          <a:bodyPr anchor="t" rtlCol="false" tIns="0" lIns="0" bIns="0" rIns="0">
            <a:spAutoFit/>
          </a:bodyPr>
          <a:lstStyle/>
          <a:p>
            <a:pPr algn="ctr">
              <a:lnSpc>
                <a:spcPts val="4432"/>
              </a:lnSpc>
              <a:spcBef>
                <a:spcPct val="0"/>
              </a:spcBef>
            </a:pPr>
            <a:r>
              <a:rPr lang="en-US" sz="3166">
                <a:solidFill>
                  <a:srgbClr val="034093"/>
                </a:solidFill>
                <a:latin typeface="Comic Relief"/>
                <a:ea typeface="Comic Relief"/>
                <a:cs typeface="Comic Relief"/>
                <a:sym typeface="Comic Relief"/>
              </a:rPr>
              <a:t>Підготували: вчителі ММО вчителів іноземної мови Лисичанської ТГ</a:t>
            </a:r>
          </a:p>
        </p:txBody>
      </p:sp>
      <p:sp>
        <p:nvSpPr>
          <p:cNvPr name="Freeform 9" id="9"/>
          <p:cNvSpPr/>
          <p:nvPr/>
        </p:nvSpPr>
        <p:spPr>
          <a:xfrm flipH="false" flipV="false" rot="-3811188">
            <a:off x="15212917" y="169266"/>
            <a:ext cx="1604417" cy="1980762"/>
          </a:xfrm>
          <a:custGeom>
            <a:avLst/>
            <a:gdLst/>
            <a:ahLst/>
            <a:cxnLst/>
            <a:rect r="r" b="b" t="t" l="l"/>
            <a:pathLst>
              <a:path h="1980762" w="1604417">
                <a:moveTo>
                  <a:pt x="0" y="0"/>
                </a:moveTo>
                <a:lnTo>
                  <a:pt x="1604417" y="0"/>
                </a:lnTo>
                <a:lnTo>
                  <a:pt x="1604417" y="1980762"/>
                </a:lnTo>
                <a:lnTo>
                  <a:pt x="0" y="1980762"/>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10" id="10"/>
          <p:cNvSpPr txBox="true"/>
          <p:nvPr/>
        </p:nvSpPr>
        <p:spPr>
          <a:xfrm rot="0">
            <a:off x="200078" y="164342"/>
            <a:ext cx="8258926" cy="834038"/>
          </a:xfrm>
          <a:prstGeom prst="rect">
            <a:avLst/>
          </a:prstGeom>
        </p:spPr>
        <p:txBody>
          <a:bodyPr anchor="t" rtlCol="false" tIns="0" lIns="0" bIns="0" rIns="0">
            <a:spAutoFit/>
          </a:bodyPr>
          <a:lstStyle/>
          <a:p>
            <a:pPr algn="l">
              <a:lnSpc>
                <a:spcPts val="6845"/>
              </a:lnSpc>
              <a:spcBef>
                <a:spcPct val="0"/>
              </a:spcBef>
            </a:pPr>
            <a:r>
              <a:rPr lang="en-US" sz="4889">
                <a:solidFill>
                  <a:srgbClr val="034093"/>
                </a:solidFill>
                <a:latin typeface="Children One"/>
                <a:ea typeface="Children One"/>
                <a:cs typeface="Children One"/>
                <a:sym typeface="Children One"/>
              </a:rPr>
              <a:t>Методичний посібник</a:t>
            </a:r>
          </a:p>
        </p:txBody>
      </p:sp>
      <p:sp>
        <p:nvSpPr>
          <p:cNvPr name="TextBox 11" id="11"/>
          <p:cNvSpPr txBox="true"/>
          <p:nvPr/>
        </p:nvSpPr>
        <p:spPr>
          <a:xfrm rot="0">
            <a:off x="1830571" y="9557389"/>
            <a:ext cx="8791979" cy="548227"/>
          </a:xfrm>
          <a:prstGeom prst="rect">
            <a:avLst/>
          </a:prstGeom>
        </p:spPr>
        <p:txBody>
          <a:bodyPr anchor="t" rtlCol="false" tIns="0" lIns="0" bIns="0" rIns="0">
            <a:spAutoFit/>
          </a:bodyPr>
          <a:lstStyle/>
          <a:p>
            <a:pPr algn="ctr">
              <a:lnSpc>
                <a:spcPts val="4432"/>
              </a:lnSpc>
              <a:spcBef>
                <a:spcPct val="0"/>
              </a:spcBef>
            </a:pPr>
            <a:r>
              <a:rPr lang="en-US" sz="3166">
                <a:solidFill>
                  <a:srgbClr val="034093"/>
                </a:solidFill>
                <a:latin typeface="Comic Relief"/>
                <a:ea typeface="Comic Relief"/>
                <a:cs typeface="Comic Relief"/>
                <a:sym typeface="Comic Relief"/>
              </a:rPr>
              <a:t>2025 р.</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77" r="0" b="-9277"/>
            </a:stretch>
          </a:blipFill>
        </p:spPr>
      </p:sp>
      <p:sp>
        <p:nvSpPr>
          <p:cNvPr name="Freeform 3" id="3"/>
          <p:cNvSpPr/>
          <p:nvPr/>
        </p:nvSpPr>
        <p:spPr>
          <a:xfrm flipH="false" flipV="false" rot="0">
            <a:off x="165269" y="3803383"/>
            <a:ext cx="4833500" cy="3196152"/>
          </a:xfrm>
          <a:custGeom>
            <a:avLst/>
            <a:gdLst/>
            <a:ahLst/>
            <a:cxnLst/>
            <a:rect r="r" b="b" t="t" l="l"/>
            <a:pathLst>
              <a:path h="3196152" w="4833500">
                <a:moveTo>
                  <a:pt x="0" y="0"/>
                </a:moveTo>
                <a:lnTo>
                  <a:pt x="4833500" y="0"/>
                </a:lnTo>
                <a:lnTo>
                  <a:pt x="4833500" y="3196151"/>
                </a:lnTo>
                <a:lnTo>
                  <a:pt x="0" y="3196151"/>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false" flipV="false" rot="2031449">
            <a:off x="16881226" y="79796"/>
            <a:ext cx="756148" cy="1543159"/>
          </a:xfrm>
          <a:custGeom>
            <a:avLst/>
            <a:gdLst/>
            <a:ahLst/>
            <a:cxnLst/>
            <a:rect r="r" b="b" t="t" l="l"/>
            <a:pathLst>
              <a:path h="1543159" w="756148">
                <a:moveTo>
                  <a:pt x="0" y="0"/>
                </a:moveTo>
                <a:lnTo>
                  <a:pt x="756148" y="0"/>
                </a:lnTo>
                <a:lnTo>
                  <a:pt x="756148" y="1543159"/>
                </a:lnTo>
                <a:lnTo>
                  <a:pt x="0" y="1543159"/>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5" id="5"/>
          <p:cNvSpPr/>
          <p:nvPr/>
        </p:nvSpPr>
        <p:spPr>
          <a:xfrm flipH="false" flipV="false" rot="0">
            <a:off x="-1727829" y="9399128"/>
            <a:ext cx="6966400" cy="2812684"/>
          </a:xfrm>
          <a:custGeom>
            <a:avLst/>
            <a:gdLst/>
            <a:ahLst/>
            <a:cxnLst/>
            <a:rect r="r" b="b" t="t" l="l"/>
            <a:pathLst>
              <a:path h="2812684" w="6966400">
                <a:moveTo>
                  <a:pt x="0" y="0"/>
                </a:moveTo>
                <a:lnTo>
                  <a:pt x="6966401" y="0"/>
                </a:lnTo>
                <a:lnTo>
                  <a:pt x="6966401" y="2812684"/>
                </a:lnTo>
                <a:lnTo>
                  <a:pt x="0" y="2812684"/>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TextBox 6" id="6"/>
          <p:cNvSpPr txBox="true"/>
          <p:nvPr/>
        </p:nvSpPr>
        <p:spPr>
          <a:xfrm rot="0">
            <a:off x="5412971" y="494929"/>
            <a:ext cx="11102497" cy="10044708"/>
          </a:xfrm>
          <a:prstGeom prst="rect">
            <a:avLst/>
          </a:prstGeom>
        </p:spPr>
        <p:txBody>
          <a:bodyPr anchor="t" rtlCol="false" tIns="0" lIns="0" bIns="0" rIns="0">
            <a:spAutoFit/>
          </a:bodyPr>
          <a:lstStyle/>
          <a:p>
            <a:pPr algn="just">
              <a:lnSpc>
                <a:spcPts val="7131"/>
              </a:lnSpc>
            </a:pPr>
            <a:r>
              <a:rPr lang="en-US" sz="5093">
                <a:solidFill>
                  <a:srgbClr val="034093"/>
                </a:solidFill>
                <a:latin typeface="Comic Relief"/>
                <a:ea typeface="Comic Relief"/>
                <a:cs typeface="Comic Relief"/>
                <a:sym typeface="Comic Relief"/>
              </a:rPr>
              <a:t>Вступ</a:t>
            </a:r>
          </a:p>
          <a:p>
            <a:pPr algn="just">
              <a:lnSpc>
                <a:spcPts val="3211"/>
              </a:lnSpc>
            </a:pPr>
          </a:p>
          <a:p>
            <a:pPr algn="just">
              <a:lnSpc>
                <a:spcPts val="3827"/>
              </a:lnSpc>
            </a:pPr>
            <a:r>
              <a:rPr lang="en-US" sz="2734">
                <a:solidFill>
                  <a:srgbClr val="034093"/>
                </a:solidFill>
                <a:latin typeface="Comic Relief"/>
                <a:ea typeface="Comic Relief"/>
                <a:cs typeface="Comic Relief"/>
                <a:sym typeface="Comic Relief"/>
              </a:rPr>
              <a:t>  </a:t>
            </a:r>
            <a:r>
              <a:rPr lang="en-US" sz="2734">
                <a:solidFill>
                  <a:srgbClr val="034093"/>
                </a:solidFill>
                <a:latin typeface="Comic Relief"/>
                <a:ea typeface="Comic Relief"/>
                <a:cs typeface="Comic Relief"/>
                <a:sym typeface="Comic Relief"/>
              </a:rPr>
              <a:t>Методичний посібник </a:t>
            </a:r>
            <a:r>
              <a:rPr lang="en-US" sz="2734">
                <a:solidFill>
                  <a:srgbClr val="034093"/>
                </a:solidFill>
                <a:latin typeface="Comic Relief"/>
                <a:ea typeface="Comic Relief"/>
                <a:cs typeface="Comic Relief"/>
                <a:sym typeface="Comic Relief"/>
              </a:rPr>
              <a:t>«Онлайн-помічник з використання цифрових інструментів на уроках іноземної мови і не тільки» створена з метою підтримки вчителів у впровадженні сучасних цифрових технологій в освітній процес. У матеріалах зібрано добірку практичних відеоінструкцій, у яких досвідчені педагоги діляться власним досвідом використання цифрових сервісів, демонструють покрокове застосування різноманітних інструментів (Hedra, Linoit, Mentimeter, Claud, ToonyTools та ін.) та надають поради щодо їх ефективного впровадження не лише на уроках іноземної мови, а й у міжпредметному контексті.</a:t>
            </a:r>
          </a:p>
          <a:p>
            <a:pPr algn="just">
              <a:lnSpc>
                <a:spcPts val="3827"/>
              </a:lnSpc>
              <a:spcBef>
                <a:spcPct val="0"/>
              </a:spcBef>
            </a:pPr>
            <a:r>
              <a:rPr lang="en-US" sz="2734">
                <a:solidFill>
                  <a:srgbClr val="034093"/>
                </a:solidFill>
                <a:latin typeface="Comic Relief"/>
                <a:ea typeface="Comic Relief"/>
                <a:cs typeface="Comic Relief"/>
                <a:sym typeface="Comic Relief"/>
              </a:rPr>
              <a:t>    Ресурс стане корисним як для вчителів-початківців, так і для досвідчених педагогів, які прагнуть удосконалити свої цифрові навички, урізноманітнити методи викладання та зробити освітній процес інтерактивним, сучасним і цікавим для здобувачів освіти.  </a:t>
            </a:r>
          </a:p>
          <a:p>
            <a:pPr algn="just">
              <a:lnSpc>
                <a:spcPts val="3827"/>
              </a:lnSpc>
              <a:spcBef>
                <a:spcPct val="0"/>
              </a:spcBef>
            </a:pPr>
            <a:r>
              <a:rPr lang="en-US" sz="2734">
                <a:solidFill>
                  <a:srgbClr val="034093"/>
                </a:solidFill>
                <a:latin typeface="Comic Relief"/>
                <a:ea typeface="Comic Relief"/>
                <a:cs typeface="Comic Relief"/>
                <a:sym typeface="Comic Relief"/>
              </a:rPr>
              <a:t>  Матеріали у посібнику зібрані і підготовлені вчителями Міського методичного об’єднання вчителів іноземної мови Лисичанської ТГ.</a:t>
            </a:r>
          </a:p>
          <a:p>
            <a:pPr algn="just">
              <a:lnSpc>
                <a:spcPts val="3827"/>
              </a:lnSpc>
              <a:spcBef>
                <a:spcPct val="0"/>
              </a:spcBef>
            </a:pPr>
          </a:p>
        </p:txBody>
      </p:sp>
      <p:sp>
        <p:nvSpPr>
          <p:cNvPr name="Freeform 7" id="7"/>
          <p:cNvSpPr/>
          <p:nvPr/>
        </p:nvSpPr>
        <p:spPr>
          <a:xfrm flipH="false" flipV="false" rot="0">
            <a:off x="16612715" y="8288883"/>
            <a:ext cx="2147651" cy="3201105"/>
          </a:xfrm>
          <a:custGeom>
            <a:avLst/>
            <a:gdLst/>
            <a:ahLst/>
            <a:cxnLst/>
            <a:rect r="r" b="b" t="t" l="l"/>
            <a:pathLst>
              <a:path h="3201105" w="2147651">
                <a:moveTo>
                  <a:pt x="0" y="0"/>
                </a:moveTo>
                <a:lnTo>
                  <a:pt x="2147651" y="0"/>
                </a:lnTo>
                <a:lnTo>
                  <a:pt x="2147651" y="3201105"/>
                </a:lnTo>
                <a:lnTo>
                  <a:pt x="0" y="3201105"/>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8" id="8"/>
          <p:cNvSpPr/>
          <p:nvPr/>
        </p:nvSpPr>
        <p:spPr>
          <a:xfrm flipH="false" flipV="false" rot="2074589">
            <a:off x="-187403" y="1098743"/>
            <a:ext cx="4258179" cy="1240195"/>
          </a:xfrm>
          <a:custGeom>
            <a:avLst/>
            <a:gdLst/>
            <a:ahLst/>
            <a:cxnLst/>
            <a:rect r="r" b="b" t="t" l="l"/>
            <a:pathLst>
              <a:path h="1240195" w="4258179">
                <a:moveTo>
                  <a:pt x="0" y="0"/>
                </a:moveTo>
                <a:lnTo>
                  <a:pt x="4258179" y="0"/>
                </a:lnTo>
                <a:lnTo>
                  <a:pt x="4258179" y="1240194"/>
                </a:lnTo>
                <a:lnTo>
                  <a:pt x="0" y="1240194"/>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77" r="0" b="-9277"/>
            </a:stretch>
          </a:blipFill>
        </p:spPr>
      </p:sp>
      <p:sp>
        <p:nvSpPr>
          <p:cNvPr name="Freeform 3" id="3"/>
          <p:cNvSpPr/>
          <p:nvPr/>
        </p:nvSpPr>
        <p:spPr>
          <a:xfrm flipH="false" flipV="false" rot="0">
            <a:off x="0" y="0"/>
            <a:ext cx="3168439" cy="1211928"/>
          </a:xfrm>
          <a:custGeom>
            <a:avLst/>
            <a:gdLst/>
            <a:ahLst/>
            <a:cxnLst/>
            <a:rect r="r" b="b" t="t" l="l"/>
            <a:pathLst>
              <a:path h="1211928" w="3168439">
                <a:moveTo>
                  <a:pt x="0" y="0"/>
                </a:moveTo>
                <a:lnTo>
                  <a:pt x="3168439" y="0"/>
                </a:lnTo>
                <a:lnTo>
                  <a:pt x="3168439" y="1211928"/>
                </a:lnTo>
                <a:lnTo>
                  <a:pt x="0" y="1211928"/>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false" flipV="false" rot="-10800000">
            <a:off x="9144000" y="8326718"/>
            <a:ext cx="3168439" cy="1211928"/>
          </a:xfrm>
          <a:custGeom>
            <a:avLst/>
            <a:gdLst/>
            <a:ahLst/>
            <a:cxnLst/>
            <a:rect r="r" b="b" t="t" l="l"/>
            <a:pathLst>
              <a:path h="1211928" w="3168439">
                <a:moveTo>
                  <a:pt x="0" y="0"/>
                </a:moveTo>
                <a:lnTo>
                  <a:pt x="3168439" y="0"/>
                </a:lnTo>
                <a:lnTo>
                  <a:pt x="3168439" y="1211928"/>
                </a:lnTo>
                <a:lnTo>
                  <a:pt x="0" y="1211928"/>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5" id="5"/>
          <p:cNvSpPr/>
          <p:nvPr/>
        </p:nvSpPr>
        <p:spPr>
          <a:xfrm flipH="false" flipV="false" rot="577739">
            <a:off x="14158393" y="2986217"/>
            <a:ext cx="3509985" cy="2299040"/>
          </a:xfrm>
          <a:custGeom>
            <a:avLst/>
            <a:gdLst/>
            <a:ahLst/>
            <a:cxnLst/>
            <a:rect r="r" b="b" t="t" l="l"/>
            <a:pathLst>
              <a:path h="2299040" w="3509985">
                <a:moveTo>
                  <a:pt x="0" y="0"/>
                </a:moveTo>
                <a:lnTo>
                  <a:pt x="3509985" y="0"/>
                </a:lnTo>
                <a:lnTo>
                  <a:pt x="3509985" y="2299040"/>
                </a:lnTo>
                <a:lnTo>
                  <a:pt x="0" y="2299040"/>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a:ln cap="sq">
            <a:noFill/>
            <a:prstDash val="solid"/>
            <a:miter/>
          </a:ln>
        </p:spPr>
      </p:sp>
      <p:sp>
        <p:nvSpPr>
          <p:cNvPr name="TextBox 6" id="6"/>
          <p:cNvSpPr txBox="true"/>
          <p:nvPr/>
        </p:nvSpPr>
        <p:spPr>
          <a:xfrm rot="0">
            <a:off x="1827602" y="769821"/>
            <a:ext cx="12456905" cy="1060546"/>
          </a:xfrm>
          <a:prstGeom prst="rect">
            <a:avLst/>
          </a:prstGeom>
        </p:spPr>
        <p:txBody>
          <a:bodyPr anchor="t" rtlCol="false" tIns="0" lIns="0" bIns="0" rIns="0">
            <a:spAutoFit/>
          </a:bodyPr>
          <a:lstStyle/>
          <a:p>
            <a:pPr algn="ctr" marL="0" indent="0" lvl="0">
              <a:lnSpc>
                <a:spcPts val="7838"/>
              </a:lnSpc>
              <a:spcBef>
                <a:spcPct val="0"/>
              </a:spcBef>
            </a:pPr>
            <a:r>
              <a:rPr lang="en-US" sz="8428">
                <a:solidFill>
                  <a:srgbClr val="034093"/>
                </a:solidFill>
                <a:latin typeface="Children One"/>
                <a:ea typeface="Children One"/>
                <a:cs typeface="Children One"/>
                <a:sym typeface="Children One"/>
              </a:rPr>
              <a:t>Інструкція до посібника </a:t>
            </a:r>
          </a:p>
        </p:txBody>
      </p:sp>
      <p:sp>
        <p:nvSpPr>
          <p:cNvPr name="TextBox 7" id="7"/>
          <p:cNvSpPr txBox="true"/>
          <p:nvPr/>
        </p:nvSpPr>
        <p:spPr>
          <a:xfrm rot="0">
            <a:off x="627615" y="1800257"/>
            <a:ext cx="15285770" cy="7991443"/>
          </a:xfrm>
          <a:prstGeom prst="rect">
            <a:avLst/>
          </a:prstGeom>
        </p:spPr>
        <p:txBody>
          <a:bodyPr anchor="t" rtlCol="false" tIns="0" lIns="0" bIns="0" rIns="0">
            <a:spAutoFit/>
          </a:bodyPr>
          <a:lstStyle/>
          <a:p>
            <a:pPr algn="just">
              <a:lnSpc>
                <a:spcPts val="4201"/>
              </a:lnSpc>
            </a:pPr>
            <a:r>
              <a:rPr lang="en-US" sz="3001">
                <a:solidFill>
                  <a:srgbClr val="034093"/>
                </a:solidFill>
                <a:latin typeface="Comic Relief"/>
                <a:ea typeface="Comic Relief"/>
                <a:cs typeface="Comic Relief"/>
                <a:sym typeface="Comic Relief"/>
              </a:rPr>
              <a:t>Кожен розділ посібника містить інформацію про цифровий сервіс у такому форматі:</a:t>
            </a:r>
          </a:p>
          <a:p>
            <a:pPr algn="just">
              <a:lnSpc>
                <a:spcPts val="4201"/>
              </a:lnSpc>
            </a:pPr>
            <a:r>
              <a:rPr lang="en-US" sz="3001">
                <a:solidFill>
                  <a:srgbClr val="034093"/>
                </a:solidFill>
                <a:latin typeface="Comic Relief"/>
                <a:ea typeface="Comic Relief"/>
                <a:cs typeface="Comic Relief"/>
                <a:sym typeface="Comic Relief"/>
              </a:rPr>
              <a:t>🖼️ 1. Іконка сервісу</a:t>
            </a:r>
          </a:p>
          <a:p>
            <a:pPr algn="just">
              <a:lnSpc>
                <a:spcPts val="4201"/>
              </a:lnSpc>
            </a:pPr>
            <a:r>
              <a:rPr lang="en-US" sz="3001">
                <a:solidFill>
                  <a:srgbClr val="034093"/>
                </a:solidFill>
                <a:latin typeface="Comic Relief"/>
                <a:ea typeface="Comic Relief"/>
                <a:cs typeface="Comic Relief"/>
                <a:sym typeface="Comic Relief"/>
              </a:rPr>
              <a:t>Візуальне зображення логотипа ресурсу — для швидкого впізнавання.</a:t>
            </a:r>
          </a:p>
          <a:p>
            <a:pPr algn="just">
              <a:lnSpc>
                <a:spcPts val="4201"/>
              </a:lnSpc>
            </a:pPr>
            <a:r>
              <a:rPr lang="en-US" sz="3001">
                <a:solidFill>
                  <a:srgbClr val="034093"/>
                </a:solidFill>
                <a:latin typeface="Comic Relief"/>
                <a:ea typeface="Comic Relief"/>
                <a:cs typeface="Comic Relief"/>
                <a:sym typeface="Comic Relief"/>
              </a:rPr>
              <a:t>🌐 2. Адреса ресурсу</a:t>
            </a:r>
          </a:p>
          <a:p>
            <a:pPr algn="just">
              <a:lnSpc>
                <a:spcPts val="4201"/>
              </a:lnSpc>
            </a:pPr>
            <a:r>
              <a:rPr lang="en-US" sz="3001">
                <a:solidFill>
                  <a:srgbClr val="034093"/>
                </a:solidFill>
                <a:latin typeface="Comic Relief"/>
                <a:ea typeface="Comic Relief"/>
                <a:cs typeface="Comic Relief"/>
                <a:sym typeface="Comic Relief"/>
              </a:rPr>
              <a:t>Вбудована у візуальне зображення логотипа.</a:t>
            </a:r>
          </a:p>
          <a:p>
            <a:pPr algn="just">
              <a:lnSpc>
                <a:spcPts val="4201"/>
              </a:lnSpc>
            </a:pPr>
            <a:r>
              <a:rPr lang="en-US" sz="3001">
                <a:solidFill>
                  <a:srgbClr val="034093"/>
                </a:solidFill>
                <a:latin typeface="Comic Relief"/>
                <a:ea typeface="Comic Relief"/>
                <a:cs typeface="Comic Relief"/>
                <a:sym typeface="Comic Relief"/>
              </a:rPr>
              <a:t>Наприклад:</a:t>
            </a:r>
          </a:p>
          <a:p>
            <a:pPr algn="just">
              <a:lnSpc>
                <a:spcPts val="4201"/>
              </a:lnSpc>
            </a:pPr>
          </a:p>
          <a:p>
            <a:pPr algn="just">
              <a:lnSpc>
                <a:spcPts val="4201"/>
              </a:lnSpc>
              <a:spcBef>
                <a:spcPct val="0"/>
              </a:spcBef>
            </a:pPr>
            <a:r>
              <a:rPr lang="en-US" sz="3001">
                <a:solidFill>
                  <a:srgbClr val="034093"/>
                </a:solidFill>
                <a:latin typeface="Comic Relief"/>
                <a:ea typeface="Comic Relief"/>
                <a:cs typeface="Comic Relief"/>
                <a:sym typeface="Comic Relief"/>
              </a:rPr>
              <a:t>▶️ 3.</a:t>
            </a:r>
          </a:p>
          <a:p>
            <a:pPr algn="just">
              <a:lnSpc>
                <a:spcPts val="4201"/>
              </a:lnSpc>
              <a:spcBef>
                <a:spcPct val="0"/>
              </a:spcBef>
            </a:pPr>
            <a:r>
              <a:rPr lang="en-US" sz="3001">
                <a:solidFill>
                  <a:srgbClr val="034093"/>
                </a:solidFill>
                <a:latin typeface="Comic Relief"/>
                <a:ea typeface="Comic Relief"/>
                <a:cs typeface="Comic Relief"/>
                <a:sym typeface="Comic Relief"/>
              </a:rPr>
              <a:t> </a:t>
            </a:r>
          </a:p>
          <a:p>
            <a:pPr algn="just">
              <a:lnSpc>
                <a:spcPts val="4201"/>
              </a:lnSpc>
              <a:spcBef>
                <a:spcPct val="0"/>
              </a:spcBef>
            </a:pPr>
            <a:r>
              <a:rPr lang="en-US" sz="3001">
                <a:solidFill>
                  <a:srgbClr val="034093"/>
                </a:solidFill>
                <a:latin typeface="Comic Relief"/>
                <a:ea typeface="Comic Relief"/>
                <a:cs typeface="Comic Relief"/>
                <a:sym typeface="Comic Relief"/>
              </a:rPr>
              <a:t>Кнопка на короткий відеоінструктаж:</a:t>
            </a:r>
          </a:p>
          <a:p>
            <a:pPr algn="just" marL="647969" indent="-323984" lvl="1">
              <a:lnSpc>
                <a:spcPts val="4201"/>
              </a:lnSpc>
              <a:spcBef>
                <a:spcPct val="0"/>
              </a:spcBef>
              <a:buFont typeface="Arial"/>
              <a:buChar char="•"/>
            </a:pPr>
            <a:r>
              <a:rPr lang="en-US" sz="3001">
                <a:solidFill>
                  <a:srgbClr val="034093"/>
                </a:solidFill>
                <a:latin typeface="Comic Relief"/>
                <a:ea typeface="Comic Relief"/>
                <a:cs typeface="Comic Relief"/>
                <a:sym typeface="Comic Relief"/>
              </a:rPr>
              <a:t>як користуватися сервісом,</a:t>
            </a:r>
          </a:p>
          <a:p>
            <a:pPr algn="just" marL="647969" indent="-323984" lvl="1">
              <a:lnSpc>
                <a:spcPts val="4201"/>
              </a:lnSpc>
              <a:spcBef>
                <a:spcPct val="0"/>
              </a:spcBef>
              <a:buFont typeface="Arial"/>
              <a:buChar char="•"/>
            </a:pPr>
            <a:r>
              <a:rPr lang="en-US" sz="3001">
                <a:solidFill>
                  <a:srgbClr val="034093"/>
                </a:solidFill>
                <a:latin typeface="Comic Relief"/>
                <a:ea typeface="Comic Relief"/>
                <a:cs typeface="Comic Relief"/>
                <a:sym typeface="Comic Relief"/>
              </a:rPr>
              <a:t>які є можливості,</a:t>
            </a:r>
          </a:p>
          <a:p>
            <a:pPr algn="just" marL="647969" indent="-323984" lvl="1">
              <a:lnSpc>
                <a:spcPts val="4201"/>
              </a:lnSpc>
              <a:spcBef>
                <a:spcPct val="0"/>
              </a:spcBef>
              <a:buFont typeface="Arial"/>
              <a:buChar char="•"/>
            </a:pPr>
            <a:r>
              <a:rPr lang="en-US" sz="3001">
                <a:solidFill>
                  <a:srgbClr val="034093"/>
                </a:solidFill>
                <a:latin typeface="Comic Relief"/>
                <a:ea typeface="Comic Relief"/>
                <a:cs typeface="Comic Relief"/>
                <a:sym typeface="Comic Relief"/>
              </a:rPr>
              <a:t>приклад використання в навчанні.</a:t>
            </a:r>
          </a:p>
          <a:p>
            <a:pPr algn="just">
              <a:lnSpc>
                <a:spcPts val="4201"/>
              </a:lnSpc>
              <a:spcBef>
                <a:spcPct val="0"/>
              </a:spcBef>
            </a:pPr>
          </a:p>
        </p:txBody>
      </p:sp>
      <p:grpSp>
        <p:nvGrpSpPr>
          <p:cNvPr name="Group 8" id="8"/>
          <p:cNvGrpSpPr/>
          <p:nvPr/>
        </p:nvGrpSpPr>
        <p:grpSpPr>
          <a:xfrm rot="0">
            <a:off x="2624288" y="4237788"/>
            <a:ext cx="2856873" cy="2649656"/>
            <a:chOff x="0" y="0"/>
            <a:chExt cx="3809164" cy="3532875"/>
          </a:xfrm>
        </p:grpSpPr>
        <p:pic>
          <p:nvPicPr>
            <p:cNvPr name="Picture 9" id="9"/>
            <p:cNvPicPr>
              <a:picLocks noChangeAspect="true"/>
            </p:cNvPicPr>
            <p:nvPr/>
          </p:nvPicPr>
          <p:blipFill>
            <a:blip r:embed="rId7"/>
            <a:srcRect l="0" t="3626" r="0" b="3626"/>
            <a:stretch>
              <a:fillRect/>
            </a:stretch>
          </p:blipFill>
          <p:spPr>
            <a:xfrm flipH="false" flipV="false">
              <a:off x="0" y="0"/>
              <a:ext cx="3809164" cy="3532875"/>
            </a:xfrm>
            <a:prstGeom prst="rect">
              <a:avLst/>
            </a:prstGeom>
          </p:spPr>
        </p:pic>
      </p:grpSp>
      <p:sp>
        <p:nvSpPr>
          <p:cNvPr name="Freeform 10" id="10">
            <a:hlinkClick r:id="rId10" tooltip="https://youtu.be/GlPESgoSxLk"/>
          </p:cNvPr>
          <p:cNvSpPr/>
          <p:nvPr/>
        </p:nvSpPr>
        <p:spPr>
          <a:xfrm flipH="false" flipV="false" rot="0">
            <a:off x="1827602" y="6132678"/>
            <a:ext cx="2150027" cy="1015888"/>
          </a:xfrm>
          <a:custGeom>
            <a:avLst/>
            <a:gdLst/>
            <a:ahLst/>
            <a:cxnLst/>
            <a:rect r="r" b="b" t="t" l="l"/>
            <a:pathLst>
              <a:path h="1015888" w="2150027">
                <a:moveTo>
                  <a:pt x="0" y="0"/>
                </a:moveTo>
                <a:lnTo>
                  <a:pt x="2150026" y="0"/>
                </a:lnTo>
                <a:lnTo>
                  <a:pt x="2150026" y="1015888"/>
                </a:lnTo>
                <a:lnTo>
                  <a:pt x="0" y="1015888"/>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77" r="0" b="-9277"/>
            </a:stretch>
          </a:blipFill>
        </p:spPr>
      </p:sp>
      <p:sp>
        <p:nvSpPr>
          <p:cNvPr name="Freeform 3" id="3"/>
          <p:cNvSpPr/>
          <p:nvPr/>
        </p:nvSpPr>
        <p:spPr>
          <a:xfrm flipH="false" flipV="false" rot="0">
            <a:off x="776296" y="6461334"/>
            <a:ext cx="2791903" cy="2434772"/>
          </a:xfrm>
          <a:custGeom>
            <a:avLst/>
            <a:gdLst/>
            <a:ahLst/>
            <a:cxnLst/>
            <a:rect r="r" b="b" t="t" l="l"/>
            <a:pathLst>
              <a:path h="2434772" w="2791903">
                <a:moveTo>
                  <a:pt x="0" y="0"/>
                </a:moveTo>
                <a:lnTo>
                  <a:pt x="2791903" y="0"/>
                </a:lnTo>
                <a:lnTo>
                  <a:pt x="2791903" y="2434772"/>
                </a:lnTo>
                <a:lnTo>
                  <a:pt x="0" y="2434772"/>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a:hlinkClick r:id="rId6" tooltip="https://english-portal.com.ua"/>
          </p:cNvPr>
          <p:cNvSpPr/>
          <p:nvPr/>
        </p:nvSpPr>
        <p:spPr>
          <a:xfrm flipH="false" flipV="false" rot="0">
            <a:off x="1028700" y="426688"/>
            <a:ext cx="6977465" cy="2086622"/>
          </a:xfrm>
          <a:custGeom>
            <a:avLst/>
            <a:gdLst/>
            <a:ahLst/>
            <a:cxnLst/>
            <a:rect r="r" b="b" t="t" l="l"/>
            <a:pathLst>
              <a:path h="2086622" w="6977465">
                <a:moveTo>
                  <a:pt x="0" y="0"/>
                </a:moveTo>
                <a:lnTo>
                  <a:pt x="6977465" y="0"/>
                </a:lnTo>
                <a:lnTo>
                  <a:pt x="6977465" y="2086622"/>
                </a:lnTo>
                <a:lnTo>
                  <a:pt x="0" y="2086622"/>
                </a:lnTo>
                <a:lnTo>
                  <a:pt x="0" y="0"/>
                </a:lnTo>
                <a:close/>
              </a:path>
            </a:pathLst>
          </a:custGeom>
          <a:blipFill>
            <a:blip r:embed="rId5"/>
            <a:stretch>
              <a:fillRect l="-2084" t="-12943" r="0" b="0"/>
            </a:stretch>
          </a:blipFill>
        </p:spPr>
      </p:sp>
      <p:sp>
        <p:nvSpPr>
          <p:cNvPr name="Freeform 5" id="5">
            <a:hlinkClick r:id="rId9" tooltip="https://youtu.be/BFXLG-FyDvk"/>
          </p:cNvPr>
          <p:cNvSpPr/>
          <p:nvPr/>
        </p:nvSpPr>
        <p:spPr>
          <a:xfrm flipH="false" flipV="false" rot="0">
            <a:off x="4766732" y="6461334"/>
            <a:ext cx="4126877" cy="1949950"/>
          </a:xfrm>
          <a:custGeom>
            <a:avLst/>
            <a:gdLst/>
            <a:ahLst/>
            <a:cxnLst/>
            <a:rect r="r" b="b" t="t" l="l"/>
            <a:pathLst>
              <a:path h="1949950" w="4126877">
                <a:moveTo>
                  <a:pt x="0" y="0"/>
                </a:moveTo>
                <a:lnTo>
                  <a:pt x="4126877" y="0"/>
                </a:lnTo>
                <a:lnTo>
                  <a:pt x="4126877" y="1949950"/>
                </a:lnTo>
                <a:lnTo>
                  <a:pt x="0" y="1949950"/>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TextBox 6" id="6"/>
          <p:cNvSpPr txBox="true"/>
          <p:nvPr/>
        </p:nvSpPr>
        <p:spPr>
          <a:xfrm rot="0">
            <a:off x="335793" y="2618635"/>
            <a:ext cx="9205612" cy="3331145"/>
          </a:xfrm>
          <a:prstGeom prst="rect">
            <a:avLst/>
          </a:prstGeom>
        </p:spPr>
        <p:txBody>
          <a:bodyPr anchor="t" rtlCol="false" tIns="0" lIns="0" bIns="0" rIns="0">
            <a:spAutoFit/>
          </a:bodyPr>
          <a:lstStyle/>
          <a:p>
            <a:pPr algn="just">
              <a:lnSpc>
                <a:spcPts val="3818"/>
              </a:lnSpc>
            </a:pPr>
            <a:r>
              <a:rPr lang="en-US" sz="2727">
                <a:solidFill>
                  <a:srgbClr val="034093"/>
                </a:solidFill>
                <a:latin typeface="Comic Relief"/>
                <a:ea typeface="Comic Relief"/>
                <a:cs typeface="Comic Relief"/>
                <a:sym typeface="Comic Relief"/>
              </a:rPr>
              <a:t>Веб-сайт пропонує різноманітні матеріали, що охоплюють різні аспекти вивчення англійської мови, такі як граматика, лексика, практика спілкування та підготовка до іспитів. </a:t>
            </a:r>
          </a:p>
          <a:p>
            <a:pPr algn="just">
              <a:lnSpc>
                <a:spcPts val="3818"/>
              </a:lnSpc>
              <a:spcBef>
                <a:spcPct val="0"/>
              </a:spcBef>
            </a:pPr>
            <a:r>
              <a:rPr lang="en-US" sz="2727" u="sng">
                <a:solidFill>
                  <a:srgbClr val="034093"/>
                </a:solidFill>
                <a:latin typeface="Comic Relief"/>
                <a:ea typeface="Comic Relief"/>
                <a:cs typeface="Comic Relief"/>
                <a:sym typeface="Comic Relief"/>
                <a:hlinkClick r:id="rId10" tooltip="https://english-portal.com.ua"/>
              </a:rPr>
              <a:t>English-portal.com </a:t>
            </a:r>
            <a:r>
              <a:rPr lang="en-US" sz="2727">
                <a:solidFill>
                  <a:srgbClr val="034093"/>
                </a:solidFill>
                <a:latin typeface="Comic Relief"/>
                <a:ea typeface="Comic Relief"/>
                <a:cs typeface="Comic Relief"/>
                <a:sym typeface="Comic Relief"/>
              </a:rPr>
              <a:t>використовує інтерактивні елементи, щоб зробити навчання англійської мови цікавим та ефективним. </a:t>
            </a:r>
          </a:p>
        </p:txBody>
      </p:sp>
      <p:sp>
        <p:nvSpPr>
          <p:cNvPr name="TextBox 7" id="7"/>
          <p:cNvSpPr txBox="true"/>
          <p:nvPr/>
        </p:nvSpPr>
        <p:spPr>
          <a:xfrm rot="0">
            <a:off x="335793" y="8856163"/>
            <a:ext cx="11486821" cy="1110202"/>
          </a:xfrm>
          <a:prstGeom prst="rect">
            <a:avLst/>
          </a:prstGeom>
        </p:spPr>
        <p:txBody>
          <a:bodyPr anchor="t" rtlCol="false" tIns="0" lIns="0" bIns="0" rIns="0">
            <a:spAutoFit/>
          </a:bodyPr>
          <a:lstStyle/>
          <a:p>
            <a:pPr algn="ctr">
              <a:lnSpc>
                <a:spcPts val="4432"/>
              </a:lnSpc>
              <a:spcBef>
                <a:spcPct val="0"/>
              </a:spcBef>
            </a:pPr>
            <a:r>
              <a:rPr lang="en-US" sz="3166" u="sng">
                <a:solidFill>
                  <a:srgbClr val="034093"/>
                </a:solidFill>
                <a:latin typeface="Comic Relief"/>
                <a:ea typeface="Comic Relief"/>
                <a:cs typeface="Comic Relief"/>
                <a:sym typeface="Comic Relief"/>
              </a:rPr>
              <a:t>Автор:</a:t>
            </a:r>
            <a:r>
              <a:rPr lang="en-US" sz="3166">
                <a:solidFill>
                  <a:srgbClr val="034093"/>
                </a:solidFill>
                <a:latin typeface="Comic Relief"/>
                <a:ea typeface="Comic Relief"/>
                <a:cs typeface="Comic Relief"/>
                <a:sym typeface="Comic Relief"/>
              </a:rPr>
              <a:t>Очиченко Ірина Віталіївна, вчитель Лисичанської гімназії №29 Сєвєродонецького району Луганської області</a:t>
            </a:r>
          </a:p>
        </p:txBody>
      </p:sp>
      <p:sp>
        <p:nvSpPr>
          <p:cNvPr name="TextBox 8" id="8"/>
          <p:cNvSpPr txBox="true"/>
          <p:nvPr/>
        </p:nvSpPr>
        <p:spPr>
          <a:xfrm rot="0">
            <a:off x="9826891" y="1779021"/>
            <a:ext cx="8132031" cy="6302578"/>
          </a:xfrm>
          <a:prstGeom prst="rect">
            <a:avLst/>
          </a:prstGeom>
        </p:spPr>
        <p:txBody>
          <a:bodyPr anchor="t" rtlCol="false" tIns="0" lIns="0" bIns="0" rIns="0">
            <a:spAutoFit/>
          </a:bodyPr>
          <a:lstStyle/>
          <a:p>
            <a:pPr algn="just">
              <a:lnSpc>
                <a:spcPts val="3838"/>
              </a:lnSpc>
            </a:pPr>
            <a:r>
              <a:rPr lang="en-US" sz="2742" u="sng">
                <a:solidFill>
                  <a:srgbClr val="034093"/>
                </a:solidFill>
                <a:latin typeface="Comic Relief"/>
                <a:ea typeface="Comic Relief"/>
                <a:cs typeface="Comic Relief"/>
                <a:sym typeface="Comic Relief"/>
                <a:hlinkClick r:id="rId11" tooltip="http://www.hedra.com"/>
              </a:rPr>
              <a:t>Hedra AI</a:t>
            </a:r>
            <a:r>
              <a:rPr lang="en-US" sz="2742">
                <a:solidFill>
                  <a:srgbClr val="034093"/>
                </a:solidFill>
                <a:latin typeface="Comic Relief"/>
                <a:ea typeface="Comic Relief"/>
                <a:cs typeface="Comic Relief"/>
                <a:sym typeface="Comic Relief"/>
              </a:rPr>
              <a:t> – ц</a:t>
            </a:r>
            <a:r>
              <a:rPr lang="en-US" sz="2742">
                <a:solidFill>
                  <a:srgbClr val="034093"/>
                </a:solidFill>
                <a:latin typeface="Comic Relief"/>
                <a:ea typeface="Comic Relief"/>
                <a:cs typeface="Comic Relief"/>
                <a:sym typeface="Comic Relief"/>
              </a:rPr>
              <a:t>е новий штучний інтелект для створення та анімації відео з віртуальними персонажами. Вона пожвавить</a:t>
            </a:r>
            <a:r>
              <a:rPr lang="en-US" sz="2742" u="none">
                <a:solidFill>
                  <a:srgbClr val="034093"/>
                </a:solidFill>
                <a:latin typeface="Comic Relief"/>
                <a:ea typeface="Comic Relief"/>
                <a:cs typeface="Comic Relief"/>
                <a:sym typeface="Comic Relief"/>
              </a:rPr>
              <a:t> </a:t>
            </a:r>
            <a:r>
              <a:rPr lang="en-US" sz="2742">
                <a:solidFill>
                  <a:srgbClr val="034093"/>
                </a:solidFill>
                <a:latin typeface="Comic Relief"/>
                <a:ea typeface="Comic Relief"/>
                <a:cs typeface="Comic Relief"/>
                <a:sym typeface="Comic Relief"/>
              </a:rPr>
              <a:t>ваше зображення або згенерує розмовляючого персонажа з нуля за описом.</a:t>
            </a:r>
          </a:p>
          <a:p>
            <a:pPr algn="just">
              <a:lnSpc>
                <a:spcPts val="3838"/>
              </a:lnSpc>
            </a:pPr>
            <a:r>
              <a:rPr lang="en-US" sz="2742">
                <a:solidFill>
                  <a:srgbClr val="034093"/>
                </a:solidFill>
                <a:latin typeface="Comic Relief"/>
                <a:ea typeface="Comic Relief"/>
                <a:cs typeface="Comic Relief"/>
                <a:sym typeface="Comic Relief"/>
              </a:rPr>
              <a:t>Ключові можливості:</a:t>
            </a:r>
          </a:p>
          <a:p>
            <a:pPr algn="just">
              <a:lnSpc>
                <a:spcPts val="3838"/>
              </a:lnSpc>
            </a:pPr>
            <a:r>
              <a:rPr lang="en-US" sz="2742">
                <a:solidFill>
                  <a:srgbClr val="034093"/>
                </a:solidFill>
                <a:latin typeface="Comic Relief"/>
                <a:ea typeface="Comic Relief"/>
                <a:cs typeface="Comic Relief"/>
                <a:sym typeface="Comic Relief"/>
              </a:rPr>
              <a:t>➡️ Генерація голосу. Синтезує голос, зокрема російською мовою.</a:t>
            </a:r>
          </a:p>
          <a:p>
            <a:pPr algn="just">
              <a:lnSpc>
                <a:spcPts val="3838"/>
              </a:lnSpc>
            </a:pPr>
            <a:r>
              <a:rPr lang="en-US" sz="2742">
                <a:solidFill>
                  <a:srgbClr val="034093"/>
                </a:solidFill>
                <a:latin typeface="Comic Relief"/>
                <a:ea typeface="Comic Relief"/>
                <a:cs typeface="Comic Relief"/>
                <a:sym typeface="Comic Relief"/>
              </a:rPr>
              <a:t>➡️ Анімація зображень. Оживляє статичні зображення, додаючи їм емоції та рухи.</a:t>
            </a:r>
          </a:p>
          <a:p>
            <a:pPr algn="just">
              <a:lnSpc>
                <a:spcPts val="3838"/>
              </a:lnSpc>
            </a:pPr>
            <a:r>
              <a:rPr lang="en-US" sz="2742">
                <a:solidFill>
                  <a:srgbClr val="034093"/>
                </a:solidFill>
                <a:latin typeface="Comic Relief"/>
                <a:ea typeface="Comic Relief"/>
                <a:cs typeface="Comic Relief"/>
                <a:sym typeface="Comic Relief"/>
              </a:rPr>
              <a:t>➡️ Ліпсинг. Синхронізує рухи губ персонажів з озвученням.</a:t>
            </a:r>
          </a:p>
          <a:p>
            <a:pPr algn="just">
              <a:lnSpc>
                <a:spcPts val="3838"/>
              </a:lnSpc>
              <a:spcBef>
                <a:spcPct val="0"/>
              </a:spcBef>
            </a:pPr>
          </a:p>
        </p:txBody>
      </p:sp>
      <p:sp>
        <p:nvSpPr>
          <p:cNvPr name="Freeform 9" id="9">
            <a:hlinkClick r:id="rId13" tooltip="http://www.hedra.com"/>
          </p:cNvPr>
          <p:cNvSpPr/>
          <p:nvPr/>
        </p:nvSpPr>
        <p:spPr>
          <a:xfrm flipH="false" flipV="false" rot="0">
            <a:off x="11728718" y="426877"/>
            <a:ext cx="4328377" cy="1203646"/>
          </a:xfrm>
          <a:custGeom>
            <a:avLst/>
            <a:gdLst/>
            <a:ahLst/>
            <a:cxnLst/>
            <a:rect r="r" b="b" t="t" l="l"/>
            <a:pathLst>
              <a:path h="1203646" w="4328377">
                <a:moveTo>
                  <a:pt x="0" y="0"/>
                </a:moveTo>
                <a:lnTo>
                  <a:pt x="4328377" y="0"/>
                </a:lnTo>
                <a:lnTo>
                  <a:pt x="4328377" y="1203646"/>
                </a:lnTo>
                <a:lnTo>
                  <a:pt x="0" y="1203646"/>
                </a:lnTo>
                <a:lnTo>
                  <a:pt x="0" y="0"/>
                </a:lnTo>
                <a:close/>
              </a:path>
            </a:pathLst>
          </a:custGeom>
          <a:blipFill>
            <a:blip r:embed="rId12"/>
            <a:stretch>
              <a:fillRect l="0" t="-23680" r="0" b="-30139"/>
            </a:stretch>
          </a:blipFill>
        </p:spPr>
      </p:sp>
      <p:sp>
        <p:nvSpPr>
          <p:cNvPr name="Freeform 10" id="10">
            <a:hlinkClick r:id="rId14" tooltip="https://youtu.be/GlPESgoSxLk"/>
          </p:cNvPr>
          <p:cNvSpPr/>
          <p:nvPr/>
        </p:nvSpPr>
        <p:spPr>
          <a:xfrm flipH="false" flipV="false" rot="0">
            <a:off x="13412282" y="8081599"/>
            <a:ext cx="4126877" cy="1949950"/>
          </a:xfrm>
          <a:custGeom>
            <a:avLst/>
            <a:gdLst/>
            <a:ahLst/>
            <a:cxnLst/>
            <a:rect r="r" b="b" t="t" l="l"/>
            <a:pathLst>
              <a:path h="1949950" w="4126877">
                <a:moveTo>
                  <a:pt x="0" y="0"/>
                </a:moveTo>
                <a:lnTo>
                  <a:pt x="4126877" y="0"/>
                </a:lnTo>
                <a:lnTo>
                  <a:pt x="4126877" y="1949949"/>
                </a:lnTo>
                <a:lnTo>
                  <a:pt x="0" y="1949949"/>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1" id="11"/>
          <p:cNvSpPr/>
          <p:nvPr/>
        </p:nvSpPr>
        <p:spPr>
          <a:xfrm flipH="true" flipV="false" rot="-1001652">
            <a:off x="8317182" y="-56840"/>
            <a:ext cx="2166662" cy="2483281"/>
          </a:xfrm>
          <a:custGeom>
            <a:avLst/>
            <a:gdLst/>
            <a:ahLst/>
            <a:cxnLst/>
            <a:rect r="r" b="b" t="t" l="l"/>
            <a:pathLst>
              <a:path h="2483281" w="2166662">
                <a:moveTo>
                  <a:pt x="2166662" y="0"/>
                </a:moveTo>
                <a:lnTo>
                  <a:pt x="0" y="0"/>
                </a:lnTo>
                <a:lnTo>
                  <a:pt x="0" y="2483281"/>
                </a:lnTo>
                <a:lnTo>
                  <a:pt x="2166662" y="2483281"/>
                </a:lnTo>
                <a:lnTo>
                  <a:pt x="2166662" y="0"/>
                </a:lnTo>
                <a:close/>
              </a:path>
            </a:pathLst>
          </a:custGeom>
          <a:blipFill>
            <a:blip r:embed="rId15">
              <a:extLst>
                <a:ext uri="{96DAC541-7B7A-43D3-8B79-37D633B846F1}">
                  <asvg:svgBlip xmlns:asvg="http://schemas.microsoft.com/office/drawing/2016/SVG/main" r:embed="rId16"/>
                </a:ext>
              </a:extLst>
            </a:blip>
            <a:stretch>
              <a:fillRect l="0" t="0" r="0" b="0"/>
            </a:stretch>
          </a:blipFill>
        </p:spPr>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77" r="0" b="-9277"/>
            </a:stretch>
          </a:blipFill>
        </p:spPr>
      </p:sp>
      <p:sp>
        <p:nvSpPr>
          <p:cNvPr name="Freeform 3" id="3"/>
          <p:cNvSpPr/>
          <p:nvPr/>
        </p:nvSpPr>
        <p:spPr>
          <a:xfrm flipH="false" flipV="false" rot="-1541413">
            <a:off x="15932853" y="1380285"/>
            <a:ext cx="2337775" cy="3535387"/>
          </a:xfrm>
          <a:custGeom>
            <a:avLst/>
            <a:gdLst/>
            <a:ahLst/>
            <a:cxnLst/>
            <a:rect r="r" b="b" t="t" l="l"/>
            <a:pathLst>
              <a:path h="3535387" w="2337775">
                <a:moveTo>
                  <a:pt x="0" y="0"/>
                </a:moveTo>
                <a:lnTo>
                  <a:pt x="2337775" y="0"/>
                </a:lnTo>
                <a:lnTo>
                  <a:pt x="2337775" y="3535387"/>
                </a:lnTo>
                <a:lnTo>
                  <a:pt x="0" y="3535387"/>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a:ln cap="sq">
            <a:noFill/>
            <a:prstDash val="solid"/>
            <a:miter/>
          </a:ln>
        </p:spPr>
      </p:sp>
      <p:sp>
        <p:nvSpPr>
          <p:cNvPr name="Freeform 4" id="4"/>
          <p:cNvSpPr/>
          <p:nvPr/>
        </p:nvSpPr>
        <p:spPr>
          <a:xfrm flipH="false" flipV="false" rot="0">
            <a:off x="16466166" y="8708592"/>
            <a:ext cx="1271149" cy="1759376"/>
          </a:xfrm>
          <a:custGeom>
            <a:avLst/>
            <a:gdLst/>
            <a:ahLst/>
            <a:cxnLst/>
            <a:rect r="r" b="b" t="t" l="l"/>
            <a:pathLst>
              <a:path h="1759376" w="1271149">
                <a:moveTo>
                  <a:pt x="0" y="0"/>
                </a:moveTo>
                <a:lnTo>
                  <a:pt x="1271149" y="0"/>
                </a:lnTo>
                <a:lnTo>
                  <a:pt x="1271149" y="1759376"/>
                </a:lnTo>
                <a:lnTo>
                  <a:pt x="0" y="1759376"/>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5" id="5">
            <a:hlinkClick r:id="rId9" tooltip="https://youtu.be/lB-7aUuzG6g"/>
          </p:cNvPr>
          <p:cNvSpPr/>
          <p:nvPr/>
        </p:nvSpPr>
        <p:spPr>
          <a:xfrm flipH="false" flipV="false" rot="0">
            <a:off x="11393116" y="362978"/>
            <a:ext cx="4126877" cy="1949950"/>
          </a:xfrm>
          <a:custGeom>
            <a:avLst/>
            <a:gdLst/>
            <a:ahLst/>
            <a:cxnLst/>
            <a:rect r="r" b="b" t="t" l="l"/>
            <a:pathLst>
              <a:path h="1949950" w="4126877">
                <a:moveTo>
                  <a:pt x="0" y="0"/>
                </a:moveTo>
                <a:lnTo>
                  <a:pt x="4126877" y="0"/>
                </a:lnTo>
                <a:lnTo>
                  <a:pt x="4126877" y="1949949"/>
                </a:lnTo>
                <a:lnTo>
                  <a:pt x="0" y="1949949"/>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6" id="6"/>
          <p:cNvSpPr/>
          <p:nvPr/>
        </p:nvSpPr>
        <p:spPr>
          <a:xfrm flipH="true" flipV="false" rot="-2700000">
            <a:off x="226949" y="8537963"/>
            <a:ext cx="1603501" cy="1861830"/>
          </a:xfrm>
          <a:custGeom>
            <a:avLst/>
            <a:gdLst/>
            <a:ahLst/>
            <a:cxnLst/>
            <a:rect r="r" b="b" t="t" l="l"/>
            <a:pathLst>
              <a:path h="1861830" w="1603501">
                <a:moveTo>
                  <a:pt x="1603502" y="0"/>
                </a:moveTo>
                <a:lnTo>
                  <a:pt x="0" y="0"/>
                </a:lnTo>
                <a:lnTo>
                  <a:pt x="0" y="1861830"/>
                </a:lnTo>
                <a:lnTo>
                  <a:pt x="1603502" y="1861830"/>
                </a:lnTo>
                <a:lnTo>
                  <a:pt x="1603502" y="0"/>
                </a:lnTo>
                <a:close/>
              </a:path>
            </a:pathLst>
          </a:custGeom>
          <a:blipFill>
            <a:blip r:embed="rId10">
              <a:extLst>
                <a:ext uri="{96DAC541-7B7A-43D3-8B79-37D633B846F1}">
                  <asvg:svgBlip xmlns:asvg="http://schemas.microsoft.com/office/drawing/2016/SVG/main" r:embed="rId11"/>
                </a:ext>
              </a:extLst>
            </a:blip>
            <a:stretch>
              <a:fillRect l="0" t="0" r="0" b="0"/>
            </a:stretch>
          </a:blipFill>
          <a:ln cap="sq">
            <a:noFill/>
            <a:prstDash val="solid"/>
            <a:miter/>
          </a:ln>
        </p:spPr>
      </p:sp>
      <p:sp>
        <p:nvSpPr>
          <p:cNvPr name="Freeform 7" id="7">
            <a:hlinkClick r:id="rId13" tooltip="https://claude.ai"/>
          </p:cNvPr>
          <p:cNvSpPr/>
          <p:nvPr/>
        </p:nvSpPr>
        <p:spPr>
          <a:xfrm flipH="false" flipV="false" rot="1177217">
            <a:off x="15131598" y="5006347"/>
            <a:ext cx="2922960" cy="925604"/>
          </a:xfrm>
          <a:custGeom>
            <a:avLst/>
            <a:gdLst/>
            <a:ahLst/>
            <a:cxnLst/>
            <a:rect r="r" b="b" t="t" l="l"/>
            <a:pathLst>
              <a:path h="925604" w="2922960">
                <a:moveTo>
                  <a:pt x="0" y="0"/>
                </a:moveTo>
                <a:lnTo>
                  <a:pt x="2922961" y="0"/>
                </a:lnTo>
                <a:lnTo>
                  <a:pt x="2922961" y="925604"/>
                </a:lnTo>
                <a:lnTo>
                  <a:pt x="0" y="925604"/>
                </a:lnTo>
                <a:lnTo>
                  <a:pt x="0" y="0"/>
                </a:lnTo>
                <a:close/>
              </a:path>
            </a:pathLst>
          </a:custGeom>
          <a:blipFill>
            <a:blip r:embed="rId12"/>
            <a:stretch>
              <a:fillRect l="0" t="0" r="0" b="0"/>
            </a:stretch>
          </a:blipFill>
        </p:spPr>
      </p:sp>
      <p:sp>
        <p:nvSpPr>
          <p:cNvPr name="Freeform 8" id="8">
            <a:hlinkClick r:id="rId15" tooltip="https://chatgpt.com"/>
          </p:cNvPr>
          <p:cNvSpPr/>
          <p:nvPr/>
        </p:nvSpPr>
        <p:spPr>
          <a:xfrm flipH="false" flipV="false" rot="0">
            <a:off x="158822" y="2312896"/>
            <a:ext cx="1739755" cy="1670165"/>
          </a:xfrm>
          <a:custGeom>
            <a:avLst/>
            <a:gdLst/>
            <a:ahLst/>
            <a:cxnLst/>
            <a:rect r="r" b="b" t="t" l="l"/>
            <a:pathLst>
              <a:path h="1670165" w="1739755">
                <a:moveTo>
                  <a:pt x="0" y="0"/>
                </a:moveTo>
                <a:lnTo>
                  <a:pt x="1739756" y="0"/>
                </a:lnTo>
                <a:lnTo>
                  <a:pt x="1739756" y="1670165"/>
                </a:lnTo>
                <a:lnTo>
                  <a:pt x="0" y="1670165"/>
                </a:lnTo>
                <a:lnTo>
                  <a:pt x="0" y="0"/>
                </a:lnTo>
                <a:close/>
              </a:path>
            </a:pathLst>
          </a:custGeom>
          <a:blipFill>
            <a:blip r:embed="rId14"/>
            <a:stretch>
              <a:fillRect l="0" t="0" r="0" b="0"/>
            </a:stretch>
          </a:blipFill>
        </p:spPr>
      </p:sp>
      <p:sp>
        <p:nvSpPr>
          <p:cNvPr name="Freeform 9" id="9">
            <a:hlinkClick r:id="rId17" tooltip="https://gemini.google.com"/>
          </p:cNvPr>
          <p:cNvSpPr/>
          <p:nvPr/>
        </p:nvSpPr>
        <p:spPr>
          <a:xfrm flipH="false" flipV="false" rot="1255906">
            <a:off x="14747147" y="6938840"/>
            <a:ext cx="3266575" cy="1226957"/>
          </a:xfrm>
          <a:custGeom>
            <a:avLst/>
            <a:gdLst/>
            <a:ahLst/>
            <a:cxnLst/>
            <a:rect r="r" b="b" t="t" l="l"/>
            <a:pathLst>
              <a:path h="1226957" w="3266575">
                <a:moveTo>
                  <a:pt x="0" y="0"/>
                </a:moveTo>
                <a:lnTo>
                  <a:pt x="3266575" y="0"/>
                </a:lnTo>
                <a:lnTo>
                  <a:pt x="3266575" y="1226957"/>
                </a:lnTo>
                <a:lnTo>
                  <a:pt x="0" y="1226957"/>
                </a:lnTo>
                <a:lnTo>
                  <a:pt x="0" y="0"/>
                </a:lnTo>
                <a:close/>
              </a:path>
            </a:pathLst>
          </a:custGeom>
          <a:blipFill>
            <a:blip r:embed="rId16"/>
            <a:stretch>
              <a:fillRect l="0" t="0" r="0" b="0"/>
            </a:stretch>
          </a:blipFill>
        </p:spPr>
      </p:sp>
      <p:sp>
        <p:nvSpPr>
          <p:cNvPr name="TextBox 10" id="10"/>
          <p:cNvSpPr txBox="true"/>
          <p:nvPr/>
        </p:nvSpPr>
        <p:spPr>
          <a:xfrm rot="0">
            <a:off x="1898578" y="9411728"/>
            <a:ext cx="14414870" cy="456152"/>
          </a:xfrm>
          <a:prstGeom prst="rect">
            <a:avLst/>
          </a:prstGeom>
        </p:spPr>
        <p:txBody>
          <a:bodyPr anchor="t" rtlCol="false" tIns="0" lIns="0" bIns="0" rIns="0">
            <a:spAutoFit/>
          </a:bodyPr>
          <a:lstStyle/>
          <a:p>
            <a:pPr algn="ctr" marL="0" indent="0" lvl="0">
              <a:lnSpc>
                <a:spcPts val="3732"/>
              </a:lnSpc>
              <a:spcBef>
                <a:spcPct val="0"/>
              </a:spcBef>
            </a:pPr>
            <a:r>
              <a:rPr lang="en-US" sz="2666" strike="noStrike" u="sng">
                <a:solidFill>
                  <a:srgbClr val="034093"/>
                </a:solidFill>
                <a:latin typeface="Comic Relief"/>
                <a:ea typeface="Comic Relief"/>
                <a:cs typeface="Comic Relief"/>
                <a:sym typeface="Comic Relief"/>
              </a:rPr>
              <a:t>Автор:</a:t>
            </a:r>
            <a:r>
              <a:rPr lang="en-US" sz="2666" strike="noStrike" u="none">
                <a:solidFill>
                  <a:srgbClr val="034093"/>
                </a:solidFill>
                <a:latin typeface="Comic Relief"/>
                <a:ea typeface="Comic Relief"/>
                <a:cs typeface="Comic Relief"/>
                <a:sym typeface="Comic Relief"/>
              </a:rPr>
              <a:t>Бандурова Тетяна Миколаївна, вчитель Мирнодолинського ліцею</a:t>
            </a:r>
          </a:p>
        </p:txBody>
      </p:sp>
      <p:sp>
        <p:nvSpPr>
          <p:cNvPr name="TextBox 11" id="11"/>
          <p:cNvSpPr txBox="true"/>
          <p:nvPr/>
        </p:nvSpPr>
        <p:spPr>
          <a:xfrm rot="0">
            <a:off x="2385300" y="2265302"/>
            <a:ext cx="12460473" cy="5007483"/>
          </a:xfrm>
          <a:prstGeom prst="rect">
            <a:avLst/>
          </a:prstGeom>
        </p:spPr>
        <p:txBody>
          <a:bodyPr anchor="t" rtlCol="false" tIns="0" lIns="0" bIns="0" rIns="0">
            <a:spAutoFit/>
          </a:bodyPr>
          <a:lstStyle/>
          <a:p>
            <a:pPr algn="just" marL="0" indent="0" lvl="0">
              <a:lnSpc>
                <a:spcPts val="3666"/>
              </a:lnSpc>
            </a:pPr>
            <a:r>
              <a:rPr lang="en-US" sz="2600">
                <a:solidFill>
                  <a:srgbClr val="034093"/>
                </a:solidFill>
                <a:latin typeface="Comic Relief"/>
                <a:ea typeface="Comic Relief"/>
                <a:cs typeface="Comic Relief"/>
                <a:sym typeface="Comic Relief"/>
              </a:rPr>
              <a:t> 🔹 </a:t>
            </a:r>
            <a:r>
              <a:rPr lang="en-US" sz="2600" strike="noStrike" u="none">
                <a:solidFill>
                  <a:srgbClr val="034093"/>
                </a:solidFill>
                <a:latin typeface="Comic Relief"/>
                <a:ea typeface="Comic Relief"/>
                <a:cs typeface="Comic Relief"/>
                <a:sym typeface="Comic Relief"/>
              </a:rPr>
              <a:t>Пл</a:t>
            </a:r>
            <a:r>
              <a:rPr lang="en-US" sz="2600" strike="noStrike" u="none">
                <a:solidFill>
                  <a:srgbClr val="034093"/>
                </a:solidFill>
                <a:latin typeface="Comic Relief"/>
                <a:ea typeface="Comic Relief"/>
                <a:cs typeface="Comic Relief"/>
                <a:sym typeface="Comic Relief"/>
              </a:rPr>
              <a:t>ан</a:t>
            </a:r>
            <a:r>
              <a:rPr lang="en-US" sz="2600" strike="noStrike" u="none">
                <a:solidFill>
                  <a:srgbClr val="034093"/>
                </a:solidFill>
                <a:latin typeface="Comic Relief"/>
                <a:ea typeface="Comic Relief"/>
                <a:cs typeface="Comic Relief"/>
                <a:sym typeface="Comic Relief"/>
              </a:rPr>
              <a:t>уй з розумом. Використовуй AI </a:t>
            </a:r>
            <a:r>
              <a:rPr lang="en-US" sz="2600" strike="noStrike" u="none">
                <a:solidFill>
                  <a:srgbClr val="034093"/>
                </a:solidFill>
                <a:latin typeface="Comic Relief"/>
                <a:ea typeface="Comic Relief"/>
                <a:cs typeface="Comic Relief"/>
                <a:sym typeface="Comic Relief"/>
              </a:rPr>
              <a:t>д</a:t>
            </a:r>
            <a:r>
              <a:rPr lang="en-US" sz="2600" strike="noStrike" u="none">
                <a:solidFill>
                  <a:srgbClr val="034093"/>
                </a:solidFill>
                <a:latin typeface="Comic Relief"/>
                <a:ea typeface="Comic Relief"/>
                <a:cs typeface="Comic Relief"/>
                <a:sym typeface="Comic Relief"/>
              </a:rPr>
              <a:t>ля ство</a:t>
            </a:r>
            <a:r>
              <a:rPr lang="en-US" sz="2600" strike="noStrike" u="none">
                <a:solidFill>
                  <a:srgbClr val="034093"/>
                </a:solidFill>
                <a:latin typeface="Comic Relief"/>
                <a:ea typeface="Comic Relief"/>
                <a:cs typeface="Comic Relief"/>
                <a:sym typeface="Comic Relief"/>
              </a:rPr>
              <a:t>р</a:t>
            </a:r>
            <a:r>
              <a:rPr lang="en-US" sz="2600" strike="noStrike" u="none">
                <a:solidFill>
                  <a:srgbClr val="034093"/>
                </a:solidFill>
                <a:latin typeface="Comic Relief"/>
                <a:ea typeface="Comic Relief"/>
                <a:cs typeface="Comic Relief"/>
                <a:sym typeface="Comic Relief"/>
              </a:rPr>
              <a:t>ення к</a:t>
            </a:r>
            <a:r>
              <a:rPr lang="en-US" sz="2600" strike="noStrike" u="none">
                <a:solidFill>
                  <a:srgbClr val="034093"/>
                </a:solidFill>
                <a:latin typeface="Comic Relief"/>
                <a:ea typeface="Comic Relief"/>
                <a:cs typeface="Comic Relief"/>
                <a:sym typeface="Comic Relief"/>
              </a:rPr>
              <a:t>о</a:t>
            </a:r>
            <a:r>
              <a:rPr lang="en-US" sz="2600" strike="noStrike" u="none">
                <a:solidFill>
                  <a:srgbClr val="034093"/>
                </a:solidFill>
                <a:latin typeface="Comic Relief"/>
                <a:ea typeface="Comic Relief"/>
                <a:cs typeface="Comic Relief"/>
                <a:sym typeface="Comic Relief"/>
              </a:rPr>
              <a:t>нспекті</a:t>
            </a:r>
            <a:r>
              <a:rPr lang="en-US" sz="2600" strike="noStrike" u="none">
                <a:solidFill>
                  <a:srgbClr val="034093"/>
                </a:solidFill>
                <a:latin typeface="Comic Relief"/>
                <a:ea typeface="Comic Relief"/>
                <a:cs typeface="Comic Relief"/>
                <a:sym typeface="Comic Relief"/>
              </a:rPr>
              <a:t>в</a:t>
            </a:r>
            <a:r>
              <a:rPr lang="en-US" sz="2600" strike="noStrike" u="none">
                <a:solidFill>
                  <a:srgbClr val="034093"/>
                </a:solidFill>
                <a:latin typeface="Comic Relief"/>
                <a:ea typeface="Comic Relief"/>
                <a:cs typeface="Comic Relief"/>
                <a:sym typeface="Comic Relief"/>
              </a:rPr>
              <a:t>, впр</a:t>
            </a:r>
            <a:r>
              <a:rPr lang="en-US" sz="2600" strike="noStrike" u="none">
                <a:solidFill>
                  <a:srgbClr val="034093"/>
                </a:solidFill>
                <a:latin typeface="Comic Relief"/>
                <a:ea typeface="Comic Relief"/>
                <a:cs typeface="Comic Relief"/>
                <a:sym typeface="Comic Relief"/>
              </a:rPr>
              <a:t>а</a:t>
            </a:r>
            <a:r>
              <a:rPr lang="en-US" sz="2600" strike="noStrike" u="none">
                <a:solidFill>
                  <a:srgbClr val="034093"/>
                </a:solidFill>
                <a:latin typeface="Comic Relief"/>
                <a:ea typeface="Comic Relief"/>
                <a:cs typeface="Comic Relief"/>
                <a:sym typeface="Comic Relief"/>
              </a:rPr>
              <a:t>в,</a:t>
            </a:r>
            <a:r>
              <a:rPr lang="en-US" sz="2600" strike="noStrike" u="none">
                <a:solidFill>
                  <a:srgbClr val="034093"/>
                </a:solidFill>
                <a:latin typeface="Comic Relief"/>
                <a:ea typeface="Comic Relief"/>
                <a:cs typeface="Comic Relief"/>
                <a:sym typeface="Comic Relief"/>
              </a:rPr>
              <a:t> </a:t>
            </a:r>
            <a:r>
              <a:rPr lang="en-US" sz="2600" strike="noStrike" u="none">
                <a:solidFill>
                  <a:srgbClr val="034093"/>
                </a:solidFill>
                <a:latin typeface="Comic Relief"/>
                <a:ea typeface="Comic Relief"/>
                <a:cs typeface="Comic Relief"/>
                <a:sym typeface="Comic Relief"/>
              </a:rPr>
              <a:t>т</a:t>
            </a:r>
            <a:r>
              <a:rPr lang="en-US" sz="2600" strike="noStrike" u="none">
                <a:solidFill>
                  <a:srgbClr val="034093"/>
                </a:solidFill>
                <a:latin typeface="Comic Relief"/>
                <a:ea typeface="Comic Relief"/>
                <a:cs typeface="Comic Relief"/>
                <a:sym typeface="Comic Relief"/>
              </a:rPr>
              <a:t>е</a:t>
            </a:r>
            <a:r>
              <a:rPr lang="en-US" sz="2600" strike="noStrike" u="none">
                <a:solidFill>
                  <a:srgbClr val="034093"/>
                </a:solidFill>
                <a:latin typeface="Comic Relief"/>
                <a:ea typeface="Comic Relief"/>
                <a:cs typeface="Comic Relief"/>
                <a:sym typeface="Comic Relief"/>
              </a:rPr>
              <a:t>с</a:t>
            </a:r>
            <a:r>
              <a:rPr lang="en-US" sz="2600" strike="noStrike" u="none">
                <a:solidFill>
                  <a:srgbClr val="034093"/>
                </a:solidFill>
                <a:latin typeface="Comic Relief"/>
                <a:ea typeface="Comic Relief"/>
                <a:cs typeface="Comic Relief"/>
                <a:sym typeface="Comic Relief"/>
              </a:rPr>
              <a:t>т</a:t>
            </a:r>
            <a:r>
              <a:rPr lang="en-US" sz="2600" strike="noStrike" u="none">
                <a:solidFill>
                  <a:srgbClr val="034093"/>
                </a:solidFill>
                <a:latin typeface="Comic Relief"/>
                <a:ea typeface="Comic Relief"/>
                <a:cs typeface="Comic Relief"/>
                <a:sym typeface="Comic Relief"/>
              </a:rPr>
              <a:t>ів — швидко й адаптовано до рівн</a:t>
            </a:r>
            <a:r>
              <a:rPr lang="en-US" sz="2600" strike="noStrike" u="none">
                <a:solidFill>
                  <a:srgbClr val="034093"/>
                </a:solidFill>
                <a:latin typeface="Comic Relief"/>
                <a:ea typeface="Comic Relief"/>
                <a:cs typeface="Comic Relief"/>
                <a:sym typeface="Comic Relief"/>
              </a:rPr>
              <a:t>я</a:t>
            </a:r>
            <a:r>
              <a:rPr lang="en-US" sz="2600" strike="noStrike" u="none">
                <a:solidFill>
                  <a:srgbClr val="034093"/>
                </a:solidFill>
                <a:latin typeface="Comic Relief"/>
                <a:ea typeface="Comic Relief"/>
                <a:cs typeface="Comic Relief"/>
                <a:sym typeface="Comic Relief"/>
              </a:rPr>
              <a:t> уч</a:t>
            </a:r>
            <a:r>
              <a:rPr lang="en-US" sz="2600" strike="noStrike" u="none">
                <a:solidFill>
                  <a:srgbClr val="034093"/>
                </a:solidFill>
                <a:latin typeface="Comic Relief"/>
                <a:ea typeface="Comic Relief"/>
                <a:cs typeface="Comic Relief"/>
                <a:sym typeface="Comic Relief"/>
              </a:rPr>
              <a:t>н</a:t>
            </a:r>
            <a:r>
              <a:rPr lang="en-US" sz="2600" strike="noStrike" u="none">
                <a:solidFill>
                  <a:srgbClr val="034093"/>
                </a:solidFill>
                <a:latin typeface="Comic Relief"/>
                <a:ea typeface="Comic Relief"/>
                <a:cs typeface="Comic Relief"/>
                <a:sym typeface="Comic Relief"/>
              </a:rPr>
              <a:t>ів.</a:t>
            </a:r>
          </a:p>
          <a:p>
            <a:pPr algn="just" marL="0" indent="0" lvl="0">
              <a:lnSpc>
                <a:spcPts val="3666"/>
              </a:lnSpc>
            </a:pPr>
            <a:r>
              <a:rPr lang="en-US" sz="2600" strike="noStrike" u="none">
                <a:solidFill>
                  <a:srgbClr val="034093"/>
                </a:solidFill>
                <a:latin typeface="Comic Relief"/>
                <a:ea typeface="Comic Relief"/>
                <a:cs typeface="Comic Relief"/>
                <a:sym typeface="Comic Relief"/>
              </a:rPr>
              <a:t>🔹 Не копіюй бездумно. Перевіряй і ред</a:t>
            </a:r>
            <a:r>
              <a:rPr lang="en-US" sz="2600" strike="noStrike" u="none">
                <a:solidFill>
                  <a:srgbClr val="034093"/>
                </a:solidFill>
                <a:latin typeface="Comic Relief"/>
                <a:ea typeface="Comic Relief"/>
                <a:cs typeface="Comic Relief"/>
                <a:sym typeface="Comic Relief"/>
              </a:rPr>
              <a:t>а</a:t>
            </a:r>
            <a:r>
              <a:rPr lang="en-US" sz="2600" strike="noStrike" u="none">
                <a:solidFill>
                  <a:srgbClr val="034093"/>
                </a:solidFill>
                <a:latin typeface="Comic Relief"/>
                <a:ea typeface="Comic Relief"/>
                <a:cs typeface="Comic Relief"/>
                <a:sym typeface="Comic Relief"/>
              </a:rPr>
              <a:t>гуй</a:t>
            </a:r>
            <a:r>
              <a:rPr lang="en-US" sz="2600" strike="noStrike" u="none">
                <a:solidFill>
                  <a:srgbClr val="034093"/>
                </a:solidFill>
                <a:latin typeface="Comic Relief"/>
                <a:ea typeface="Comic Relief"/>
                <a:cs typeface="Comic Relief"/>
                <a:sym typeface="Comic Relief"/>
              </a:rPr>
              <a:t> </a:t>
            </a:r>
            <a:r>
              <a:rPr lang="en-US" sz="2600" strike="noStrike" u="none">
                <a:solidFill>
                  <a:srgbClr val="034093"/>
                </a:solidFill>
                <a:latin typeface="Comic Relief"/>
                <a:ea typeface="Comic Relief"/>
                <a:cs typeface="Comic Relief"/>
                <a:sym typeface="Comic Relief"/>
              </a:rPr>
              <a:t>згенеровані матеріали. ШІ — не ідеальн</a:t>
            </a:r>
            <a:r>
              <a:rPr lang="en-US" sz="2600" strike="noStrike" u="none">
                <a:solidFill>
                  <a:srgbClr val="034093"/>
                </a:solidFill>
                <a:latin typeface="Comic Relief"/>
                <a:ea typeface="Comic Relief"/>
                <a:cs typeface="Comic Relief"/>
                <a:sym typeface="Comic Relief"/>
              </a:rPr>
              <a:t>и</a:t>
            </a:r>
            <a:r>
              <a:rPr lang="en-US" sz="2600" strike="noStrike" u="none">
                <a:solidFill>
                  <a:srgbClr val="034093"/>
                </a:solidFill>
                <a:latin typeface="Comic Relief"/>
                <a:ea typeface="Comic Relief"/>
                <a:cs typeface="Comic Relief"/>
                <a:sym typeface="Comic Relief"/>
              </a:rPr>
              <a:t>й, а д</a:t>
            </a:r>
            <a:r>
              <a:rPr lang="en-US" sz="2600" strike="noStrike" u="none">
                <a:solidFill>
                  <a:srgbClr val="034093"/>
                </a:solidFill>
                <a:latin typeface="Comic Relief"/>
                <a:ea typeface="Comic Relief"/>
                <a:cs typeface="Comic Relief"/>
                <a:sym typeface="Comic Relief"/>
              </a:rPr>
              <a:t>о</a:t>
            </a:r>
            <a:r>
              <a:rPr lang="en-US" sz="2600" strike="noStrike" u="none">
                <a:solidFill>
                  <a:srgbClr val="034093"/>
                </a:solidFill>
                <a:latin typeface="Comic Relief"/>
                <a:ea typeface="Comic Relief"/>
                <a:cs typeface="Comic Relief"/>
                <a:sym typeface="Comic Relief"/>
              </a:rPr>
              <a:t>поміжний інструмент.</a:t>
            </a:r>
          </a:p>
          <a:p>
            <a:pPr algn="just" marL="0" indent="0" lvl="0">
              <a:lnSpc>
                <a:spcPts val="3666"/>
              </a:lnSpc>
            </a:pPr>
            <a:r>
              <a:rPr lang="en-US" sz="2600" strike="noStrike" u="none">
                <a:solidFill>
                  <a:srgbClr val="034093"/>
                </a:solidFill>
                <a:latin typeface="Comic Relief"/>
                <a:ea typeface="Comic Relief"/>
                <a:cs typeface="Comic Relief"/>
                <a:sym typeface="Comic Relief"/>
              </a:rPr>
              <a:t>🔹 За</a:t>
            </a:r>
            <a:r>
              <a:rPr lang="en-US" sz="2600" strike="noStrike" u="none">
                <a:solidFill>
                  <a:srgbClr val="034093"/>
                </a:solidFill>
                <a:latin typeface="Comic Relief"/>
                <a:ea typeface="Comic Relief"/>
                <a:cs typeface="Comic Relief"/>
                <a:sym typeface="Comic Relief"/>
              </a:rPr>
              <a:t>л</a:t>
            </a:r>
            <a:r>
              <a:rPr lang="en-US" sz="2600" strike="noStrike" u="none">
                <a:solidFill>
                  <a:srgbClr val="034093"/>
                </a:solidFill>
                <a:latin typeface="Comic Relief"/>
                <a:ea typeface="Comic Relief"/>
                <a:cs typeface="Comic Relief"/>
                <a:sym typeface="Comic Relief"/>
              </a:rPr>
              <a:t>уч</a:t>
            </a:r>
            <a:r>
              <a:rPr lang="en-US" sz="2600" strike="noStrike" u="none">
                <a:solidFill>
                  <a:srgbClr val="034093"/>
                </a:solidFill>
                <a:latin typeface="Comic Relief"/>
                <a:ea typeface="Comic Relief"/>
                <a:cs typeface="Comic Relief"/>
                <a:sym typeface="Comic Relief"/>
              </a:rPr>
              <a:t>а</a:t>
            </a:r>
            <a:r>
              <a:rPr lang="en-US" sz="2600" strike="noStrike" u="none">
                <a:solidFill>
                  <a:srgbClr val="034093"/>
                </a:solidFill>
                <a:latin typeface="Comic Relief"/>
                <a:ea typeface="Comic Relief"/>
                <a:cs typeface="Comic Relief"/>
                <a:sym typeface="Comic Relief"/>
              </a:rPr>
              <a:t>й учнів.</a:t>
            </a:r>
            <a:r>
              <a:rPr lang="en-US" sz="2600" strike="noStrike" u="none">
                <a:solidFill>
                  <a:srgbClr val="034093"/>
                </a:solidFill>
                <a:latin typeface="Comic Relief"/>
                <a:ea typeface="Comic Relief"/>
                <a:cs typeface="Comic Relief"/>
                <a:sym typeface="Comic Relief"/>
              </a:rPr>
              <a:t> </a:t>
            </a:r>
            <a:r>
              <a:rPr lang="en-US" sz="2600" strike="noStrike" u="none">
                <a:solidFill>
                  <a:srgbClr val="034093"/>
                </a:solidFill>
                <a:latin typeface="Comic Relief"/>
                <a:ea typeface="Comic Relief"/>
                <a:cs typeface="Comic Relief"/>
                <a:sym typeface="Comic Relief"/>
              </a:rPr>
              <a:t>Інтегруй ШІ у творчі за</a:t>
            </a:r>
            <a:r>
              <a:rPr lang="en-US" sz="2600" strike="noStrike" u="none">
                <a:solidFill>
                  <a:srgbClr val="034093"/>
                </a:solidFill>
                <a:latin typeface="Comic Relief"/>
                <a:ea typeface="Comic Relief"/>
                <a:cs typeface="Comic Relief"/>
                <a:sym typeface="Comic Relief"/>
              </a:rPr>
              <a:t>в</a:t>
            </a:r>
            <a:r>
              <a:rPr lang="en-US" sz="2600" strike="noStrike" u="none">
                <a:solidFill>
                  <a:srgbClr val="034093"/>
                </a:solidFill>
                <a:latin typeface="Comic Relief"/>
                <a:ea typeface="Comic Relief"/>
                <a:cs typeface="Comic Relief"/>
                <a:sym typeface="Comic Relief"/>
              </a:rPr>
              <a:t>дан</a:t>
            </a:r>
            <a:r>
              <a:rPr lang="en-US" sz="2600" strike="noStrike" u="none">
                <a:solidFill>
                  <a:srgbClr val="034093"/>
                </a:solidFill>
                <a:latin typeface="Comic Relief"/>
                <a:ea typeface="Comic Relief"/>
                <a:cs typeface="Comic Relief"/>
                <a:sym typeface="Comic Relief"/>
              </a:rPr>
              <a:t>н</a:t>
            </a:r>
            <a:r>
              <a:rPr lang="en-US" sz="2600" strike="noStrike" u="none">
                <a:solidFill>
                  <a:srgbClr val="034093"/>
                </a:solidFill>
                <a:latin typeface="Comic Relief"/>
                <a:ea typeface="Comic Relief"/>
                <a:cs typeface="Comic Relief"/>
                <a:sym typeface="Comic Relief"/>
              </a:rPr>
              <a:t>я: х</a:t>
            </a:r>
            <a:r>
              <a:rPr lang="en-US" sz="2600" strike="noStrike" u="none">
                <a:solidFill>
                  <a:srgbClr val="034093"/>
                </a:solidFill>
                <a:latin typeface="Comic Relief"/>
                <a:ea typeface="Comic Relief"/>
                <a:cs typeface="Comic Relief"/>
                <a:sym typeface="Comic Relief"/>
              </a:rPr>
              <a:t>а</a:t>
            </a:r>
            <a:r>
              <a:rPr lang="en-US" sz="2600" strike="noStrike" u="none">
                <a:solidFill>
                  <a:srgbClr val="034093"/>
                </a:solidFill>
                <a:latin typeface="Comic Relief"/>
                <a:ea typeface="Comic Relief"/>
                <a:cs typeface="Comic Relief"/>
                <a:sym typeface="Comic Relief"/>
              </a:rPr>
              <a:t>й учні створюють діалоги</a:t>
            </a:r>
            <a:r>
              <a:rPr lang="en-US" sz="2600" strike="noStrike" u="none">
                <a:solidFill>
                  <a:srgbClr val="034093"/>
                </a:solidFill>
                <a:latin typeface="Comic Relief"/>
                <a:ea typeface="Comic Relief"/>
                <a:cs typeface="Comic Relief"/>
                <a:sym typeface="Comic Relief"/>
              </a:rPr>
              <a:t>, в</a:t>
            </a:r>
            <a:r>
              <a:rPr lang="en-US" sz="2600" strike="noStrike" u="none">
                <a:solidFill>
                  <a:srgbClr val="034093"/>
                </a:solidFill>
                <a:latin typeface="Comic Relief"/>
                <a:ea typeface="Comic Relief"/>
                <a:cs typeface="Comic Relief"/>
                <a:sym typeface="Comic Relief"/>
              </a:rPr>
              <a:t>ірші, історії </a:t>
            </a:r>
            <a:r>
              <a:rPr lang="en-US" sz="2600" strike="noStrike" u="none">
                <a:solidFill>
                  <a:srgbClr val="034093"/>
                </a:solidFill>
                <a:latin typeface="Comic Relief"/>
                <a:ea typeface="Comic Relief"/>
                <a:cs typeface="Comic Relief"/>
                <a:sym typeface="Comic Relief"/>
              </a:rPr>
              <a:t>чи</a:t>
            </a:r>
            <a:r>
              <a:rPr lang="en-US" sz="2600" strike="noStrike" u="none">
                <a:solidFill>
                  <a:srgbClr val="034093"/>
                </a:solidFill>
                <a:latin typeface="Comic Relief"/>
                <a:ea typeface="Comic Relief"/>
                <a:cs typeface="Comic Relief"/>
                <a:sym typeface="Comic Relief"/>
              </a:rPr>
              <a:t> наві</a:t>
            </a:r>
            <a:r>
              <a:rPr lang="en-US" sz="2600" strike="noStrike" u="none">
                <a:solidFill>
                  <a:srgbClr val="034093"/>
                </a:solidFill>
                <a:latin typeface="Comic Relief"/>
                <a:ea typeface="Comic Relief"/>
                <a:cs typeface="Comic Relief"/>
                <a:sym typeface="Comic Relief"/>
              </a:rPr>
              <a:t>т</a:t>
            </a:r>
            <a:r>
              <a:rPr lang="en-US" sz="2600" strike="noStrike" u="none">
                <a:solidFill>
                  <a:srgbClr val="034093"/>
                </a:solidFill>
                <a:latin typeface="Comic Relief"/>
                <a:ea typeface="Comic Relief"/>
                <a:cs typeface="Comic Relief"/>
                <a:sym typeface="Comic Relief"/>
              </a:rPr>
              <a:t>ь комікси разом з AI.</a:t>
            </a:r>
          </a:p>
          <a:p>
            <a:pPr algn="just" marL="0" indent="0" lvl="0">
              <a:lnSpc>
                <a:spcPts val="3666"/>
              </a:lnSpc>
            </a:pPr>
            <a:r>
              <a:rPr lang="en-US" sz="2600" strike="noStrike" u="none">
                <a:solidFill>
                  <a:srgbClr val="034093"/>
                </a:solidFill>
                <a:latin typeface="Comic Relief"/>
                <a:ea typeface="Comic Relief"/>
                <a:cs typeface="Comic Relief"/>
                <a:sym typeface="Comic Relief"/>
              </a:rPr>
              <a:t>🔹 Пояснюй </a:t>
            </a:r>
            <a:r>
              <a:rPr lang="en-US" sz="2600" strike="noStrike" u="none">
                <a:solidFill>
                  <a:srgbClr val="034093"/>
                </a:solidFill>
                <a:latin typeface="Comic Relief"/>
                <a:ea typeface="Comic Relief"/>
                <a:cs typeface="Comic Relief"/>
                <a:sym typeface="Comic Relief"/>
              </a:rPr>
              <a:t>е</a:t>
            </a:r>
            <a:r>
              <a:rPr lang="en-US" sz="2600" strike="noStrike" u="none">
                <a:solidFill>
                  <a:srgbClr val="034093"/>
                </a:solidFill>
                <a:latin typeface="Comic Relief"/>
                <a:ea typeface="Comic Relief"/>
                <a:cs typeface="Comic Relief"/>
                <a:sym typeface="Comic Relief"/>
              </a:rPr>
              <a:t>тику.</a:t>
            </a:r>
            <a:r>
              <a:rPr lang="en-US" sz="2600" strike="noStrike" u="none">
                <a:solidFill>
                  <a:srgbClr val="034093"/>
                </a:solidFill>
                <a:latin typeface="Comic Relief"/>
                <a:ea typeface="Comic Relief"/>
                <a:cs typeface="Comic Relief"/>
                <a:sym typeface="Comic Relief"/>
              </a:rPr>
              <a:t> </a:t>
            </a:r>
            <a:r>
              <a:rPr lang="en-US" sz="2600" strike="noStrike" u="none">
                <a:solidFill>
                  <a:srgbClr val="034093"/>
                </a:solidFill>
                <a:latin typeface="Comic Relief"/>
                <a:ea typeface="Comic Relief"/>
                <a:cs typeface="Comic Relief"/>
                <a:sym typeface="Comic Relief"/>
              </a:rPr>
              <a:t>Навчай учнів відповіда</a:t>
            </a:r>
            <a:r>
              <a:rPr lang="en-US" sz="2600" strike="noStrike" u="none">
                <a:solidFill>
                  <a:srgbClr val="034093"/>
                </a:solidFill>
                <a:latin typeface="Comic Relief"/>
                <a:ea typeface="Comic Relief"/>
                <a:cs typeface="Comic Relief"/>
                <a:sym typeface="Comic Relief"/>
              </a:rPr>
              <a:t>ль</a:t>
            </a:r>
            <a:r>
              <a:rPr lang="en-US" sz="2600" strike="noStrike" u="none">
                <a:solidFill>
                  <a:srgbClr val="034093"/>
                </a:solidFill>
                <a:latin typeface="Comic Relief"/>
                <a:ea typeface="Comic Relief"/>
                <a:cs typeface="Comic Relief"/>
                <a:sym typeface="Comic Relief"/>
              </a:rPr>
              <a:t>ному</a:t>
            </a:r>
            <a:r>
              <a:rPr lang="en-US" sz="2600" strike="noStrike" u="none">
                <a:solidFill>
                  <a:srgbClr val="034093"/>
                </a:solidFill>
                <a:latin typeface="Comic Relief"/>
                <a:ea typeface="Comic Relief"/>
                <a:cs typeface="Comic Relief"/>
                <a:sym typeface="Comic Relief"/>
              </a:rPr>
              <a:t> </a:t>
            </a:r>
            <a:r>
              <a:rPr lang="en-US" sz="2600" strike="noStrike" u="none">
                <a:solidFill>
                  <a:srgbClr val="034093"/>
                </a:solidFill>
                <a:latin typeface="Comic Relief"/>
                <a:ea typeface="Comic Relief"/>
                <a:cs typeface="Comic Relief"/>
                <a:sym typeface="Comic Relief"/>
              </a:rPr>
              <a:t>використанню ШІ: без плагіату, з критичним м</a:t>
            </a:r>
            <a:r>
              <a:rPr lang="en-US" sz="2600" strike="noStrike" u="none">
                <a:solidFill>
                  <a:srgbClr val="034093"/>
                </a:solidFill>
                <a:latin typeface="Comic Relief"/>
                <a:ea typeface="Comic Relief"/>
                <a:cs typeface="Comic Relief"/>
                <a:sym typeface="Comic Relief"/>
              </a:rPr>
              <a:t>и</a:t>
            </a:r>
            <a:r>
              <a:rPr lang="en-US" sz="2600" strike="noStrike" u="none">
                <a:solidFill>
                  <a:srgbClr val="034093"/>
                </a:solidFill>
                <a:latin typeface="Comic Relief"/>
                <a:ea typeface="Comic Relief"/>
                <a:cs typeface="Comic Relief"/>
                <a:sym typeface="Comic Relief"/>
              </a:rPr>
              <a:t>сленням.</a:t>
            </a:r>
          </a:p>
          <a:p>
            <a:pPr algn="just" marL="0" indent="0" lvl="0">
              <a:lnSpc>
                <a:spcPts val="3666"/>
              </a:lnSpc>
            </a:pPr>
            <a:r>
              <a:rPr lang="en-US" sz="2600" strike="noStrike" u="none">
                <a:solidFill>
                  <a:srgbClr val="034093"/>
                </a:solidFill>
                <a:latin typeface="Comic Relief"/>
                <a:ea typeface="Comic Relief"/>
                <a:cs typeface="Comic Relief"/>
                <a:sym typeface="Comic Relief"/>
              </a:rPr>
              <a:t>🔹 Збе</a:t>
            </a:r>
            <a:r>
              <a:rPr lang="en-US" sz="2600" strike="noStrike" u="none">
                <a:solidFill>
                  <a:srgbClr val="034093"/>
                </a:solidFill>
                <a:latin typeface="Comic Relief"/>
                <a:ea typeface="Comic Relief"/>
                <a:cs typeface="Comic Relief"/>
                <a:sym typeface="Comic Relief"/>
              </a:rPr>
              <a:t>р</a:t>
            </a:r>
            <a:r>
              <a:rPr lang="en-US" sz="2600" strike="noStrike" u="none">
                <a:solidFill>
                  <a:srgbClr val="034093"/>
                </a:solidFill>
                <a:latin typeface="Comic Relief"/>
                <a:ea typeface="Comic Relief"/>
                <a:cs typeface="Comic Relief"/>
                <a:sym typeface="Comic Relief"/>
              </a:rPr>
              <a:t>ігай бала</a:t>
            </a:r>
            <a:r>
              <a:rPr lang="en-US" sz="2600" strike="noStrike" u="none">
                <a:solidFill>
                  <a:srgbClr val="034093"/>
                </a:solidFill>
                <a:latin typeface="Comic Relief"/>
                <a:ea typeface="Comic Relief"/>
                <a:cs typeface="Comic Relief"/>
                <a:sym typeface="Comic Relief"/>
              </a:rPr>
              <a:t>н</a:t>
            </a:r>
            <a:r>
              <a:rPr lang="en-US" sz="2600" strike="noStrike" u="none">
                <a:solidFill>
                  <a:srgbClr val="034093"/>
                </a:solidFill>
                <a:latin typeface="Comic Relief"/>
                <a:ea typeface="Comic Relief"/>
                <a:cs typeface="Comic Relief"/>
                <a:sym typeface="Comic Relief"/>
              </a:rPr>
              <a:t>с.</a:t>
            </a:r>
            <a:r>
              <a:rPr lang="en-US" sz="2600" strike="noStrike" u="none">
                <a:solidFill>
                  <a:srgbClr val="034093"/>
                </a:solidFill>
                <a:latin typeface="Comic Relief"/>
                <a:ea typeface="Comic Relief"/>
                <a:cs typeface="Comic Relief"/>
                <a:sym typeface="Comic Relief"/>
              </a:rPr>
              <a:t> </a:t>
            </a:r>
            <a:r>
              <a:rPr lang="en-US" sz="2600" strike="noStrike" u="none">
                <a:solidFill>
                  <a:srgbClr val="034093"/>
                </a:solidFill>
                <a:latin typeface="Comic Relief"/>
                <a:ea typeface="Comic Relief"/>
                <a:cs typeface="Comic Relief"/>
                <a:sym typeface="Comic Relief"/>
              </a:rPr>
              <a:t>AI — </a:t>
            </a:r>
            <a:r>
              <a:rPr lang="en-US" sz="2600" strike="noStrike" u="none">
                <a:solidFill>
                  <a:srgbClr val="034093"/>
                </a:solidFill>
                <a:latin typeface="Comic Relief"/>
                <a:ea typeface="Comic Relief"/>
                <a:cs typeface="Comic Relief"/>
                <a:sym typeface="Comic Relief"/>
              </a:rPr>
              <a:t>дл</a:t>
            </a:r>
            <a:r>
              <a:rPr lang="en-US" sz="2600" strike="noStrike" u="none">
                <a:solidFill>
                  <a:srgbClr val="034093"/>
                </a:solidFill>
                <a:latin typeface="Comic Relief"/>
                <a:ea typeface="Comic Relief"/>
                <a:cs typeface="Comic Relief"/>
                <a:sym typeface="Comic Relief"/>
              </a:rPr>
              <a:t>я натхнення та рут</a:t>
            </a:r>
            <a:r>
              <a:rPr lang="en-US" sz="2600" strike="noStrike" u="none">
                <a:solidFill>
                  <a:srgbClr val="034093"/>
                </a:solidFill>
                <a:latin typeface="Comic Relief"/>
                <a:ea typeface="Comic Relief"/>
                <a:cs typeface="Comic Relief"/>
                <a:sym typeface="Comic Relief"/>
              </a:rPr>
              <a:t>ин</a:t>
            </a:r>
            <a:r>
              <a:rPr lang="en-US" sz="2600" strike="noStrike" u="none">
                <a:solidFill>
                  <a:srgbClr val="034093"/>
                </a:solidFill>
                <a:latin typeface="Comic Relief"/>
                <a:ea typeface="Comic Relief"/>
                <a:cs typeface="Comic Relief"/>
                <a:sym typeface="Comic Relief"/>
              </a:rPr>
              <a:t>ної роботи, а живе </a:t>
            </a:r>
            <a:r>
              <a:rPr lang="en-US" sz="2600" strike="noStrike" u="none">
                <a:solidFill>
                  <a:srgbClr val="034093"/>
                </a:solidFill>
                <a:latin typeface="Comic Relief"/>
                <a:ea typeface="Comic Relief"/>
                <a:cs typeface="Comic Relief"/>
                <a:sym typeface="Comic Relief"/>
              </a:rPr>
              <a:t>с</a:t>
            </a:r>
            <a:r>
              <a:rPr lang="en-US" sz="2600" strike="noStrike" u="none">
                <a:solidFill>
                  <a:srgbClr val="034093"/>
                </a:solidFill>
                <a:latin typeface="Comic Relief"/>
                <a:ea typeface="Comic Relief"/>
                <a:cs typeface="Comic Relief"/>
                <a:sym typeface="Comic Relief"/>
              </a:rPr>
              <a:t>пілкування, емоційний </a:t>
            </a:r>
            <a:r>
              <a:rPr lang="en-US" sz="2600" strike="noStrike" u="none">
                <a:solidFill>
                  <a:srgbClr val="034093"/>
                </a:solidFill>
                <a:latin typeface="Comic Relief"/>
                <a:ea typeface="Comic Relief"/>
                <a:cs typeface="Comic Relief"/>
                <a:sym typeface="Comic Relief"/>
              </a:rPr>
              <a:t>ко</a:t>
            </a:r>
            <a:r>
              <a:rPr lang="en-US" sz="2600" strike="noStrike" u="none">
                <a:solidFill>
                  <a:srgbClr val="034093"/>
                </a:solidFill>
                <a:latin typeface="Comic Relief"/>
                <a:ea typeface="Comic Relief"/>
                <a:cs typeface="Comic Relief"/>
                <a:sym typeface="Comic Relief"/>
              </a:rPr>
              <a:t>нтакт і педа</a:t>
            </a:r>
            <a:r>
              <a:rPr lang="en-US" sz="2600" strike="noStrike" u="none">
                <a:solidFill>
                  <a:srgbClr val="034093"/>
                </a:solidFill>
                <a:latin typeface="Comic Relief"/>
                <a:ea typeface="Comic Relief"/>
                <a:cs typeface="Comic Relief"/>
                <a:sym typeface="Comic Relief"/>
              </a:rPr>
              <a:t>го</a:t>
            </a:r>
            <a:r>
              <a:rPr lang="en-US" sz="2600" strike="noStrike" u="none">
                <a:solidFill>
                  <a:srgbClr val="034093"/>
                </a:solidFill>
                <a:latin typeface="Comic Relief"/>
                <a:ea typeface="Comic Relief"/>
                <a:cs typeface="Comic Relief"/>
                <a:sym typeface="Comic Relief"/>
              </a:rPr>
              <a:t>гічна</a:t>
            </a:r>
            <a:r>
              <a:rPr lang="en-US" sz="2600" strike="noStrike" u="none">
                <a:solidFill>
                  <a:srgbClr val="034093"/>
                </a:solidFill>
                <a:latin typeface="Comic Relief"/>
                <a:ea typeface="Comic Relief"/>
                <a:cs typeface="Comic Relief"/>
                <a:sym typeface="Comic Relief"/>
              </a:rPr>
              <a:t> і</a:t>
            </a:r>
            <a:r>
              <a:rPr lang="en-US" sz="2600" strike="noStrike" u="none">
                <a:solidFill>
                  <a:srgbClr val="034093"/>
                </a:solidFill>
                <a:latin typeface="Comic Relief"/>
                <a:ea typeface="Comic Relief"/>
                <a:cs typeface="Comic Relief"/>
                <a:sym typeface="Comic Relief"/>
              </a:rPr>
              <a:t>нтуї</a:t>
            </a:r>
            <a:r>
              <a:rPr lang="en-US" sz="2600" strike="noStrike" u="none">
                <a:solidFill>
                  <a:srgbClr val="034093"/>
                </a:solidFill>
                <a:latin typeface="Comic Relief"/>
                <a:ea typeface="Comic Relief"/>
                <a:cs typeface="Comic Relief"/>
                <a:sym typeface="Comic Relief"/>
              </a:rPr>
              <a:t>ц</a:t>
            </a:r>
            <a:r>
              <a:rPr lang="en-US" sz="2600" strike="noStrike" u="none">
                <a:solidFill>
                  <a:srgbClr val="034093"/>
                </a:solidFill>
                <a:latin typeface="Comic Relief"/>
                <a:ea typeface="Comic Relief"/>
                <a:cs typeface="Comic Relief"/>
                <a:sym typeface="Comic Relief"/>
              </a:rPr>
              <a:t>ія — твої кл</a:t>
            </a:r>
            <a:r>
              <a:rPr lang="en-US" sz="2600" strike="noStrike" u="none">
                <a:solidFill>
                  <a:srgbClr val="034093"/>
                </a:solidFill>
                <a:latin typeface="Comic Relief"/>
                <a:ea typeface="Comic Relief"/>
                <a:cs typeface="Comic Relief"/>
                <a:sym typeface="Comic Relief"/>
              </a:rPr>
              <a:t>ю</a:t>
            </a:r>
            <a:r>
              <a:rPr lang="en-US" sz="2600" strike="noStrike" u="none">
                <a:solidFill>
                  <a:srgbClr val="034093"/>
                </a:solidFill>
                <a:latin typeface="Comic Relief"/>
                <a:ea typeface="Comic Relief"/>
                <a:cs typeface="Comic Relief"/>
                <a:sym typeface="Comic Relief"/>
              </a:rPr>
              <a:t>чові інструменти.</a:t>
            </a:r>
          </a:p>
        </p:txBody>
      </p:sp>
      <p:sp>
        <p:nvSpPr>
          <p:cNvPr name="Freeform 12" id="12">
            <a:hlinkClick r:id="rId19" tooltip="https://copilot.microsoft.com"/>
          </p:cNvPr>
          <p:cNvSpPr/>
          <p:nvPr/>
        </p:nvSpPr>
        <p:spPr>
          <a:xfrm flipH="false" flipV="false" rot="0">
            <a:off x="209227" y="5143500"/>
            <a:ext cx="1739755" cy="1938148"/>
          </a:xfrm>
          <a:custGeom>
            <a:avLst/>
            <a:gdLst/>
            <a:ahLst/>
            <a:cxnLst/>
            <a:rect r="r" b="b" t="t" l="l"/>
            <a:pathLst>
              <a:path h="1938148" w="1739755">
                <a:moveTo>
                  <a:pt x="0" y="0"/>
                </a:moveTo>
                <a:lnTo>
                  <a:pt x="1739755" y="0"/>
                </a:lnTo>
                <a:lnTo>
                  <a:pt x="1739755" y="1938148"/>
                </a:lnTo>
                <a:lnTo>
                  <a:pt x="0" y="1938148"/>
                </a:lnTo>
                <a:lnTo>
                  <a:pt x="0" y="0"/>
                </a:lnTo>
                <a:close/>
              </a:path>
            </a:pathLst>
          </a:custGeom>
          <a:blipFill>
            <a:blip r:embed="rId18"/>
            <a:stretch>
              <a:fillRect l="0" t="0" r="0" b="0"/>
            </a:stretch>
          </a:blipFill>
        </p:spPr>
      </p:sp>
      <p:sp>
        <p:nvSpPr>
          <p:cNvPr name="TextBox 13" id="13"/>
          <p:cNvSpPr txBox="true"/>
          <p:nvPr/>
        </p:nvSpPr>
        <p:spPr>
          <a:xfrm rot="0">
            <a:off x="-196480" y="190500"/>
            <a:ext cx="10285338" cy="1775310"/>
          </a:xfrm>
          <a:prstGeom prst="rect">
            <a:avLst/>
          </a:prstGeom>
        </p:spPr>
        <p:txBody>
          <a:bodyPr anchor="t" rtlCol="false" tIns="0" lIns="0" bIns="0" rIns="0">
            <a:spAutoFit/>
          </a:bodyPr>
          <a:lstStyle/>
          <a:p>
            <a:pPr algn="ctr" marL="0" indent="0" lvl="0">
              <a:lnSpc>
                <a:spcPts val="6815"/>
              </a:lnSpc>
              <a:spcBef>
                <a:spcPct val="0"/>
              </a:spcBef>
            </a:pPr>
            <a:r>
              <a:rPr lang="en-US" sz="7328">
                <a:solidFill>
                  <a:srgbClr val="034093"/>
                </a:solidFill>
                <a:latin typeface="Children One"/>
                <a:ea typeface="Children One"/>
                <a:cs typeface="Children One"/>
                <a:sym typeface="Children One"/>
              </a:rPr>
              <a:t>🧠</a:t>
            </a:r>
            <a:r>
              <a:rPr lang="en-US" sz="7328">
                <a:solidFill>
                  <a:srgbClr val="034093"/>
                </a:solidFill>
                <a:latin typeface="Children One"/>
                <a:ea typeface="Children One"/>
                <a:cs typeface="Children One"/>
                <a:sym typeface="Children One"/>
              </a:rPr>
              <a:t>  </a:t>
            </a:r>
            <a:r>
              <a:rPr lang="en-US" sz="7328">
                <a:solidFill>
                  <a:srgbClr val="034093"/>
                </a:solidFill>
                <a:latin typeface="Children One"/>
                <a:ea typeface="Children One"/>
                <a:cs typeface="Children One"/>
                <a:sym typeface="Children One"/>
              </a:rPr>
              <a:t>ШІ — твій помічник,        а не замінник</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77" r="0" b="-9277"/>
            </a:stretch>
          </a:blipFill>
        </p:spPr>
      </p:sp>
      <p:sp>
        <p:nvSpPr>
          <p:cNvPr name="Freeform 3" id="3"/>
          <p:cNvSpPr/>
          <p:nvPr/>
        </p:nvSpPr>
        <p:spPr>
          <a:xfrm flipH="false" flipV="false" rot="0">
            <a:off x="14814245" y="347528"/>
            <a:ext cx="1653163" cy="2028421"/>
          </a:xfrm>
          <a:custGeom>
            <a:avLst/>
            <a:gdLst/>
            <a:ahLst/>
            <a:cxnLst/>
            <a:rect r="r" b="b" t="t" l="l"/>
            <a:pathLst>
              <a:path h="2028421" w="1653163">
                <a:moveTo>
                  <a:pt x="0" y="0"/>
                </a:moveTo>
                <a:lnTo>
                  <a:pt x="1653164" y="0"/>
                </a:lnTo>
                <a:lnTo>
                  <a:pt x="1653164" y="2028421"/>
                </a:lnTo>
                <a:lnTo>
                  <a:pt x="0" y="2028421"/>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a:hlinkClick r:id="rId7" tooltip="https://youtu.be/CgWFe2VbdW4"/>
          </p:cNvPr>
          <p:cNvSpPr/>
          <p:nvPr/>
        </p:nvSpPr>
        <p:spPr>
          <a:xfrm flipH="false" flipV="false" rot="0">
            <a:off x="13947788" y="3739138"/>
            <a:ext cx="4126877" cy="1949950"/>
          </a:xfrm>
          <a:custGeom>
            <a:avLst/>
            <a:gdLst/>
            <a:ahLst/>
            <a:cxnLst/>
            <a:rect r="r" b="b" t="t" l="l"/>
            <a:pathLst>
              <a:path h="1949950" w="4126877">
                <a:moveTo>
                  <a:pt x="0" y="0"/>
                </a:moveTo>
                <a:lnTo>
                  <a:pt x="4126877" y="0"/>
                </a:lnTo>
                <a:lnTo>
                  <a:pt x="4126877" y="1949950"/>
                </a:lnTo>
                <a:lnTo>
                  <a:pt x="0" y="1949950"/>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5" id="5"/>
          <p:cNvSpPr/>
          <p:nvPr/>
        </p:nvSpPr>
        <p:spPr>
          <a:xfrm flipH="false" flipV="false" rot="0">
            <a:off x="14814245" y="7497903"/>
            <a:ext cx="3542463" cy="2956309"/>
          </a:xfrm>
          <a:custGeom>
            <a:avLst/>
            <a:gdLst/>
            <a:ahLst/>
            <a:cxnLst/>
            <a:rect r="r" b="b" t="t" l="l"/>
            <a:pathLst>
              <a:path h="2956309" w="3542463">
                <a:moveTo>
                  <a:pt x="0" y="0"/>
                </a:moveTo>
                <a:lnTo>
                  <a:pt x="3542464" y="0"/>
                </a:lnTo>
                <a:lnTo>
                  <a:pt x="3542464" y="2956309"/>
                </a:lnTo>
                <a:lnTo>
                  <a:pt x="0" y="2956309"/>
                </a:lnTo>
                <a:lnTo>
                  <a:pt x="0" y="0"/>
                </a:lnTo>
                <a:close/>
              </a:path>
            </a:pathLst>
          </a:custGeom>
          <a:blipFill>
            <a:blip r:embed="rId8"/>
            <a:stretch>
              <a:fillRect l="-8155" t="0" r="-8155" b="0"/>
            </a:stretch>
          </a:blipFill>
        </p:spPr>
      </p:sp>
      <p:sp>
        <p:nvSpPr>
          <p:cNvPr name="TextBox 6" id="6"/>
          <p:cNvSpPr txBox="true"/>
          <p:nvPr/>
        </p:nvSpPr>
        <p:spPr>
          <a:xfrm rot="0">
            <a:off x="2861300" y="9338088"/>
            <a:ext cx="12352064" cy="948912"/>
          </a:xfrm>
          <a:prstGeom prst="rect">
            <a:avLst/>
          </a:prstGeom>
        </p:spPr>
        <p:txBody>
          <a:bodyPr anchor="t" rtlCol="false" tIns="0" lIns="0" bIns="0" rIns="0">
            <a:spAutoFit/>
          </a:bodyPr>
          <a:lstStyle/>
          <a:p>
            <a:pPr algn="ctr" marL="0" indent="0" lvl="0">
              <a:lnSpc>
                <a:spcPts val="3872"/>
              </a:lnSpc>
              <a:spcBef>
                <a:spcPct val="0"/>
              </a:spcBef>
            </a:pPr>
            <a:r>
              <a:rPr lang="en-US" sz="2766" strike="noStrike" u="sng">
                <a:solidFill>
                  <a:srgbClr val="034093"/>
                </a:solidFill>
                <a:latin typeface="Comic Relief"/>
                <a:ea typeface="Comic Relief"/>
                <a:cs typeface="Comic Relief"/>
                <a:sym typeface="Comic Relief"/>
              </a:rPr>
              <a:t>Автор:</a:t>
            </a:r>
            <a:r>
              <a:rPr lang="en-US" sz="2766" strike="noStrike" u="none">
                <a:solidFill>
                  <a:srgbClr val="034093"/>
                </a:solidFill>
                <a:latin typeface="Comic Relief"/>
                <a:ea typeface="Comic Relief"/>
                <a:cs typeface="Comic Relief"/>
                <a:sym typeface="Comic Relief"/>
              </a:rPr>
              <a:t>Мельнікова</a:t>
            </a:r>
            <a:r>
              <a:rPr lang="en-US" sz="2766" strike="noStrike" u="none">
                <a:solidFill>
                  <a:srgbClr val="034093"/>
                </a:solidFill>
                <a:latin typeface="Comic Relief"/>
                <a:ea typeface="Comic Relief"/>
                <a:cs typeface="Comic Relief"/>
                <a:sym typeface="Comic Relief"/>
              </a:rPr>
              <a:t> Марина Миколаївна, вчитель Лисичанського ліцею №4 Сєвєродонецького району Луганської області</a:t>
            </a:r>
          </a:p>
        </p:txBody>
      </p:sp>
      <p:grpSp>
        <p:nvGrpSpPr>
          <p:cNvPr name="Group 7" id="7"/>
          <p:cNvGrpSpPr/>
          <p:nvPr/>
        </p:nvGrpSpPr>
        <p:grpSpPr>
          <a:xfrm rot="0">
            <a:off x="5334181" y="-821415"/>
            <a:ext cx="6964006" cy="3951715"/>
            <a:chOff x="0" y="0"/>
            <a:chExt cx="9285341" cy="5268953"/>
          </a:xfrm>
        </p:grpSpPr>
        <p:pic>
          <p:nvPicPr>
            <p:cNvPr name="Picture 8" id="8"/>
            <p:cNvPicPr>
              <a:picLocks noChangeAspect="true"/>
            </p:cNvPicPr>
            <p:nvPr/>
          </p:nvPicPr>
          <p:blipFill>
            <a:blip r:embed="rId9"/>
            <a:srcRect l="0" t="21627" r="0" b="21627"/>
            <a:stretch>
              <a:fillRect/>
            </a:stretch>
          </p:blipFill>
          <p:spPr>
            <a:xfrm flipH="false" flipV="false">
              <a:off x="0" y="0"/>
              <a:ext cx="9285341" cy="5268953"/>
            </a:xfrm>
            <a:prstGeom prst="rect">
              <a:avLst/>
            </a:prstGeom>
          </p:spPr>
        </p:pic>
      </p:grpSp>
      <p:sp>
        <p:nvSpPr>
          <p:cNvPr name="TextBox 9" id="9"/>
          <p:cNvSpPr txBox="true"/>
          <p:nvPr/>
        </p:nvSpPr>
        <p:spPr>
          <a:xfrm rot="0">
            <a:off x="213335" y="2252124"/>
            <a:ext cx="17647996" cy="6050265"/>
          </a:xfrm>
          <a:prstGeom prst="rect">
            <a:avLst/>
          </a:prstGeom>
        </p:spPr>
        <p:txBody>
          <a:bodyPr anchor="t" rtlCol="false" tIns="0" lIns="0" bIns="0" rIns="0">
            <a:spAutoFit/>
          </a:bodyPr>
          <a:lstStyle/>
          <a:p>
            <a:pPr algn="just">
              <a:lnSpc>
                <a:spcPts val="4417"/>
              </a:lnSpc>
            </a:pPr>
            <a:r>
              <a:rPr lang="en-US" sz="2693" b="true">
                <a:solidFill>
                  <a:srgbClr val="034093"/>
                </a:solidFill>
                <a:latin typeface="Quicksand Medium"/>
                <a:ea typeface="Quicksand Medium"/>
                <a:cs typeface="Quicksand Medium"/>
                <a:sym typeface="Quicksand Medium"/>
              </a:rPr>
              <a:t>ToonyTool — це безкоштовний онлайн-сервіс, який дозволяє легко створювати комікси, меми та сценки за допомогою готових персонажів, фонів і хмар тексту.</a:t>
            </a:r>
          </a:p>
          <a:p>
            <a:pPr algn="just">
              <a:lnSpc>
                <a:spcPts val="4417"/>
              </a:lnSpc>
            </a:pPr>
            <a:r>
              <a:rPr lang="en-US" sz="2693" b="true">
                <a:solidFill>
                  <a:srgbClr val="034093"/>
                </a:solidFill>
                <a:latin typeface="Quicksand Medium"/>
                <a:ea typeface="Quicksand Medium"/>
                <a:cs typeface="Quicksand Medium"/>
                <a:sym typeface="Quicksand Medium"/>
              </a:rPr>
              <a:t>🎓 Як використати в освіті?</a:t>
            </a:r>
          </a:p>
          <a:p>
            <a:pPr algn="just" marL="581515" indent="-290757" lvl="1">
              <a:lnSpc>
                <a:spcPts val="4417"/>
              </a:lnSpc>
              <a:buFont typeface="Arial"/>
              <a:buChar char="•"/>
            </a:pPr>
            <a:r>
              <a:rPr lang="en-US" b="true" sz="2693">
                <a:solidFill>
                  <a:srgbClr val="034093"/>
                </a:solidFill>
                <a:latin typeface="Quicksand Medium"/>
                <a:ea typeface="Quicksand Medium"/>
                <a:cs typeface="Quicksand Medium"/>
                <a:sym typeface="Quicksand Medium"/>
              </a:rPr>
              <a:t>На уроках англійської — створення діалогів, ситуацій спілкування.</a:t>
            </a:r>
          </a:p>
          <a:p>
            <a:pPr algn="just" marL="581515" indent="-290757" lvl="1">
              <a:lnSpc>
                <a:spcPts val="4417"/>
              </a:lnSpc>
              <a:buFont typeface="Arial"/>
              <a:buChar char="•"/>
            </a:pPr>
            <a:r>
              <a:rPr lang="en-US" b="true" sz="2693">
                <a:solidFill>
                  <a:srgbClr val="034093"/>
                </a:solidFill>
                <a:latin typeface="Quicksand Medium"/>
                <a:ea typeface="Quicksand Medium"/>
                <a:cs typeface="Quicksand Medium"/>
                <a:sym typeface="Quicksand Medium"/>
              </a:rPr>
              <a:t>На уроках історії чи літератури — сценки між героями, «оживлення» подій.</a:t>
            </a:r>
          </a:p>
          <a:p>
            <a:pPr algn="just" marL="581515" indent="-290757" lvl="1">
              <a:lnSpc>
                <a:spcPts val="4417"/>
              </a:lnSpc>
              <a:buFont typeface="Arial"/>
              <a:buChar char="•"/>
            </a:pPr>
            <a:r>
              <a:rPr lang="en-US" b="true" sz="2693">
                <a:solidFill>
                  <a:srgbClr val="034093"/>
                </a:solidFill>
                <a:latin typeface="Quicksand Medium"/>
                <a:ea typeface="Quicksand Medium"/>
                <a:cs typeface="Quicksand Medium"/>
                <a:sym typeface="Quicksand Medium"/>
              </a:rPr>
              <a:t>Критичне мислення — аналіз гумористичних ситуацій, створення власних меседжів.</a:t>
            </a:r>
          </a:p>
          <a:p>
            <a:pPr algn="just" marL="581515" indent="-290757" lvl="1">
              <a:lnSpc>
                <a:spcPts val="4417"/>
              </a:lnSpc>
              <a:buFont typeface="Arial"/>
              <a:buChar char="•"/>
            </a:pPr>
            <a:r>
              <a:rPr lang="en-US" b="true" sz="2693">
                <a:solidFill>
                  <a:srgbClr val="034093"/>
                </a:solidFill>
                <a:latin typeface="Quicksand Medium"/>
                <a:ea typeface="Quicksand Medium"/>
                <a:cs typeface="Quicksand Medium"/>
                <a:sym typeface="Quicksand Medium"/>
              </a:rPr>
              <a:t>Домашнє завдання — учень готує комікс за темою або граматичною структурою.</a:t>
            </a:r>
          </a:p>
          <a:p>
            <a:pPr algn="just">
              <a:lnSpc>
                <a:spcPts val="4417"/>
              </a:lnSpc>
            </a:pPr>
            <a:r>
              <a:rPr lang="en-US" sz="2693" b="true">
                <a:solidFill>
                  <a:srgbClr val="034093"/>
                </a:solidFill>
                <a:latin typeface="Quicksand Medium"/>
                <a:ea typeface="Quicksand Medium"/>
                <a:cs typeface="Quicksand Medium"/>
                <a:sym typeface="Quicksand Medium"/>
              </a:rPr>
              <a:t>Не потрібна реєстрація.</a:t>
            </a:r>
          </a:p>
          <a:p>
            <a:pPr algn="just">
              <a:lnSpc>
                <a:spcPts val="4417"/>
              </a:lnSpc>
            </a:pPr>
            <a:r>
              <a:rPr lang="en-US" sz="2693" b="true">
                <a:solidFill>
                  <a:srgbClr val="034093"/>
                </a:solidFill>
                <a:latin typeface="Quicksand Medium"/>
                <a:ea typeface="Quicksand Medium"/>
                <a:cs typeface="Quicksand Medium"/>
                <a:sym typeface="Quicksand Medium"/>
              </a:rPr>
              <a:t>Простий і інтуїтивний інтерфейс.</a:t>
            </a:r>
          </a:p>
          <a:p>
            <a:pPr algn="just">
              <a:lnSpc>
                <a:spcPts val="4417"/>
              </a:lnSpc>
            </a:pPr>
            <a:r>
              <a:rPr lang="en-US" sz="2693" b="true">
                <a:solidFill>
                  <a:srgbClr val="034093"/>
                </a:solidFill>
                <a:latin typeface="Quicksand Medium"/>
                <a:ea typeface="Quicksand Medium"/>
                <a:cs typeface="Quicksand Medium"/>
                <a:sym typeface="Quicksand Medium"/>
              </a:rPr>
              <a:t>Весело, креативно, підходить для всіх вікових категорій.</a:t>
            </a:r>
          </a:p>
          <a:p>
            <a:pPr algn="just">
              <a:lnSpc>
                <a:spcPts val="4417"/>
              </a:lnSpc>
            </a:pPr>
            <a:r>
              <a:rPr lang="en-US" b="true" sz="2693">
                <a:solidFill>
                  <a:srgbClr val="034093"/>
                </a:solidFill>
                <a:latin typeface="Quicksand Medium"/>
                <a:ea typeface="Quicksand Medium"/>
                <a:cs typeface="Quicksand Medium"/>
                <a:sym typeface="Quicksand Medium"/>
              </a:rPr>
              <a:t>Робота з мовленням, письмом та візуальним мисленням.</a:t>
            </a:r>
          </a:p>
        </p:txBody>
      </p:sp>
      <p:sp>
        <p:nvSpPr>
          <p:cNvPr name="Freeform 10" id="10"/>
          <p:cNvSpPr/>
          <p:nvPr/>
        </p:nvSpPr>
        <p:spPr>
          <a:xfrm flipH="false" flipV="false" rot="3752397">
            <a:off x="756332" y="8731367"/>
            <a:ext cx="1009608" cy="1526817"/>
          </a:xfrm>
          <a:custGeom>
            <a:avLst/>
            <a:gdLst/>
            <a:ahLst/>
            <a:cxnLst/>
            <a:rect r="r" b="b" t="t" l="l"/>
            <a:pathLst>
              <a:path h="1526817" w="1009608">
                <a:moveTo>
                  <a:pt x="0" y="0"/>
                </a:moveTo>
                <a:lnTo>
                  <a:pt x="1009608" y="0"/>
                </a:lnTo>
                <a:lnTo>
                  <a:pt x="1009608" y="1526817"/>
                </a:lnTo>
                <a:lnTo>
                  <a:pt x="0" y="1526817"/>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a:ln cap="sq">
            <a:noFill/>
            <a:prstDash val="solid"/>
            <a:miter/>
          </a:ln>
        </p:spPr>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77" r="0" b="-9277"/>
            </a:stretch>
          </a:blipFill>
        </p:spPr>
      </p:sp>
      <p:sp>
        <p:nvSpPr>
          <p:cNvPr name="Freeform 3" id="3"/>
          <p:cNvSpPr/>
          <p:nvPr/>
        </p:nvSpPr>
        <p:spPr>
          <a:xfrm flipH="false" flipV="false" rot="0">
            <a:off x="16532671" y="8565962"/>
            <a:ext cx="1453258" cy="1783139"/>
          </a:xfrm>
          <a:custGeom>
            <a:avLst/>
            <a:gdLst/>
            <a:ahLst/>
            <a:cxnLst/>
            <a:rect r="r" b="b" t="t" l="l"/>
            <a:pathLst>
              <a:path h="1783139" w="1453258">
                <a:moveTo>
                  <a:pt x="0" y="0"/>
                </a:moveTo>
                <a:lnTo>
                  <a:pt x="1453258" y="0"/>
                </a:lnTo>
                <a:lnTo>
                  <a:pt x="1453258" y="1783139"/>
                </a:lnTo>
                <a:lnTo>
                  <a:pt x="0" y="1783139"/>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a:hlinkClick r:id="rId7" tooltip="https://youtu.be/ysK8rfrq7L4"/>
          </p:cNvPr>
          <p:cNvSpPr/>
          <p:nvPr/>
        </p:nvSpPr>
        <p:spPr>
          <a:xfrm flipH="false" flipV="false" rot="0">
            <a:off x="2615918" y="6616013"/>
            <a:ext cx="4126877" cy="1949950"/>
          </a:xfrm>
          <a:custGeom>
            <a:avLst/>
            <a:gdLst/>
            <a:ahLst/>
            <a:cxnLst/>
            <a:rect r="r" b="b" t="t" l="l"/>
            <a:pathLst>
              <a:path h="1949950" w="4126877">
                <a:moveTo>
                  <a:pt x="0" y="0"/>
                </a:moveTo>
                <a:lnTo>
                  <a:pt x="4126877" y="0"/>
                </a:lnTo>
                <a:lnTo>
                  <a:pt x="4126877" y="1949949"/>
                </a:lnTo>
                <a:lnTo>
                  <a:pt x="0" y="1949949"/>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5" id="5"/>
          <p:cNvSpPr txBox="true"/>
          <p:nvPr/>
        </p:nvSpPr>
        <p:spPr>
          <a:xfrm rot="0">
            <a:off x="259433" y="9013637"/>
            <a:ext cx="11652442" cy="993997"/>
          </a:xfrm>
          <a:prstGeom prst="rect">
            <a:avLst/>
          </a:prstGeom>
        </p:spPr>
        <p:txBody>
          <a:bodyPr anchor="t" rtlCol="false" tIns="0" lIns="0" bIns="0" rIns="0">
            <a:spAutoFit/>
          </a:bodyPr>
          <a:lstStyle/>
          <a:p>
            <a:pPr algn="ctr" marL="0" indent="0" lvl="0">
              <a:lnSpc>
                <a:spcPts val="4012"/>
              </a:lnSpc>
              <a:spcBef>
                <a:spcPct val="0"/>
              </a:spcBef>
            </a:pPr>
            <a:r>
              <a:rPr lang="en-US" sz="2866" strike="noStrike" u="sng">
                <a:solidFill>
                  <a:srgbClr val="034093"/>
                </a:solidFill>
                <a:latin typeface="Comic Relief"/>
                <a:ea typeface="Comic Relief"/>
                <a:cs typeface="Comic Relief"/>
                <a:sym typeface="Comic Relief"/>
              </a:rPr>
              <a:t>Автор:</a:t>
            </a:r>
            <a:r>
              <a:rPr lang="en-US" sz="2866" strike="noStrike" u="none">
                <a:solidFill>
                  <a:srgbClr val="034093"/>
                </a:solidFill>
                <a:latin typeface="Comic Relief"/>
                <a:ea typeface="Comic Relief"/>
                <a:cs typeface="Comic Relief"/>
                <a:sym typeface="Comic Relief"/>
              </a:rPr>
              <a:t>Мельнікова</a:t>
            </a:r>
            <a:r>
              <a:rPr lang="en-US" sz="2866" strike="noStrike" u="none">
                <a:solidFill>
                  <a:srgbClr val="034093"/>
                </a:solidFill>
                <a:latin typeface="Comic Relief"/>
                <a:ea typeface="Comic Relief"/>
                <a:cs typeface="Comic Relief"/>
                <a:sym typeface="Comic Relief"/>
              </a:rPr>
              <a:t> Марина Миколаївна, вчитель Лисичанського ліцею №4 Сєвєродонецького району Луганської області</a:t>
            </a:r>
          </a:p>
        </p:txBody>
      </p:sp>
      <p:sp>
        <p:nvSpPr>
          <p:cNvPr name="TextBox 6" id="6"/>
          <p:cNvSpPr txBox="true"/>
          <p:nvPr/>
        </p:nvSpPr>
        <p:spPr>
          <a:xfrm rot="0">
            <a:off x="6742795" y="2051208"/>
            <a:ext cx="11363821" cy="6473190"/>
          </a:xfrm>
          <a:prstGeom prst="rect">
            <a:avLst/>
          </a:prstGeom>
        </p:spPr>
        <p:txBody>
          <a:bodyPr anchor="t" rtlCol="false" tIns="0" lIns="0" bIns="0" rIns="0">
            <a:spAutoFit/>
          </a:bodyPr>
          <a:lstStyle/>
          <a:p>
            <a:pPr algn="just">
              <a:lnSpc>
                <a:spcPts val="3359"/>
              </a:lnSpc>
            </a:pPr>
            <a:r>
              <a:rPr lang="en-US" sz="2400" b="true">
                <a:solidFill>
                  <a:srgbClr val="000000"/>
                </a:solidFill>
                <a:latin typeface="Quicksand Medium"/>
                <a:ea typeface="Quicksand Medium"/>
                <a:cs typeface="Quicksand Medium"/>
                <a:sym typeface="Quicksand Medium"/>
              </a:rPr>
              <a:t>WordArt (раніше Tagul) — це безкоштовний онлайн-сервіс для створення хмар слів у вигляді різноманітних фігур (серце, зірка, тварини, силуети людей тощо). Виглядає яскраво, працює просто, ідеально підходить для уроків!</a:t>
            </a:r>
          </a:p>
          <a:p>
            <a:pPr algn="just" marL="518160" indent="-259080" lvl="1">
              <a:lnSpc>
                <a:spcPts val="3359"/>
              </a:lnSpc>
              <a:buFont typeface="Arial"/>
              <a:buChar char="•"/>
            </a:pPr>
            <a:r>
              <a:rPr lang="en-US" b="true" sz="2400">
                <a:solidFill>
                  <a:srgbClr val="000000"/>
                </a:solidFill>
                <a:latin typeface="Quicksand Medium"/>
                <a:ea typeface="Quicksand Medium"/>
                <a:cs typeface="Quicksand Medium"/>
                <a:sym typeface="Quicksand Medium"/>
              </a:rPr>
              <a:t>Інтуїтивно зрозумілий інтерфейс.</a:t>
            </a:r>
          </a:p>
          <a:p>
            <a:pPr algn="just" marL="518160" indent="-259080" lvl="1">
              <a:lnSpc>
                <a:spcPts val="3359"/>
              </a:lnSpc>
              <a:buFont typeface="Arial"/>
              <a:buChar char="•"/>
            </a:pPr>
            <a:r>
              <a:rPr lang="en-US" b="true" sz="2400">
                <a:solidFill>
                  <a:srgbClr val="000000"/>
                </a:solidFill>
                <a:latin typeface="Quicksand Medium"/>
                <a:ea typeface="Quicksand Medium"/>
                <a:cs typeface="Quicksand Medium"/>
                <a:sym typeface="Quicksand Medium"/>
              </a:rPr>
              <a:t>Кольорово, цікаво, сучасно.</a:t>
            </a:r>
          </a:p>
          <a:p>
            <a:pPr algn="just" marL="518160" indent="-259080" lvl="1">
              <a:lnSpc>
                <a:spcPts val="3359"/>
              </a:lnSpc>
              <a:buFont typeface="Arial"/>
              <a:buChar char="•"/>
            </a:pPr>
            <a:r>
              <a:rPr lang="en-US" b="true" sz="2400">
                <a:solidFill>
                  <a:srgbClr val="000000"/>
                </a:solidFill>
                <a:latin typeface="Quicksand Medium"/>
                <a:ea typeface="Quicksand Medium"/>
                <a:cs typeface="Quicksand Medium"/>
                <a:sym typeface="Quicksand Medium"/>
              </a:rPr>
              <a:t>Не обов’язкова реєстрація (для створення простої хмари).</a:t>
            </a:r>
          </a:p>
          <a:p>
            <a:pPr algn="just" marL="518160" indent="-259080" lvl="1">
              <a:lnSpc>
                <a:spcPts val="3359"/>
              </a:lnSpc>
              <a:buFont typeface="Arial"/>
              <a:buChar char="•"/>
            </a:pPr>
            <a:r>
              <a:rPr lang="en-US" b="true" sz="2400">
                <a:solidFill>
                  <a:srgbClr val="000000"/>
                </a:solidFill>
                <a:latin typeface="Quicksand Medium"/>
                <a:ea typeface="Quicksand Medium"/>
                <a:cs typeface="Quicksand Medium"/>
                <a:sym typeface="Quicksand Medium"/>
              </a:rPr>
              <a:t>Працює у браузері, не потребує встановлення.</a:t>
            </a:r>
          </a:p>
          <a:p>
            <a:pPr algn="just">
              <a:lnSpc>
                <a:spcPts val="1540"/>
              </a:lnSpc>
            </a:pPr>
          </a:p>
          <a:p>
            <a:pPr algn="just">
              <a:lnSpc>
                <a:spcPts val="3359"/>
              </a:lnSpc>
            </a:pPr>
            <a:r>
              <a:rPr lang="en-US" sz="2400" b="true">
                <a:solidFill>
                  <a:srgbClr val="000000"/>
                </a:solidFill>
                <a:latin typeface="Quicksand Medium"/>
                <a:ea typeface="Quicksand Medium"/>
                <a:cs typeface="Quicksand Medium"/>
                <a:sym typeface="Quicksand Medium"/>
              </a:rPr>
              <a:t>🎓 Використання в освіті:</a:t>
            </a:r>
          </a:p>
          <a:p>
            <a:pPr algn="just" marL="518160" indent="-259080" lvl="1">
              <a:lnSpc>
                <a:spcPts val="3359"/>
              </a:lnSpc>
              <a:buFont typeface="Arial"/>
              <a:buChar char="•"/>
            </a:pPr>
            <a:r>
              <a:rPr lang="en-US" b="true" sz="2400">
                <a:solidFill>
                  <a:srgbClr val="000000"/>
                </a:solidFill>
                <a:latin typeface="Quicksand Medium"/>
                <a:ea typeface="Quicksand Medium"/>
                <a:cs typeface="Quicksand Medium"/>
                <a:sym typeface="Quicksand Medium"/>
              </a:rPr>
              <a:t>Уроки англійської: активна лексика теми, асоціації, словникові поля.</a:t>
            </a:r>
          </a:p>
          <a:p>
            <a:pPr algn="just" marL="518160" indent="-259080" lvl="1">
              <a:lnSpc>
                <a:spcPts val="3359"/>
              </a:lnSpc>
              <a:buFont typeface="Arial"/>
              <a:buChar char="•"/>
            </a:pPr>
            <a:r>
              <a:rPr lang="en-US" b="true" sz="2400">
                <a:solidFill>
                  <a:srgbClr val="000000"/>
                </a:solidFill>
                <a:latin typeface="Quicksand Medium"/>
                <a:ea typeface="Quicksand Medium"/>
                <a:cs typeface="Quicksand Medium"/>
                <a:sym typeface="Quicksand Medium"/>
              </a:rPr>
              <a:t>Портрет героя (набір слів, що його описують).</a:t>
            </a:r>
          </a:p>
          <a:p>
            <a:pPr algn="just" marL="518160" indent="-259080" lvl="1">
              <a:lnSpc>
                <a:spcPts val="3359"/>
              </a:lnSpc>
              <a:buFont typeface="Arial"/>
              <a:buChar char="•"/>
            </a:pPr>
            <a:r>
              <a:rPr lang="en-US" b="true" sz="2400">
                <a:solidFill>
                  <a:srgbClr val="000000"/>
                </a:solidFill>
                <a:latin typeface="Quicksand Medium"/>
                <a:ea typeface="Quicksand Medium"/>
                <a:cs typeface="Quicksand Medium"/>
                <a:sym typeface="Quicksand Medium"/>
              </a:rPr>
              <a:t>Оцінювання теми — учні створюють хмару з головними поняттями.</a:t>
            </a:r>
          </a:p>
          <a:p>
            <a:pPr algn="just" marL="518160" indent="-259080" lvl="1">
              <a:lnSpc>
                <a:spcPts val="3359"/>
              </a:lnSpc>
              <a:buFont typeface="Arial"/>
              <a:buChar char="•"/>
            </a:pPr>
            <a:r>
              <a:rPr lang="en-US" b="true" sz="2400">
                <a:solidFill>
                  <a:srgbClr val="000000"/>
                </a:solidFill>
                <a:latin typeface="Quicksand Medium"/>
                <a:ea typeface="Quicksand Medium"/>
                <a:cs typeface="Quicksand Medium"/>
                <a:sym typeface="Quicksand Medium"/>
              </a:rPr>
              <a:t>Емоційний настрій класу: хмара "як я почуваюсь сьогодні".</a:t>
            </a:r>
          </a:p>
          <a:p>
            <a:pPr algn="just" marL="518160" indent="-259080" lvl="1">
              <a:lnSpc>
                <a:spcPts val="3359"/>
              </a:lnSpc>
              <a:buFont typeface="Arial"/>
              <a:buChar char="•"/>
            </a:pPr>
            <a:r>
              <a:rPr lang="en-US" b="true" sz="2400">
                <a:solidFill>
                  <a:srgbClr val="000000"/>
                </a:solidFill>
                <a:latin typeface="Quicksand Medium"/>
                <a:ea typeface="Quicksand Medium"/>
                <a:cs typeface="Quicksand Medium"/>
                <a:sym typeface="Quicksand Medium"/>
              </a:rPr>
              <a:t>Мотиваційні постери або подарунки на свято (імена, побажання тощо).</a:t>
            </a:r>
          </a:p>
          <a:p>
            <a:pPr algn="just">
              <a:lnSpc>
                <a:spcPts val="3359"/>
              </a:lnSpc>
            </a:pPr>
          </a:p>
        </p:txBody>
      </p:sp>
      <p:sp>
        <p:nvSpPr>
          <p:cNvPr name="TextBox 7" id="7"/>
          <p:cNvSpPr txBox="true"/>
          <p:nvPr/>
        </p:nvSpPr>
        <p:spPr>
          <a:xfrm rot="0">
            <a:off x="207296" y="1835489"/>
            <a:ext cx="6184912" cy="4271599"/>
          </a:xfrm>
          <a:prstGeom prst="rect">
            <a:avLst/>
          </a:prstGeom>
        </p:spPr>
        <p:txBody>
          <a:bodyPr anchor="t" rtlCol="false" tIns="0" lIns="0" bIns="0" rIns="0">
            <a:spAutoFit/>
          </a:bodyPr>
          <a:lstStyle/>
          <a:p>
            <a:pPr algn="just">
              <a:lnSpc>
                <a:spcPts val="3432"/>
              </a:lnSpc>
              <a:spcBef>
                <a:spcPct val="0"/>
              </a:spcBef>
            </a:pPr>
            <a:r>
              <a:rPr lang="en-US" b="true" sz="2451">
                <a:solidFill>
                  <a:srgbClr val="000000"/>
                </a:solidFill>
                <a:latin typeface="Quicksand Medium"/>
                <a:ea typeface="Quicksand Medium"/>
                <a:cs typeface="Quicksand Medium"/>
                <a:sym typeface="Quicksand Medium"/>
              </a:rPr>
              <a:t>Word It Out — сервіс, за допомогою якого можна візуалізувати текст як «хмару слів». Візуалізація «хмара слів» представляє текст у сфокусованому вигляді. По суті, це візуалізація частоти слів у тексті. «Хмара тегів» часто використовують для візуалізації промов.</a:t>
            </a:r>
          </a:p>
          <a:p>
            <a:pPr algn="just">
              <a:lnSpc>
                <a:spcPts val="3432"/>
              </a:lnSpc>
              <a:spcBef>
                <a:spcPct val="0"/>
              </a:spcBef>
            </a:pPr>
            <a:r>
              <a:rPr lang="en-US" b="true" sz="2451">
                <a:solidFill>
                  <a:srgbClr val="000000"/>
                </a:solidFill>
                <a:latin typeface="Quicksand Medium"/>
                <a:ea typeface="Quicksand Medium"/>
                <a:cs typeface="Quicksand Medium"/>
                <a:sym typeface="Quicksand Medium"/>
              </a:rPr>
              <a:t>Реєстрація не потрібна. Англійською мовою. Розпізнає кирилицю.</a:t>
            </a:r>
          </a:p>
        </p:txBody>
      </p:sp>
      <p:sp>
        <p:nvSpPr>
          <p:cNvPr name="Freeform 8" id="8"/>
          <p:cNvSpPr/>
          <p:nvPr/>
        </p:nvSpPr>
        <p:spPr>
          <a:xfrm flipH="false" flipV="false" rot="996578">
            <a:off x="6317644" y="-206789"/>
            <a:ext cx="2871434" cy="2042307"/>
          </a:xfrm>
          <a:custGeom>
            <a:avLst/>
            <a:gdLst/>
            <a:ahLst/>
            <a:cxnLst/>
            <a:rect r="r" b="b" t="t" l="l"/>
            <a:pathLst>
              <a:path h="2042307" w="2871434">
                <a:moveTo>
                  <a:pt x="0" y="0"/>
                </a:moveTo>
                <a:lnTo>
                  <a:pt x="2871434" y="0"/>
                </a:lnTo>
                <a:lnTo>
                  <a:pt x="2871434" y="2042307"/>
                </a:lnTo>
                <a:lnTo>
                  <a:pt x="0" y="204230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9" id="9"/>
          <p:cNvSpPr/>
          <p:nvPr/>
        </p:nvSpPr>
        <p:spPr>
          <a:xfrm flipH="false" flipV="false" rot="2913755">
            <a:off x="394274" y="6495955"/>
            <a:ext cx="1268853" cy="1918870"/>
          </a:xfrm>
          <a:custGeom>
            <a:avLst/>
            <a:gdLst/>
            <a:ahLst/>
            <a:cxnLst/>
            <a:rect r="r" b="b" t="t" l="l"/>
            <a:pathLst>
              <a:path h="1918870" w="1268853">
                <a:moveTo>
                  <a:pt x="0" y="0"/>
                </a:moveTo>
                <a:lnTo>
                  <a:pt x="1268852" y="0"/>
                </a:lnTo>
                <a:lnTo>
                  <a:pt x="1268852" y="1918870"/>
                </a:lnTo>
                <a:lnTo>
                  <a:pt x="0" y="1918870"/>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a:ln cap="sq">
            <a:noFill/>
            <a:prstDash val="solid"/>
            <a:miter/>
          </a:ln>
        </p:spPr>
      </p:sp>
      <p:grpSp>
        <p:nvGrpSpPr>
          <p:cNvPr name="Group 10" id="10"/>
          <p:cNvGrpSpPr/>
          <p:nvPr/>
        </p:nvGrpSpPr>
        <p:grpSpPr>
          <a:xfrm rot="0">
            <a:off x="584213" y="348642"/>
            <a:ext cx="5097449" cy="1331137"/>
            <a:chOff x="0" y="0"/>
            <a:chExt cx="8091064" cy="2112884"/>
          </a:xfrm>
        </p:grpSpPr>
        <p:sp>
          <p:nvSpPr>
            <p:cNvPr name="Freeform 11" id="11">
              <a:hlinkClick r:id="rId12" tooltip="https://worditout.com"/>
            </p:cNvPr>
            <p:cNvSpPr/>
            <p:nvPr/>
          </p:nvSpPr>
          <p:spPr>
            <a:xfrm flipH="false" flipV="false" rot="0">
              <a:off x="0" y="0"/>
              <a:ext cx="8091064" cy="2112884"/>
            </a:xfrm>
            <a:custGeom>
              <a:avLst/>
              <a:gdLst/>
              <a:ahLst/>
              <a:cxnLst/>
              <a:rect r="r" b="b" t="t" l="l"/>
              <a:pathLst>
                <a:path h="2112884" w="8091064">
                  <a:moveTo>
                    <a:pt x="34932" y="0"/>
                  </a:moveTo>
                  <a:lnTo>
                    <a:pt x="8056132" y="0"/>
                  </a:lnTo>
                  <a:cubicBezTo>
                    <a:pt x="8075425" y="0"/>
                    <a:pt x="8091064" y="15640"/>
                    <a:pt x="8091064" y="34932"/>
                  </a:cubicBezTo>
                  <a:lnTo>
                    <a:pt x="8091064" y="2077952"/>
                  </a:lnTo>
                  <a:cubicBezTo>
                    <a:pt x="8091064" y="2097244"/>
                    <a:pt x="8075425" y="2112884"/>
                    <a:pt x="8056132" y="2112884"/>
                  </a:cubicBezTo>
                  <a:lnTo>
                    <a:pt x="34932" y="2112884"/>
                  </a:lnTo>
                  <a:cubicBezTo>
                    <a:pt x="15640" y="2112884"/>
                    <a:pt x="0" y="2097244"/>
                    <a:pt x="0" y="2077952"/>
                  </a:cubicBezTo>
                  <a:lnTo>
                    <a:pt x="0" y="34932"/>
                  </a:lnTo>
                  <a:cubicBezTo>
                    <a:pt x="0" y="15640"/>
                    <a:pt x="15640" y="0"/>
                    <a:pt x="34932" y="0"/>
                  </a:cubicBezTo>
                  <a:close/>
                </a:path>
              </a:pathLst>
            </a:custGeom>
            <a:blipFill>
              <a:blip r:embed="rId13"/>
              <a:stretch>
                <a:fillRect l="0" t="-13823" r="0" b="-13823"/>
              </a:stretch>
            </a:blipFill>
          </p:spPr>
        </p:sp>
      </p:grpSp>
      <p:sp>
        <p:nvSpPr>
          <p:cNvPr name="Freeform 12" id="12">
            <a:hlinkClick r:id="rId15" tooltip="https://wordart.com"/>
          </p:cNvPr>
          <p:cNvSpPr/>
          <p:nvPr/>
        </p:nvSpPr>
        <p:spPr>
          <a:xfrm flipH="false" flipV="false" rot="0">
            <a:off x="10574940" y="348420"/>
            <a:ext cx="4263841" cy="1534693"/>
          </a:xfrm>
          <a:custGeom>
            <a:avLst/>
            <a:gdLst/>
            <a:ahLst/>
            <a:cxnLst/>
            <a:rect r="r" b="b" t="t" l="l"/>
            <a:pathLst>
              <a:path h="1534693" w="4263841">
                <a:moveTo>
                  <a:pt x="0" y="0"/>
                </a:moveTo>
                <a:lnTo>
                  <a:pt x="4263841" y="0"/>
                </a:lnTo>
                <a:lnTo>
                  <a:pt x="4263841" y="1534694"/>
                </a:lnTo>
                <a:lnTo>
                  <a:pt x="0" y="1534694"/>
                </a:lnTo>
                <a:lnTo>
                  <a:pt x="0" y="0"/>
                </a:lnTo>
                <a:close/>
              </a:path>
            </a:pathLst>
          </a:custGeom>
          <a:blipFill>
            <a:blip r:embed="rId14"/>
            <a:stretch>
              <a:fillRect l="0" t="0" r="0" b="0"/>
            </a:stretch>
          </a:blipFill>
        </p:spPr>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77" r="0" b="-9277"/>
            </a:stretch>
          </a:blipFill>
        </p:spPr>
      </p:sp>
      <p:sp>
        <p:nvSpPr>
          <p:cNvPr name="Freeform 3" id="3"/>
          <p:cNvSpPr/>
          <p:nvPr/>
        </p:nvSpPr>
        <p:spPr>
          <a:xfrm flipH="false" flipV="false" rot="-677932">
            <a:off x="7421332" y="7854967"/>
            <a:ext cx="2525938" cy="1167194"/>
          </a:xfrm>
          <a:custGeom>
            <a:avLst/>
            <a:gdLst/>
            <a:ahLst/>
            <a:cxnLst/>
            <a:rect r="r" b="b" t="t" l="l"/>
            <a:pathLst>
              <a:path h="1167194" w="2525938">
                <a:moveTo>
                  <a:pt x="0" y="0"/>
                </a:moveTo>
                <a:lnTo>
                  <a:pt x="2525938" y="0"/>
                </a:lnTo>
                <a:lnTo>
                  <a:pt x="2525938" y="1167194"/>
                </a:lnTo>
                <a:lnTo>
                  <a:pt x="0" y="1167194"/>
                </a:lnTo>
                <a:lnTo>
                  <a:pt x="0" y="0"/>
                </a:lnTo>
                <a:close/>
              </a:path>
            </a:pathLst>
          </a:custGeom>
          <a:blipFill>
            <a:blip r:embed="rId3"/>
            <a:stretch>
              <a:fillRect l="0" t="0" r="0" b="0"/>
            </a:stretch>
          </a:blipFill>
        </p:spPr>
      </p:sp>
      <p:sp>
        <p:nvSpPr>
          <p:cNvPr name="Freeform 4" id="4"/>
          <p:cNvSpPr/>
          <p:nvPr/>
        </p:nvSpPr>
        <p:spPr>
          <a:xfrm flipH="true" flipV="false" rot="-1001652">
            <a:off x="7049156" y="321614"/>
            <a:ext cx="2166662" cy="2483281"/>
          </a:xfrm>
          <a:custGeom>
            <a:avLst/>
            <a:gdLst/>
            <a:ahLst/>
            <a:cxnLst/>
            <a:rect r="r" b="b" t="t" l="l"/>
            <a:pathLst>
              <a:path h="2483281" w="2166662">
                <a:moveTo>
                  <a:pt x="2166662" y="0"/>
                </a:moveTo>
                <a:lnTo>
                  <a:pt x="0" y="0"/>
                </a:lnTo>
                <a:lnTo>
                  <a:pt x="0" y="2483281"/>
                </a:lnTo>
                <a:lnTo>
                  <a:pt x="2166662" y="2483281"/>
                </a:lnTo>
                <a:lnTo>
                  <a:pt x="2166662"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a:hlinkClick r:id="rId8" tooltip="https://youtu.be/XRtcASHXBSI"/>
          </p:cNvPr>
          <p:cNvSpPr/>
          <p:nvPr/>
        </p:nvSpPr>
        <p:spPr>
          <a:xfrm flipH="false" flipV="false" rot="0">
            <a:off x="12084534" y="62746"/>
            <a:ext cx="4126877" cy="1949950"/>
          </a:xfrm>
          <a:custGeom>
            <a:avLst/>
            <a:gdLst/>
            <a:ahLst/>
            <a:cxnLst/>
            <a:rect r="r" b="b" t="t" l="l"/>
            <a:pathLst>
              <a:path h="1949950" w="4126877">
                <a:moveTo>
                  <a:pt x="0" y="0"/>
                </a:moveTo>
                <a:lnTo>
                  <a:pt x="4126877" y="0"/>
                </a:lnTo>
                <a:lnTo>
                  <a:pt x="4126877" y="1949949"/>
                </a:lnTo>
                <a:lnTo>
                  <a:pt x="0" y="1949949"/>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a:hlinkClick r:id="rId10" tooltip="https://www.autodraw.com"/>
          </p:cNvPr>
          <p:cNvSpPr/>
          <p:nvPr/>
        </p:nvSpPr>
        <p:spPr>
          <a:xfrm flipH="false" flipV="false" rot="0">
            <a:off x="15288356" y="7559779"/>
            <a:ext cx="2319566" cy="2387789"/>
          </a:xfrm>
          <a:custGeom>
            <a:avLst/>
            <a:gdLst/>
            <a:ahLst/>
            <a:cxnLst/>
            <a:rect r="r" b="b" t="t" l="l"/>
            <a:pathLst>
              <a:path h="2387789" w="2319566">
                <a:moveTo>
                  <a:pt x="0" y="0"/>
                </a:moveTo>
                <a:lnTo>
                  <a:pt x="2319566" y="0"/>
                </a:lnTo>
                <a:lnTo>
                  <a:pt x="2319566" y="2387789"/>
                </a:lnTo>
                <a:lnTo>
                  <a:pt x="0" y="2387789"/>
                </a:lnTo>
                <a:lnTo>
                  <a:pt x="0" y="0"/>
                </a:lnTo>
                <a:close/>
              </a:path>
            </a:pathLst>
          </a:custGeom>
          <a:blipFill>
            <a:blip r:embed="rId9"/>
            <a:stretch>
              <a:fillRect l="0" t="0" r="0" b="0"/>
            </a:stretch>
          </a:blipFill>
        </p:spPr>
      </p:sp>
      <p:sp>
        <p:nvSpPr>
          <p:cNvPr name="TextBox 7" id="7"/>
          <p:cNvSpPr txBox="true"/>
          <p:nvPr/>
        </p:nvSpPr>
        <p:spPr>
          <a:xfrm rot="0">
            <a:off x="0" y="2883470"/>
            <a:ext cx="8381762" cy="5762856"/>
          </a:xfrm>
          <a:prstGeom prst="rect">
            <a:avLst/>
          </a:prstGeom>
        </p:spPr>
        <p:txBody>
          <a:bodyPr anchor="t" rtlCol="false" tIns="0" lIns="0" bIns="0" rIns="0">
            <a:spAutoFit/>
          </a:bodyPr>
          <a:lstStyle/>
          <a:p>
            <a:pPr algn="just" marL="542646" indent="-271323" lvl="1">
              <a:lnSpc>
                <a:spcPts val="3518"/>
              </a:lnSpc>
              <a:buFont typeface="Arial"/>
              <a:buChar char="•"/>
            </a:pPr>
            <a:r>
              <a:rPr lang="en-US" sz="2513">
                <a:solidFill>
                  <a:srgbClr val="034093"/>
                </a:solidFill>
                <a:latin typeface="Comic Relief"/>
                <a:ea typeface="Comic Relief"/>
                <a:cs typeface="Comic Relief"/>
                <a:sym typeface="Comic Relief"/>
              </a:rPr>
              <a:t>Animated Drawings — це безкоштовний онлайн-інструмент від Meta AI, який дозволяє «оживити» намальованого вручну персонажа. Він ідеально підходить для дітей, художників-початківців і просто для розваги. Дуже простий у використанні (підходить навіть для молодших школярів).</a:t>
            </a:r>
          </a:p>
          <a:p>
            <a:pPr algn="just" marL="542646" indent="-271323" lvl="1">
              <a:lnSpc>
                <a:spcPts val="3518"/>
              </a:lnSpc>
              <a:buFont typeface="Arial"/>
              <a:buChar char="•"/>
            </a:pPr>
            <a:r>
              <a:rPr lang="en-US" sz="2513">
                <a:solidFill>
                  <a:srgbClr val="034093"/>
                </a:solidFill>
                <a:latin typeface="Comic Relief"/>
                <a:ea typeface="Comic Relief"/>
                <a:cs typeface="Comic Relief"/>
                <a:sym typeface="Comic Relief"/>
              </a:rPr>
              <a:t>Можна оживити будь-який малюнок — як цифровий, так і намальований на папері.</a:t>
            </a:r>
          </a:p>
          <a:p>
            <a:pPr algn="just" marL="542646" indent="-271323" lvl="1">
              <a:lnSpc>
                <a:spcPts val="3518"/>
              </a:lnSpc>
              <a:buFont typeface="Arial"/>
              <a:buChar char="•"/>
            </a:pPr>
            <a:r>
              <a:rPr lang="en-US" sz="2513">
                <a:solidFill>
                  <a:srgbClr val="034093"/>
                </a:solidFill>
                <a:latin typeface="Comic Relief"/>
                <a:ea typeface="Comic Relief"/>
                <a:cs typeface="Comic Relief"/>
                <a:sym typeface="Comic Relief"/>
              </a:rPr>
              <a:t>Добре підходить для інтеграції в уроки мистецтва, інформатики, англійської (наприклад, опис персонажа в русі).</a:t>
            </a:r>
          </a:p>
          <a:p>
            <a:pPr algn="just">
              <a:lnSpc>
                <a:spcPts val="3518"/>
              </a:lnSpc>
            </a:pPr>
          </a:p>
          <a:p>
            <a:pPr algn="just">
              <a:lnSpc>
                <a:spcPts val="3518"/>
              </a:lnSpc>
            </a:pPr>
          </a:p>
        </p:txBody>
      </p:sp>
      <p:sp>
        <p:nvSpPr>
          <p:cNvPr name="TextBox 8" id="8"/>
          <p:cNvSpPr txBox="true"/>
          <p:nvPr/>
        </p:nvSpPr>
        <p:spPr>
          <a:xfrm rot="0">
            <a:off x="2157982" y="8953571"/>
            <a:ext cx="12030971" cy="993997"/>
          </a:xfrm>
          <a:prstGeom prst="rect">
            <a:avLst/>
          </a:prstGeom>
        </p:spPr>
        <p:txBody>
          <a:bodyPr anchor="t" rtlCol="false" tIns="0" lIns="0" bIns="0" rIns="0">
            <a:spAutoFit/>
          </a:bodyPr>
          <a:lstStyle/>
          <a:p>
            <a:pPr algn="l">
              <a:lnSpc>
                <a:spcPts val="4012"/>
              </a:lnSpc>
              <a:spcBef>
                <a:spcPct val="0"/>
              </a:spcBef>
            </a:pPr>
            <a:r>
              <a:rPr lang="en-US" sz="2866" u="sng">
                <a:solidFill>
                  <a:srgbClr val="034093"/>
                </a:solidFill>
                <a:latin typeface="Comic Relief"/>
                <a:ea typeface="Comic Relief"/>
                <a:cs typeface="Comic Relief"/>
                <a:sym typeface="Comic Relief"/>
              </a:rPr>
              <a:t>Автор</a:t>
            </a:r>
            <a:r>
              <a:rPr lang="en-US" sz="2866">
                <a:solidFill>
                  <a:srgbClr val="034093"/>
                </a:solidFill>
                <a:latin typeface="Comic Relief"/>
                <a:ea typeface="Comic Relief"/>
                <a:cs typeface="Comic Relief"/>
                <a:sym typeface="Comic Relief"/>
              </a:rPr>
              <a:t>:Хоружа Наталія Петрівна, вчитель Лисичанської гімназії №25 Сєвєродонецького району Луганської області</a:t>
            </a:r>
          </a:p>
        </p:txBody>
      </p:sp>
      <p:sp>
        <p:nvSpPr>
          <p:cNvPr name="Freeform 9" id="9"/>
          <p:cNvSpPr/>
          <p:nvPr/>
        </p:nvSpPr>
        <p:spPr>
          <a:xfrm flipH="false" flipV="false" rot="10176111">
            <a:off x="163993" y="8266432"/>
            <a:ext cx="1829996" cy="1983736"/>
          </a:xfrm>
          <a:custGeom>
            <a:avLst/>
            <a:gdLst/>
            <a:ahLst/>
            <a:cxnLst/>
            <a:rect r="r" b="b" t="t" l="l"/>
            <a:pathLst>
              <a:path h="1983736" w="1829996">
                <a:moveTo>
                  <a:pt x="0" y="0"/>
                </a:moveTo>
                <a:lnTo>
                  <a:pt x="1829996" y="0"/>
                </a:lnTo>
                <a:lnTo>
                  <a:pt x="1829996" y="1983736"/>
                </a:lnTo>
                <a:lnTo>
                  <a:pt x="0" y="1983736"/>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a:ln cap="sq">
            <a:noFill/>
            <a:prstDash val="solid"/>
            <a:miter/>
          </a:ln>
        </p:spPr>
      </p:sp>
      <p:sp>
        <p:nvSpPr>
          <p:cNvPr name="Freeform 10" id="10">
            <a:hlinkClick r:id="rId14" tooltip="https://sketch.metademolab.com"/>
          </p:cNvPr>
          <p:cNvSpPr/>
          <p:nvPr/>
        </p:nvSpPr>
        <p:spPr>
          <a:xfrm flipH="false" flipV="false" rot="0">
            <a:off x="1726250" y="239397"/>
            <a:ext cx="4370724" cy="2415473"/>
          </a:xfrm>
          <a:custGeom>
            <a:avLst/>
            <a:gdLst/>
            <a:ahLst/>
            <a:cxnLst/>
            <a:rect r="r" b="b" t="t" l="l"/>
            <a:pathLst>
              <a:path h="2415473" w="4370724">
                <a:moveTo>
                  <a:pt x="0" y="0"/>
                </a:moveTo>
                <a:lnTo>
                  <a:pt x="4370724" y="0"/>
                </a:lnTo>
                <a:lnTo>
                  <a:pt x="4370724" y="2415473"/>
                </a:lnTo>
                <a:lnTo>
                  <a:pt x="0" y="2415473"/>
                </a:lnTo>
                <a:lnTo>
                  <a:pt x="0" y="0"/>
                </a:lnTo>
                <a:close/>
              </a:path>
            </a:pathLst>
          </a:custGeom>
          <a:blipFill>
            <a:blip r:embed="rId13"/>
            <a:stretch>
              <a:fillRect l="0" t="-18192" r="0" b="-18192"/>
            </a:stretch>
          </a:blipFill>
        </p:spPr>
      </p:sp>
      <p:sp>
        <p:nvSpPr>
          <p:cNvPr name="TextBox 11" id="11"/>
          <p:cNvSpPr txBox="true"/>
          <p:nvPr/>
        </p:nvSpPr>
        <p:spPr>
          <a:xfrm rot="0">
            <a:off x="8825714" y="1965070"/>
            <a:ext cx="9055473" cy="5762856"/>
          </a:xfrm>
          <a:prstGeom prst="rect">
            <a:avLst/>
          </a:prstGeom>
        </p:spPr>
        <p:txBody>
          <a:bodyPr anchor="t" rtlCol="false" tIns="0" lIns="0" bIns="0" rIns="0">
            <a:spAutoFit/>
          </a:bodyPr>
          <a:lstStyle/>
          <a:p>
            <a:pPr algn="just">
              <a:lnSpc>
                <a:spcPts val="3518"/>
              </a:lnSpc>
            </a:pPr>
            <a:r>
              <a:rPr lang="en-US" sz="2513">
                <a:solidFill>
                  <a:srgbClr val="034093"/>
                </a:solidFill>
                <a:latin typeface="Comic Relief"/>
                <a:ea typeface="Comic Relief"/>
                <a:cs typeface="Comic Relief"/>
                <a:sym typeface="Comic Relief"/>
              </a:rPr>
              <a:t>AutoDraw — це безкоштовний онлайн-сервіс, який допомагає користувачам швидко створювати ілюстрації, навіть якщо вони зовсім не вміють малювати. Його створено на базі AI, який "вгадує", що ви хочете зобразити, і пропонує готові варіанти.</a:t>
            </a:r>
          </a:p>
          <a:p>
            <a:pPr algn="just" marL="542646" indent="-271323" lvl="1">
              <a:lnSpc>
                <a:spcPts val="3518"/>
              </a:lnSpc>
              <a:buFont typeface="Arial"/>
              <a:buChar char="•"/>
            </a:pPr>
            <a:r>
              <a:rPr lang="en-US" sz="2513">
                <a:solidFill>
                  <a:srgbClr val="034093"/>
                </a:solidFill>
                <a:latin typeface="Comic Relief"/>
                <a:ea typeface="Comic Relief"/>
                <a:cs typeface="Comic Relief"/>
                <a:sym typeface="Comic Relief"/>
              </a:rPr>
              <a:t>Дуже легкий у використанні (підходить дітям і дорослим).</a:t>
            </a:r>
          </a:p>
          <a:p>
            <a:pPr algn="just" marL="542646" indent="-271323" lvl="1">
              <a:lnSpc>
                <a:spcPts val="3518"/>
              </a:lnSpc>
              <a:buFont typeface="Arial"/>
              <a:buChar char="•"/>
            </a:pPr>
            <a:r>
              <a:rPr lang="en-US" sz="2513">
                <a:solidFill>
                  <a:srgbClr val="034093"/>
                </a:solidFill>
                <a:latin typeface="Comic Relief"/>
                <a:ea typeface="Comic Relief"/>
                <a:cs typeface="Comic Relief"/>
                <a:sym typeface="Comic Relief"/>
              </a:rPr>
              <a:t>Не потребує реєстрації.</a:t>
            </a:r>
          </a:p>
          <a:p>
            <a:pPr algn="just" marL="542646" indent="-271323" lvl="1">
              <a:lnSpc>
                <a:spcPts val="3518"/>
              </a:lnSpc>
              <a:buFont typeface="Arial"/>
              <a:buChar char="•"/>
            </a:pPr>
            <a:r>
              <a:rPr lang="en-US" sz="2513">
                <a:solidFill>
                  <a:srgbClr val="034093"/>
                </a:solidFill>
                <a:latin typeface="Comic Relief"/>
                <a:ea typeface="Comic Relief"/>
                <a:cs typeface="Comic Relief"/>
                <a:sym typeface="Comic Relief"/>
              </a:rPr>
              <a:t>Працює прямо в браузері: </a:t>
            </a:r>
            <a:r>
              <a:rPr lang="en-US" sz="2513" u="sng">
                <a:solidFill>
                  <a:srgbClr val="034093"/>
                </a:solidFill>
                <a:latin typeface="Comic Relief"/>
                <a:ea typeface="Comic Relief"/>
                <a:cs typeface="Comic Relief"/>
                <a:sym typeface="Comic Relief"/>
                <a:hlinkClick r:id="rId15" tooltip="https://www.autodraw.com"/>
              </a:rPr>
              <a:t>https://www.autodraw.com</a:t>
            </a:r>
          </a:p>
          <a:p>
            <a:pPr algn="just" marL="542646" indent="-271323" lvl="1">
              <a:lnSpc>
                <a:spcPts val="3518"/>
              </a:lnSpc>
              <a:buFont typeface="Arial"/>
              <a:buChar char="•"/>
            </a:pPr>
            <a:r>
              <a:rPr lang="en-US" sz="2513">
                <a:solidFill>
                  <a:srgbClr val="034093"/>
                </a:solidFill>
                <a:latin typeface="Comic Relief"/>
                <a:ea typeface="Comic Relief"/>
                <a:cs typeface="Comic Relief"/>
                <a:sym typeface="Comic Relief"/>
              </a:rPr>
              <a:t>Допомагає розвивати візуальне мислення, креативність, словниковий запас (особливо на уроках іноземної мови).</a:t>
            </a:r>
          </a:p>
          <a:p>
            <a:pPr algn="just">
              <a:lnSpc>
                <a:spcPts val="3518"/>
              </a:lnSpc>
            </a:pP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77" r="0" b="-9277"/>
            </a:stretch>
          </a:blipFill>
        </p:spPr>
      </p:sp>
      <p:sp>
        <p:nvSpPr>
          <p:cNvPr name="Freeform 3" id="3"/>
          <p:cNvSpPr/>
          <p:nvPr/>
        </p:nvSpPr>
        <p:spPr>
          <a:xfrm flipH="false" flipV="false" rot="0">
            <a:off x="12366764" y="6570760"/>
            <a:ext cx="6098446" cy="3716240"/>
          </a:xfrm>
          <a:custGeom>
            <a:avLst/>
            <a:gdLst/>
            <a:ahLst/>
            <a:cxnLst/>
            <a:rect r="r" b="b" t="t" l="l"/>
            <a:pathLst>
              <a:path h="3716240" w="6098446">
                <a:moveTo>
                  <a:pt x="0" y="0"/>
                </a:moveTo>
                <a:lnTo>
                  <a:pt x="6098446" y="0"/>
                </a:lnTo>
                <a:lnTo>
                  <a:pt x="6098446" y="3716240"/>
                </a:lnTo>
                <a:lnTo>
                  <a:pt x="0" y="3716240"/>
                </a:lnTo>
                <a:lnTo>
                  <a:pt x="0" y="0"/>
                </a:lnTo>
                <a:close/>
              </a:path>
            </a:pathLst>
          </a:custGeom>
          <a:blipFill>
            <a:blip r:embed="rId3"/>
            <a:stretch>
              <a:fillRect l="0" t="0" r="0" b="0"/>
            </a:stretch>
          </a:blipFill>
        </p:spPr>
      </p:sp>
      <p:sp>
        <p:nvSpPr>
          <p:cNvPr name="Freeform 4" id="4"/>
          <p:cNvSpPr/>
          <p:nvPr/>
        </p:nvSpPr>
        <p:spPr>
          <a:xfrm flipH="false" flipV="false" rot="0">
            <a:off x="16609501" y="3558165"/>
            <a:ext cx="1299598" cy="3713136"/>
          </a:xfrm>
          <a:custGeom>
            <a:avLst/>
            <a:gdLst/>
            <a:ahLst/>
            <a:cxnLst/>
            <a:rect r="r" b="b" t="t" l="l"/>
            <a:pathLst>
              <a:path h="3713136" w="1299598">
                <a:moveTo>
                  <a:pt x="0" y="0"/>
                </a:moveTo>
                <a:lnTo>
                  <a:pt x="1299598" y="0"/>
                </a:lnTo>
                <a:lnTo>
                  <a:pt x="1299598" y="3713136"/>
                </a:lnTo>
                <a:lnTo>
                  <a:pt x="0" y="371313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a:ln cap="sq">
            <a:noFill/>
            <a:prstDash val="solid"/>
            <a:miter/>
          </a:ln>
        </p:spPr>
      </p:sp>
      <p:sp>
        <p:nvSpPr>
          <p:cNvPr name="Freeform 5" id="5"/>
          <p:cNvSpPr/>
          <p:nvPr/>
        </p:nvSpPr>
        <p:spPr>
          <a:xfrm flipH="false" flipV="false" rot="0">
            <a:off x="2517443" y="114753"/>
            <a:ext cx="3183718" cy="2776467"/>
          </a:xfrm>
          <a:custGeom>
            <a:avLst/>
            <a:gdLst/>
            <a:ahLst/>
            <a:cxnLst/>
            <a:rect r="r" b="b" t="t" l="l"/>
            <a:pathLst>
              <a:path h="2776467" w="3183718">
                <a:moveTo>
                  <a:pt x="0" y="0"/>
                </a:moveTo>
                <a:lnTo>
                  <a:pt x="3183718" y="0"/>
                </a:lnTo>
                <a:lnTo>
                  <a:pt x="3183718" y="2776467"/>
                </a:lnTo>
                <a:lnTo>
                  <a:pt x="0" y="2776467"/>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0">
            <a:off x="12909915" y="196429"/>
            <a:ext cx="1291254" cy="2694791"/>
          </a:xfrm>
          <a:custGeom>
            <a:avLst/>
            <a:gdLst/>
            <a:ahLst/>
            <a:cxnLst/>
            <a:rect r="r" b="b" t="t" l="l"/>
            <a:pathLst>
              <a:path h="2694791" w="1291254">
                <a:moveTo>
                  <a:pt x="0" y="0"/>
                </a:moveTo>
                <a:lnTo>
                  <a:pt x="1291254" y="0"/>
                </a:lnTo>
                <a:lnTo>
                  <a:pt x="1291254" y="2694791"/>
                </a:lnTo>
                <a:lnTo>
                  <a:pt x="0" y="2694791"/>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7" id="7">
            <a:hlinkClick r:id="rId12" tooltip="https://youtu.be/_Y7Dg-tMkEw"/>
          </p:cNvPr>
          <p:cNvSpPr/>
          <p:nvPr/>
        </p:nvSpPr>
        <p:spPr>
          <a:xfrm flipH="false" flipV="false" rot="0">
            <a:off x="10074292" y="4620810"/>
            <a:ext cx="4126877" cy="1949950"/>
          </a:xfrm>
          <a:custGeom>
            <a:avLst/>
            <a:gdLst/>
            <a:ahLst/>
            <a:cxnLst/>
            <a:rect r="r" b="b" t="t" l="l"/>
            <a:pathLst>
              <a:path h="1949950" w="4126877">
                <a:moveTo>
                  <a:pt x="0" y="0"/>
                </a:moveTo>
                <a:lnTo>
                  <a:pt x="4126877" y="0"/>
                </a:lnTo>
                <a:lnTo>
                  <a:pt x="4126877" y="1949950"/>
                </a:lnTo>
                <a:lnTo>
                  <a:pt x="0" y="1949950"/>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8" id="8">
            <a:hlinkClick r:id="rId14" tooltip="https://en.linoit.com"/>
          </p:cNvPr>
          <p:cNvSpPr/>
          <p:nvPr/>
        </p:nvSpPr>
        <p:spPr>
          <a:xfrm flipH="false" flipV="false" rot="0">
            <a:off x="7507792" y="196429"/>
            <a:ext cx="3272416" cy="2270605"/>
          </a:xfrm>
          <a:custGeom>
            <a:avLst/>
            <a:gdLst/>
            <a:ahLst/>
            <a:cxnLst/>
            <a:rect r="r" b="b" t="t" l="l"/>
            <a:pathLst>
              <a:path h="2270605" w="3272416">
                <a:moveTo>
                  <a:pt x="0" y="0"/>
                </a:moveTo>
                <a:lnTo>
                  <a:pt x="3272416" y="0"/>
                </a:lnTo>
                <a:lnTo>
                  <a:pt x="3272416" y="2270605"/>
                </a:lnTo>
                <a:lnTo>
                  <a:pt x="0" y="2270605"/>
                </a:lnTo>
                <a:lnTo>
                  <a:pt x="0" y="0"/>
                </a:lnTo>
                <a:close/>
              </a:path>
            </a:pathLst>
          </a:custGeom>
          <a:blipFill>
            <a:blip r:embed="rId13"/>
            <a:stretch>
              <a:fillRect l="0" t="-9051" r="0" b="-35069"/>
            </a:stretch>
          </a:blipFill>
        </p:spPr>
      </p:sp>
      <p:sp>
        <p:nvSpPr>
          <p:cNvPr name="TextBox 9" id="9"/>
          <p:cNvSpPr txBox="true"/>
          <p:nvPr/>
        </p:nvSpPr>
        <p:spPr>
          <a:xfrm rot="0">
            <a:off x="662159" y="2824545"/>
            <a:ext cx="15383168" cy="4969445"/>
          </a:xfrm>
          <a:prstGeom prst="rect">
            <a:avLst/>
          </a:prstGeom>
        </p:spPr>
        <p:txBody>
          <a:bodyPr anchor="t" rtlCol="false" tIns="0" lIns="0" bIns="0" rIns="0">
            <a:spAutoFit/>
          </a:bodyPr>
          <a:lstStyle/>
          <a:p>
            <a:pPr algn="just">
              <a:lnSpc>
                <a:spcPts val="3818"/>
              </a:lnSpc>
              <a:spcBef>
                <a:spcPct val="0"/>
              </a:spcBef>
            </a:pPr>
            <a:r>
              <a:rPr lang="en-US" sz="2727">
                <a:solidFill>
                  <a:srgbClr val="034093"/>
                </a:solidFill>
                <a:latin typeface="Comic Relief"/>
                <a:ea typeface="Comic Relief"/>
                <a:cs typeface="Comic Relief"/>
                <a:sym typeface="Comic Relief"/>
              </a:rPr>
              <a:t>Linoit — це онлайн-сервіс для створення інтерактивних дошок з наліпками (стікерами), які можна використовувати для спільної роботи, планування, брейнштормінгу або організації навчального процесу.</a:t>
            </a:r>
          </a:p>
          <a:p>
            <a:pPr algn="just">
              <a:lnSpc>
                <a:spcPts val="1718"/>
              </a:lnSpc>
              <a:spcBef>
                <a:spcPct val="0"/>
              </a:spcBef>
            </a:pPr>
          </a:p>
          <a:p>
            <a:pPr algn="just">
              <a:lnSpc>
                <a:spcPts val="3818"/>
              </a:lnSpc>
              <a:spcBef>
                <a:spcPct val="0"/>
              </a:spcBef>
            </a:pPr>
            <a:r>
              <a:rPr lang="en-US" sz="2727">
                <a:solidFill>
                  <a:srgbClr val="034093"/>
                </a:solidFill>
                <a:latin typeface="Comic Relief"/>
                <a:ea typeface="Comic Relief"/>
                <a:cs typeface="Comic Relief"/>
                <a:sym typeface="Comic Relief"/>
              </a:rPr>
              <a:t>🎓 Використання в освіті:</a:t>
            </a:r>
          </a:p>
          <a:p>
            <a:pPr algn="just" marL="588882" indent="-294441" lvl="1">
              <a:lnSpc>
                <a:spcPts val="3818"/>
              </a:lnSpc>
              <a:spcBef>
                <a:spcPct val="0"/>
              </a:spcBef>
              <a:buFont typeface="Arial"/>
              <a:buChar char="•"/>
            </a:pPr>
            <a:r>
              <a:rPr lang="en-US" sz="2727">
                <a:solidFill>
                  <a:srgbClr val="034093"/>
                </a:solidFill>
                <a:latin typeface="Comic Relief"/>
                <a:ea typeface="Comic Relief"/>
                <a:cs typeface="Comic Relief"/>
                <a:sym typeface="Comic Relief"/>
              </a:rPr>
              <a:t>Віртуальні стіни ідей або проєктів.</a:t>
            </a:r>
          </a:p>
          <a:p>
            <a:pPr algn="just" marL="588882" indent="-294441" lvl="1">
              <a:lnSpc>
                <a:spcPts val="3818"/>
              </a:lnSpc>
              <a:spcBef>
                <a:spcPct val="0"/>
              </a:spcBef>
              <a:buFont typeface="Arial"/>
              <a:buChar char="•"/>
            </a:pPr>
            <a:r>
              <a:rPr lang="en-US" sz="2727">
                <a:solidFill>
                  <a:srgbClr val="034093"/>
                </a:solidFill>
                <a:latin typeface="Comic Relief"/>
                <a:ea typeface="Comic Relief"/>
                <a:cs typeface="Comic Relief"/>
                <a:sym typeface="Comic Relief"/>
              </a:rPr>
              <a:t>Збір зворотного зв’язку.</a:t>
            </a:r>
          </a:p>
          <a:p>
            <a:pPr algn="just" marL="588882" indent="-294441" lvl="1">
              <a:lnSpc>
                <a:spcPts val="3818"/>
              </a:lnSpc>
              <a:spcBef>
                <a:spcPct val="0"/>
              </a:spcBef>
              <a:buFont typeface="Arial"/>
              <a:buChar char="•"/>
            </a:pPr>
            <a:r>
              <a:rPr lang="en-US" sz="2727">
                <a:solidFill>
                  <a:srgbClr val="034093"/>
                </a:solidFill>
                <a:latin typeface="Comic Relief"/>
                <a:ea typeface="Comic Relief"/>
                <a:cs typeface="Comic Relief"/>
                <a:sym typeface="Comic Relief"/>
              </a:rPr>
              <a:t>Мозкові штурми.</a:t>
            </a:r>
          </a:p>
          <a:p>
            <a:pPr algn="just" marL="588882" indent="-294441" lvl="1">
              <a:lnSpc>
                <a:spcPts val="3818"/>
              </a:lnSpc>
              <a:spcBef>
                <a:spcPct val="0"/>
              </a:spcBef>
              <a:buFont typeface="Arial"/>
              <a:buChar char="•"/>
            </a:pPr>
            <a:r>
              <a:rPr lang="en-US" sz="2727">
                <a:solidFill>
                  <a:srgbClr val="034093"/>
                </a:solidFill>
                <a:latin typeface="Comic Relief"/>
                <a:ea typeface="Comic Relief"/>
                <a:cs typeface="Comic Relief"/>
                <a:sym typeface="Comic Relief"/>
              </a:rPr>
              <a:t>Робота в групах, асоціативні поля, інтерактивні завдання.</a:t>
            </a:r>
          </a:p>
          <a:p>
            <a:pPr algn="just">
              <a:lnSpc>
                <a:spcPts val="3818"/>
              </a:lnSpc>
              <a:spcBef>
                <a:spcPct val="0"/>
              </a:spcBef>
            </a:pPr>
            <a:r>
              <a:rPr lang="en-US" sz="2727">
                <a:solidFill>
                  <a:srgbClr val="034093"/>
                </a:solidFill>
                <a:latin typeface="Comic Relief"/>
                <a:ea typeface="Comic Relief"/>
                <a:cs typeface="Comic Relief"/>
                <a:sym typeface="Comic Relief"/>
              </a:rPr>
              <a:t>Безкоштовний функціонал достатній для більшості навчальних завдань.</a:t>
            </a:r>
          </a:p>
          <a:p>
            <a:pPr algn="just">
              <a:lnSpc>
                <a:spcPts val="3818"/>
              </a:lnSpc>
              <a:spcBef>
                <a:spcPct val="0"/>
              </a:spcBef>
            </a:pPr>
            <a:r>
              <a:rPr lang="en-US" sz="2727">
                <a:solidFill>
                  <a:srgbClr val="034093"/>
                </a:solidFill>
                <a:latin typeface="Comic Relief"/>
                <a:ea typeface="Comic Relief"/>
                <a:cs typeface="Comic Relief"/>
                <a:sym typeface="Comic Relief"/>
              </a:rPr>
              <a:t>Реєстрація потрібна для створення власних дошок.</a:t>
            </a:r>
          </a:p>
        </p:txBody>
      </p:sp>
      <p:sp>
        <p:nvSpPr>
          <p:cNvPr name="TextBox 10" id="10"/>
          <p:cNvSpPr txBox="true"/>
          <p:nvPr/>
        </p:nvSpPr>
        <p:spPr>
          <a:xfrm rot="0">
            <a:off x="0" y="9210675"/>
            <a:ext cx="12160531" cy="948912"/>
          </a:xfrm>
          <a:prstGeom prst="rect">
            <a:avLst/>
          </a:prstGeom>
        </p:spPr>
        <p:txBody>
          <a:bodyPr anchor="t" rtlCol="false" tIns="0" lIns="0" bIns="0" rIns="0">
            <a:spAutoFit/>
          </a:bodyPr>
          <a:lstStyle/>
          <a:p>
            <a:pPr algn="ctr">
              <a:lnSpc>
                <a:spcPts val="3872"/>
              </a:lnSpc>
              <a:spcBef>
                <a:spcPct val="0"/>
              </a:spcBef>
            </a:pPr>
            <a:r>
              <a:rPr lang="en-US" sz="2766" u="sng">
                <a:solidFill>
                  <a:srgbClr val="034093"/>
                </a:solidFill>
                <a:latin typeface="Comic Relief"/>
                <a:ea typeface="Comic Relief"/>
                <a:cs typeface="Comic Relief"/>
                <a:sym typeface="Comic Relief"/>
              </a:rPr>
              <a:t>Автор:</a:t>
            </a:r>
            <a:r>
              <a:rPr lang="en-US" sz="2766">
                <a:solidFill>
                  <a:srgbClr val="034093"/>
                </a:solidFill>
                <a:latin typeface="Comic Relief"/>
                <a:ea typeface="Comic Relief"/>
                <a:cs typeface="Comic Relief"/>
                <a:sym typeface="Comic Relief"/>
              </a:rPr>
              <a:t> Іващенко Наталія Анатоліївна, вчитель Лисичанського ліцею №6 Сєвєродонецького району Луганської області</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77" r="0" b="-9277"/>
            </a:stretch>
          </a:blipFill>
        </p:spPr>
      </p:sp>
      <p:sp>
        <p:nvSpPr>
          <p:cNvPr name="Freeform 3" id="3"/>
          <p:cNvSpPr/>
          <p:nvPr/>
        </p:nvSpPr>
        <p:spPr>
          <a:xfrm flipH="false" flipV="false" rot="-797970">
            <a:off x="16078993" y="78221"/>
            <a:ext cx="1924678" cy="2390904"/>
          </a:xfrm>
          <a:custGeom>
            <a:avLst/>
            <a:gdLst/>
            <a:ahLst/>
            <a:cxnLst/>
            <a:rect r="r" b="b" t="t" l="l"/>
            <a:pathLst>
              <a:path h="2390904" w="1924678">
                <a:moveTo>
                  <a:pt x="0" y="0"/>
                </a:moveTo>
                <a:lnTo>
                  <a:pt x="1924678" y="0"/>
                </a:lnTo>
                <a:lnTo>
                  <a:pt x="1924678" y="2390904"/>
                </a:lnTo>
                <a:lnTo>
                  <a:pt x="0" y="2390904"/>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a:ln cap="sq">
            <a:noFill/>
            <a:prstDash val="solid"/>
            <a:miter/>
          </a:ln>
        </p:spPr>
      </p:sp>
      <p:sp>
        <p:nvSpPr>
          <p:cNvPr name="Freeform 4" id="4"/>
          <p:cNvSpPr/>
          <p:nvPr/>
        </p:nvSpPr>
        <p:spPr>
          <a:xfrm flipH="false" flipV="false" rot="1545793">
            <a:off x="-985831" y="1496369"/>
            <a:ext cx="4029062" cy="2639035"/>
          </a:xfrm>
          <a:custGeom>
            <a:avLst/>
            <a:gdLst/>
            <a:ahLst/>
            <a:cxnLst/>
            <a:rect r="r" b="b" t="t" l="l"/>
            <a:pathLst>
              <a:path h="2639035" w="4029062">
                <a:moveTo>
                  <a:pt x="0" y="0"/>
                </a:moveTo>
                <a:lnTo>
                  <a:pt x="4029062" y="0"/>
                </a:lnTo>
                <a:lnTo>
                  <a:pt x="4029062" y="2639036"/>
                </a:lnTo>
                <a:lnTo>
                  <a:pt x="0" y="2639036"/>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a:ln cap="sq">
            <a:noFill/>
            <a:prstDash val="solid"/>
            <a:miter/>
          </a:ln>
        </p:spPr>
      </p:sp>
      <p:sp>
        <p:nvSpPr>
          <p:cNvPr name="Freeform 5" id="5"/>
          <p:cNvSpPr/>
          <p:nvPr/>
        </p:nvSpPr>
        <p:spPr>
          <a:xfrm flipH="false" flipV="false" rot="0">
            <a:off x="16084499" y="8766655"/>
            <a:ext cx="2168366" cy="1890996"/>
          </a:xfrm>
          <a:custGeom>
            <a:avLst/>
            <a:gdLst/>
            <a:ahLst/>
            <a:cxnLst/>
            <a:rect r="r" b="b" t="t" l="l"/>
            <a:pathLst>
              <a:path h="1890996" w="2168366">
                <a:moveTo>
                  <a:pt x="0" y="0"/>
                </a:moveTo>
                <a:lnTo>
                  <a:pt x="2168366" y="0"/>
                </a:lnTo>
                <a:lnTo>
                  <a:pt x="2168366" y="1890996"/>
                </a:lnTo>
                <a:lnTo>
                  <a:pt x="0" y="1890996"/>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6" id="6"/>
          <p:cNvSpPr/>
          <p:nvPr/>
        </p:nvSpPr>
        <p:spPr>
          <a:xfrm flipH="false" flipV="false" rot="0">
            <a:off x="9542521" y="5064040"/>
            <a:ext cx="2918374" cy="907128"/>
          </a:xfrm>
          <a:custGeom>
            <a:avLst/>
            <a:gdLst/>
            <a:ahLst/>
            <a:cxnLst/>
            <a:rect r="r" b="b" t="t" l="l"/>
            <a:pathLst>
              <a:path h="907128" w="2918374">
                <a:moveTo>
                  <a:pt x="0" y="0"/>
                </a:moveTo>
                <a:lnTo>
                  <a:pt x="2918374" y="0"/>
                </a:lnTo>
                <a:lnTo>
                  <a:pt x="2918374" y="907128"/>
                </a:lnTo>
                <a:lnTo>
                  <a:pt x="0" y="907128"/>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7" id="7"/>
          <p:cNvSpPr/>
          <p:nvPr/>
        </p:nvSpPr>
        <p:spPr>
          <a:xfrm flipH="false" flipV="false" rot="0">
            <a:off x="1726875" y="7962703"/>
            <a:ext cx="1689640" cy="2057400"/>
          </a:xfrm>
          <a:custGeom>
            <a:avLst/>
            <a:gdLst/>
            <a:ahLst/>
            <a:cxnLst/>
            <a:rect r="r" b="b" t="t" l="l"/>
            <a:pathLst>
              <a:path h="2057400" w="1689640">
                <a:moveTo>
                  <a:pt x="0" y="0"/>
                </a:moveTo>
                <a:lnTo>
                  <a:pt x="1689640" y="0"/>
                </a:lnTo>
                <a:lnTo>
                  <a:pt x="1689640" y="2057400"/>
                </a:lnTo>
                <a:lnTo>
                  <a:pt x="0" y="2057400"/>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Freeform 8" id="8"/>
          <p:cNvSpPr/>
          <p:nvPr/>
        </p:nvSpPr>
        <p:spPr>
          <a:xfrm flipH="false" flipV="false" rot="0">
            <a:off x="12460895" y="-783727"/>
            <a:ext cx="1689640" cy="2057400"/>
          </a:xfrm>
          <a:custGeom>
            <a:avLst/>
            <a:gdLst/>
            <a:ahLst/>
            <a:cxnLst/>
            <a:rect r="r" b="b" t="t" l="l"/>
            <a:pathLst>
              <a:path h="2057400" w="1689640">
                <a:moveTo>
                  <a:pt x="0" y="0"/>
                </a:moveTo>
                <a:lnTo>
                  <a:pt x="1689639" y="0"/>
                </a:lnTo>
                <a:lnTo>
                  <a:pt x="1689639" y="2057400"/>
                </a:lnTo>
                <a:lnTo>
                  <a:pt x="0" y="2057400"/>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Freeform 9" id="9">
            <a:hlinkClick r:id="rId15" tooltip="https://youtu.be/rGvOC1wrNBk"/>
          </p:cNvPr>
          <p:cNvSpPr/>
          <p:nvPr/>
        </p:nvSpPr>
        <p:spPr>
          <a:xfrm flipH="false" flipV="false" rot="0">
            <a:off x="663129" y="6266449"/>
            <a:ext cx="4126877" cy="1949950"/>
          </a:xfrm>
          <a:custGeom>
            <a:avLst/>
            <a:gdLst/>
            <a:ahLst/>
            <a:cxnLst/>
            <a:rect r="r" b="b" t="t" l="l"/>
            <a:pathLst>
              <a:path h="1949950" w="4126877">
                <a:moveTo>
                  <a:pt x="0" y="0"/>
                </a:moveTo>
                <a:lnTo>
                  <a:pt x="4126877" y="0"/>
                </a:lnTo>
                <a:lnTo>
                  <a:pt x="4126877" y="1949950"/>
                </a:lnTo>
                <a:lnTo>
                  <a:pt x="0" y="1949950"/>
                </a:lnTo>
                <a:lnTo>
                  <a:pt x="0" y="0"/>
                </a:lnTo>
                <a:close/>
              </a:path>
            </a:pathLst>
          </a:custGeom>
          <a:blipFill>
            <a:blip r:embed="rId13">
              <a:extLst>
                <a:ext uri="{96DAC541-7B7A-43D3-8B79-37D633B846F1}">
                  <asvg:svgBlip xmlns:asvg="http://schemas.microsoft.com/office/drawing/2016/SVG/main" r:embed="rId14"/>
                </a:ext>
              </a:extLst>
            </a:blip>
            <a:stretch>
              <a:fillRect l="0" t="0" r="0" b="0"/>
            </a:stretch>
          </a:blipFill>
        </p:spPr>
      </p:sp>
      <p:sp>
        <p:nvSpPr>
          <p:cNvPr name="Freeform 10" id="10">
            <a:hlinkClick r:id="rId17" tooltip="https://www.voki.com"/>
          </p:cNvPr>
          <p:cNvSpPr/>
          <p:nvPr/>
        </p:nvSpPr>
        <p:spPr>
          <a:xfrm flipH="false" flipV="false" rot="0">
            <a:off x="4064256" y="2086828"/>
            <a:ext cx="3133967" cy="2977212"/>
          </a:xfrm>
          <a:custGeom>
            <a:avLst/>
            <a:gdLst/>
            <a:ahLst/>
            <a:cxnLst/>
            <a:rect r="r" b="b" t="t" l="l"/>
            <a:pathLst>
              <a:path h="2977212" w="3133967">
                <a:moveTo>
                  <a:pt x="0" y="0"/>
                </a:moveTo>
                <a:lnTo>
                  <a:pt x="3133967" y="0"/>
                </a:lnTo>
                <a:lnTo>
                  <a:pt x="3133967" y="2977212"/>
                </a:lnTo>
                <a:lnTo>
                  <a:pt x="0" y="2977212"/>
                </a:lnTo>
                <a:lnTo>
                  <a:pt x="0" y="0"/>
                </a:lnTo>
                <a:close/>
              </a:path>
            </a:pathLst>
          </a:custGeom>
          <a:blipFill>
            <a:blip r:embed="rId16"/>
            <a:stretch>
              <a:fillRect l="-8709" t="-5222" r="-4575" b="-5263"/>
            </a:stretch>
          </a:blipFill>
        </p:spPr>
      </p:sp>
      <p:sp>
        <p:nvSpPr>
          <p:cNvPr name="Freeform 11" id="11">
            <a:hlinkClick r:id="rId19" tooltip="https://www.storyjumper.com"/>
          </p:cNvPr>
          <p:cNvSpPr/>
          <p:nvPr/>
        </p:nvSpPr>
        <p:spPr>
          <a:xfrm flipH="false" flipV="false" rot="0">
            <a:off x="13305715" y="5285499"/>
            <a:ext cx="4674842" cy="980950"/>
          </a:xfrm>
          <a:custGeom>
            <a:avLst/>
            <a:gdLst/>
            <a:ahLst/>
            <a:cxnLst/>
            <a:rect r="r" b="b" t="t" l="l"/>
            <a:pathLst>
              <a:path h="980950" w="4674842">
                <a:moveTo>
                  <a:pt x="0" y="0"/>
                </a:moveTo>
                <a:lnTo>
                  <a:pt x="4674842" y="0"/>
                </a:lnTo>
                <a:lnTo>
                  <a:pt x="4674842" y="980950"/>
                </a:lnTo>
                <a:lnTo>
                  <a:pt x="0" y="980950"/>
                </a:lnTo>
                <a:lnTo>
                  <a:pt x="0" y="0"/>
                </a:lnTo>
                <a:close/>
              </a:path>
            </a:pathLst>
          </a:custGeom>
          <a:blipFill>
            <a:blip r:embed="rId18"/>
            <a:stretch>
              <a:fillRect l="0" t="0" r="0" b="0"/>
            </a:stretch>
          </a:blipFill>
        </p:spPr>
      </p:sp>
      <p:sp>
        <p:nvSpPr>
          <p:cNvPr name="TextBox 12" id="12"/>
          <p:cNvSpPr txBox="true"/>
          <p:nvPr/>
        </p:nvSpPr>
        <p:spPr>
          <a:xfrm rot="0">
            <a:off x="7431373" y="2386618"/>
            <a:ext cx="9112101" cy="2547293"/>
          </a:xfrm>
          <a:prstGeom prst="rect">
            <a:avLst/>
          </a:prstGeom>
        </p:spPr>
        <p:txBody>
          <a:bodyPr anchor="t" rtlCol="false" tIns="0" lIns="0" bIns="0" rIns="0">
            <a:spAutoFit/>
          </a:bodyPr>
          <a:lstStyle/>
          <a:p>
            <a:pPr algn="just">
              <a:lnSpc>
                <a:spcPts val="3448"/>
              </a:lnSpc>
              <a:spcBef>
                <a:spcPct val="0"/>
              </a:spcBef>
            </a:pPr>
            <a:r>
              <a:rPr lang="en-US" sz="2462" u="sng">
                <a:solidFill>
                  <a:srgbClr val="034093"/>
                </a:solidFill>
                <a:latin typeface="Comic Relief"/>
                <a:ea typeface="Comic Relief"/>
                <a:cs typeface="Comic Relief"/>
                <a:sym typeface="Comic Relief"/>
                <a:hlinkClick r:id="rId20" tooltip="https://www.voki.com"/>
              </a:rPr>
              <a:t>Voki</a:t>
            </a:r>
            <a:r>
              <a:rPr lang="en-US" sz="2462">
                <a:solidFill>
                  <a:srgbClr val="034093"/>
                </a:solidFill>
                <a:latin typeface="Comic Relief"/>
                <a:ea typeface="Comic Relief"/>
                <a:cs typeface="Comic Relief"/>
                <a:sym typeface="Comic Relief"/>
              </a:rPr>
              <a:t> — це онлайн-сервіс, що дозволяє створювати анімовані аватари, які можуть говорити введений текст. Вчителі використовують Voki для залучення уваги учнів, пояснення матеріалу, створення презентацій та інтерактивних завдань. Можна використовувати безкоштовно (з обмеженим функціоналом).</a:t>
            </a:r>
          </a:p>
        </p:txBody>
      </p:sp>
      <p:sp>
        <p:nvSpPr>
          <p:cNvPr name="TextBox 13" id="13"/>
          <p:cNvSpPr txBox="true"/>
          <p:nvPr/>
        </p:nvSpPr>
        <p:spPr>
          <a:xfrm rot="0">
            <a:off x="0" y="182521"/>
            <a:ext cx="12549210" cy="948912"/>
          </a:xfrm>
          <a:prstGeom prst="rect">
            <a:avLst/>
          </a:prstGeom>
        </p:spPr>
        <p:txBody>
          <a:bodyPr anchor="t" rtlCol="false" tIns="0" lIns="0" bIns="0" rIns="0">
            <a:spAutoFit/>
          </a:bodyPr>
          <a:lstStyle/>
          <a:p>
            <a:pPr algn="ctr">
              <a:lnSpc>
                <a:spcPts val="3872"/>
              </a:lnSpc>
              <a:spcBef>
                <a:spcPct val="0"/>
              </a:spcBef>
            </a:pPr>
            <a:r>
              <a:rPr lang="en-US" sz="2766" u="sng">
                <a:solidFill>
                  <a:srgbClr val="034093"/>
                </a:solidFill>
                <a:latin typeface="Comic Relief"/>
                <a:ea typeface="Comic Relief"/>
                <a:cs typeface="Comic Relief"/>
                <a:sym typeface="Comic Relief"/>
              </a:rPr>
              <a:t>Автор:</a:t>
            </a:r>
            <a:r>
              <a:rPr lang="en-US" sz="2766">
                <a:solidFill>
                  <a:srgbClr val="034093"/>
                </a:solidFill>
                <a:latin typeface="Comic Relief"/>
                <a:ea typeface="Comic Relief"/>
                <a:cs typeface="Comic Relief"/>
                <a:sym typeface="Comic Relief"/>
              </a:rPr>
              <a:t> Хриплива Таїса Олександрівна, вчитель Лисичанського ліцею №8 Сєвєродонецького району Луганської області</a:t>
            </a:r>
          </a:p>
        </p:txBody>
      </p:sp>
      <p:sp>
        <p:nvSpPr>
          <p:cNvPr name="TextBox 14" id="14"/>
          <p:cNvSpPr txBox="true"/>
          <p:nvPr/>
        </p:nvSpPr>
        <p:spPr>
          <a:xfrm rot="0">
            <a:off x="5295394" y="6423543"/>
            <a:ext cx="12685162" cy="4002078"/>
          </a:xfrm>
          <a:prstGeom prst="rect">
            <a:avLst/>
          </a:prstGeom>
        </p:spPr>
        <p:txBody>
          <a:bodyPr anchor="t" rtlCol="false" tIns="0" lIns="0" bIns="0" rIns="0">
            <a:spAutoFit/>
          </a:bodyPr>
          <a:lstStyle/>
          <a:p>
            <a:pPr algn="just">
              <a:lnSpc>
                <a:spcPts val="3587"/>
              </a:lnSpc>
            </a:pPr>
            <a:r>
              <a:rPr lang="en-US" sz="2562">
                <a:solidFill>
                  <a:srgbClr val="034093"/>
                </a:solidFill>
                <a:latin typeface="Comic Relief"/>
                <a:ea typeface="Comic Relief"/>
                <a:cs typeface="Comic Relief"/>
                <a:sym typeface="Comic Relief"/>
              </a:rPr>
              <a:t>StoryJumper — це безкоштовна онлайн-платформа, яка дозволяє учням та вчителям створювати власні інтерактивні книги з текстом, зображеннями та аудіо. Сервіс ідеально підходить для розвитку навичок письма, читання та творчого мислення.</a:t>
            </a:r>
          </a:p>
          <a:p>
            <a:pPr algn="just" marL="553320" indent="-276660" lvl="1">
              <a:lnSpc>
                <a:spcPts val="3587"/>
              </a:lnSpc>
              <a:buFont typeface="Arial"/>
              <a:buChar char="•"/>
            </a:pPr>
            <a:r>
              <a:rPr lang="en-US" sz="2562">
                <a:solidFill>
                  <a:srgbClr val="034093"/>
                </a:solidFill>
                <a:latin typeface="Comic Relief"/>
                <a:ea typeface="Comic Relief"/>
                <a:cs typeface="Comic Relief"/>
                <a:sym typeface="Comic Relief"/>
              </a:rPr>
              <a:t>Інтуїтивно зрозумілий інтерфейс, що підходить для учнів різного віку.</a:t>
            </a:r>
          </a:p>
          <a:p>
            <a:pPr algn="just" marL="553320" indent="-276660" lvl="1">
              <a:lnSpc>
                <a:spcPts val="3587"/>
              </a:lnSpc>
              <a:buFont typeface="Arial"/>
              <a:buChar char="•"/>
            </a:pPr>
            <a:r>
              <a:rPr lang="en-US" sz="2562">
                <a:solidFill>
                  <a:srgbClr val="034093"/>
                </a:solidFill>
                <a:latin typeface="Comic Relief"/>
                <a:ea typeface="Comic Relief"/>
                <a:cs typeface="Comic Relief"/>
                <a:sym typeface="Comic Relief"/>
              </a:rPr>
              <a:t>Підтримка української мови в текстах книг.</a:t>
            </a:r>
          </a:p>
          <a:p>
            <a:pPr algn="just" marL="553320" indent="-276660" lvl="1">
              <a:lnSpc>
                <a:spcPts val="3587"/>
              </a:lnSpc>
              <a:buFont typeface="Arial"/>
              <a:buChar char="•"/>
            </a:pPr>
            <a:r>
              <a:rPr lang="en-US" sz="2562">
                <a:solidFill>
                  <a:srgbClr val="034093"/>
                </a:solidFill>
                <a:latin typeface="Comic Relief"/>
                <a:ea typeface="Comic Relief"/>
                <a:cs typeface="Comic Relief"/>
                <a:sym typeface="Comic Relief"/>
              </a:rPr>
              <a:t>Безкоштовний доступ до основних функцій.</a:t>
            </a:r>
          </a:p>
          <a:p>
            <a:pPr algn="just" marL="553320" indent="-276660" lvl="1">
              <a:lnSpc>
                <a:spcPts val="3587"/>
              </a:lnSpc>
              <a:buFont typeface="Arial"/>
              <a:buChar char="•"/>
            </a:pPr>
            <a:r>
              <a:rPr lang="en-US" sz="2562">
                <a:solidFill>
                  <a:srgbClr val="034093"/>
                </a:solidFill>
                <a:latin typeface="Comic Relief"/>
                <a:ea typeface="Comic Relief"/>
                <a:cs typeface="Comic Relief"/>
                <a:sym typeface="Comic Relief"/>
              </a:rPr>
              <a:t>Можливість створення приватних або публічних книг.</a:t>
            </a:r>
          </a:p>
          <a:p>
            <a:pPr algn="just">
              <a:lnSpc>
                <a:spcPts val="3587"/>
              </a:lnSpc>
              <a:spcBef>
                <a:spcPct val="0"/>
              </a:spcBef>
            </a:pP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77" r="0" b="-9277"/>
            </a:stretch>
          </a:blipFill>
        </p:spPr>
      </p:sp>
      <p:sp>
        <p:nvSpPr>
          <p:cNvPr name="Freeform 3" id="3"/>
          <p:cNvSpPr/>
          <p:nvPr/>
        </p:nvSpPr>
        <p:spPr>
          <a:xfrm flipH="false" flipV="false" rot="5400000">
            <a:off x="13015523" y="6018688"/>
            <a:ext cx="3018691" cy="8225479"/>
          </a:xfrm>
          <a:custGeom>
            <a:avLst/>
            <a:gdLst/>
            <a:ahLst/>
            <a:cxnLst/>
            <a:rect r="r" b="b" t="t" l="l"/>
            <a:pathLst>
              <a:path h="8225479" w="3018691">
                <a:moveTo>
                  <a:pt x="0" y="0"/>
                </a:moveTo>
                <a:lnTo>
                  <a:pt x="3018691" y="0"/>
                </a:lnTo>
                <a:lnTo>
                  <a:pt x="3018691" y="8225479"/>
                </a:lnTo>
                <a:lnTo>
                  <a:pt x="0" y="8225479"/>
                </a:lnTo>
                <a:lnTo>
                  <a:pt x="0" y="0"/>
                </a:lnTo>
                <a:close/>
              </a:path>
            </a:pathLst>
          </a:custGeom>
          <a:blipFill>
            <a:blip r:embed="rId3"/>
            <a:stretch>
              <a:fillRect l="-25482" t="0" r="-16039" b="0"/>
            </a:stretch>
          </a:blipFill>
        </p:spPr>
      </p:sp>
      <p:sp>
        <p:nvSpPr>
          <p:cNvPr name="Freeform 4" id="4"/>
          <p:cNvSpPr/>
          <p:nvPr/>
        </p:nvSpPr>
        <p:spPr>
          <a:xfrm flipH="false" flipV="false" rot="1641574">
            <a:off x="14355713" y="-1344688"/>
            <a:ext cx="2286864" cy="3666315"/>
          </a:xfrm>
          <a:custGeom>
            <a:avLst/>
            <a:gdLst/>
            <a:ahLst/>
            <a:cxnLst/>
            <a:rect r="r" b="b" t="t" l="l"/>
            <a:pathLst>
              <a:path h="3666315" w="2286864">
                <a:moveTo>
                  <a:pt x="0" y="0"/>
                </a:moveTo>
                <a:lnTo>
                  <a:pt x="2286864" y="0"/>
                </a:lnTo>
                <a:lnTo>
                  <a:pt x="2286864" y="3666315"/>
                </a:lnTo>
                <a:lnTo>
                  <a:pt x="0" y="366631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a:ln cap="sq">
            <a:noFill/>
            <a:prstDash val="solid"/>
            <a:miter/>
          </a:ln>
        </p:spPr>
      </p:sp>
      <p:sp>
        <p:nvSpPr>
          <p:cNvPr name="Freeform 5" id="5"/>
          <p:cNvSpPr/>
          <p:nvPr/>
        </p:nvSpPr>
        <p:spPr>
          <a:xfrm flipH="false" flipV="false" rot="0">
            <a:off x="6110682" y="8493842"/>
            <a:ext cx="3732454" cy="3384092"/>
          </a:xfrm>
          <a:custGeom>
            <a:avLst/>
            <a:gdLst/>
            <a:ahLst/>
            <a:cxnLst/>
            <a:rect r="r" b="b" t="t" l="l"/>
            <a:pathLst>
              <a:path h="3384092" w="3732454">
                <a:moveTo>
                  <a:pt x="0" y="0"/>
                </a:moveTo>
                <a:lnTo>
                  <a:pt x="3732454" y="0"/>
                </a:lnTo>
                <a:lnTo>
                  <a:pt x="3732454" y="3384092"/>
                </a:lnTo>
                <a:lnTo>
                  <a:pt x="0" y="338409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a:hlinkClick r:id="rId10" tooltip="https://youtu.be/Uat-CiLwuDE"/>
          </p:cNvPr>
          <p:cNvSpPr/>
          <p:nvPr/>
        </p:nvSpPr>
        <p:spPr>
          <a:xfrm flipH="false" flipV="false" rot="0">
            <a:off x="784243" y="8493842"/>
            <a:ext cx="3727900" cy="1761433"/>
          </a:xfrm>
          <a:custGeom>
            <a:avLst/>
            <a:gdLst/>
            <a:ahLst/>
            <a:cxnLst/>
            <a:rect r="r" b="b" t="t" l="l"/>
            <a:pathLst>
              <a:path h="1761433" w="3727900">
                <a:moveTo>
                  <a:pt x="0" y="0"/>
                </a:moveTo>
                <a:lnTo>
                  <a:pt x="3727900" y="0"/>
                </a:lnTo>
                <a:lnTo>
                  <a:pt x="3727900" y="1761433"/>
                </a:lnTo>
                <a:lnTo>
                  <a:pt x="0" y="176143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7" id="7">
            <a:hlinkClick r:id="rId12" tooltip="https://www.mentimeter.com"/>
          </p:cNvPr>
          <p:cNvSpPr/>
          <p:nvPr/>
        </p:nvSpPr>
        <p:spPr>
          <a:xfrm flipH="false" flipV="false" rot="0">
            <a:off x="5666424" y="1421426"/>
            <a:ext cx="5809319" cy="1220635"/>
          </a:xfrm>
          <a:custGeom>
            <a:avLst/>
            <a:gdLst/>
            <a:ahLst/>
            <a:cxnLst/>
            <a:rect r="r" b="b" t="t" l="l"/>
            <a:pathLst>
              <a:path h="1220635" w="5809319">
                <a:moveTo>
                  <a:pt x="0" y="0"/>
                </a:moveTo>
                <a:lnTo>
                  <a:pt x="5809319" y="0"/>
                </a:lnTo>
                <a:lnTo>
                  <a:pt x="5809319" y="1220635"/>
                </a:lnTo>
                <a:lnTo>
                  <a:pt x="0" y="1220635"/>
                </a:lnTo>
                <a:lnTo>
                  <a:pt x="0" y="0"/>
                </a:lnTo>
                <a:close/>
              </a:path>
            </a:pathLst>
          </a:custGeom>
          <a:blipFill>
            <a:blip r:embed="rId11"/>
            <a:stretch>
              <a:fillRect l="0" t="0" r="0" b="0"/>
            </a:stretch>
          </a:blipFill>
        </p:spPr>
      </p:sp>
      <p:sp>
        <p:nvSpPr>
          <p:cNvPr name="Freeform 8" id="8"/>
          <p:cNvSpPr/>
          <p:nvPr/>
        </p:nvSpPr>
        <p:spPr>
          <a:xfrm flipH="false" flipV="false" rot="0">
            <a:off x="0" y="1421426"/>
            <a:ext cx="3967949" cy="1155665"/>
          </a:xfrm>
          <a:custGeom>
            <a:avLst/>
            <a:gdLst/>
            <a:ahLst/>
            <a:cxnLst/>
            <a:rect r="r" b="b" t="t" l="l"/>
            <a:pathLst>
              <a:path h="1155665" w="3967949">
                <a:moveTo>
                  <a:pt x="0" y="0"/>
                </a:moveTo>
                <a:lnTo>
                  <a:pt x="3967949" y="0"/>
                </a:lnTo>
                <a:lnTo>
                  <a:pt x="3967949" y="1155665"/>
                </a:lnTo>
                <a:lnTo>
                  <a:pt x="0" y="1155665"/>
                </a:lnTo>
                <a:lnTo>
                  <a:pt x="0" y="0"/>
                </a:lnTo>
                <a:close/>
              </a:path>
            </a:pathLst>
          </a:custGeom>
          <a:blipFill>
            <a:blip r:embed="rId13">
              <a:extLst>
                <a:ext uri="{96DAC541-7B7A-43D3-8B79-37D633B846F1}">
                  <asvg:svgBlip xmlns:asvg="http://schemas.microsoft.com/office/drawing/2016/SVG/main" r:embed="rId14"/>
                </a:ext>
              </a:extLst>
            </a:blip>
            <a:stretch>
              <a:fillRect l="0" t="0" r="0" b="0"/>
            </a:stretch>
          </a:blipFill>
        </p:spPr>
      </p:sp>
      <p:sp>
        <p:nvSpPr>
          <p:cNvPr name="TextBox 9" id="9"/>
          <p:cNvSpPr txBox="true"/>
          <p:nvPr/>
        </p:nvSpPr>
        <p:spPr>
          <a:xfrm rot="0">
            <a:off x="379596" y="2594436"/>
            <a:ext cx="17528807" cy="4908024"/>
          </a:xfrm>
          <a:prstGeom prst="rect">
            <a:avLst/>
          </a:prstGeom>
        </p:spPr>
        <p:txBody>
          <a:bodyPr anchor="t" rtlCol="false" tIns="0" lIns="0" bIns="0" rIns="0">
            <a:spAutoFit/>
          </a:bodyPr>
          <a:lstStyle/>
          <a:p>
            <a:pPr algn="just">
              <a:lnSpc>
                <a:spcPts val="3528"/>
              </a:lnSpc>
              <a:spcBef>
                <a:spcPct val="0"/>
              </a:spcBef>
            </a:pPr>
            <a:r>
              <a:rPr lang="en-US" sz="2520">
                <a:solidFill>
                  <a:srgbClr val="034093"/>
                </a:solidFill>
                <a:latin typeface="Comic Relief"/>
                <a:ea typeface="Comic Relief"/>
                <a:cs typeface="Comic Relief"/>
                <a:sym typeface="Comic Relief"/>
              </a:rPr>
              <a:t>Mentimeter — це онлайн-платформа, яка дозволяє створювати інтерактивні презентації з опитуваннями, вікторинами, хмарами слів та іншими елементами, що сприяють активній участі учнів під час уроків.</a:t>
            </a:r>
          </a:p>
          <a:p>
            <a:pPr algn="just">
              <a:lnSpc>
                <a:spcPts val="3528"/>
              </a:lnSpc>
              <a:spcBef>
                <a:spcPct val="0"/>
              </a:spcBef>
            </a:pPr>
            <a:r>
              <a:rPr lang="en-US" sz="2520">
                <a:solidFill>
                  <a:srgbClr val="034093"/>
                </a:solidFill>
                <a:latin typeface="Comic Relief"/>
                <a:ea typeface="Comic Relief"/>
                <a:cs typeface="Comic Relief"/>
                <a:sym typeface="Comic Relief"/>
              </a:rPr>
              <a:t>🎓 Використання в освіті:</a:t>
            </a:r>
          </a:p>
          <a:p>
            <a:pPr algn="just" marL="544219" indent="-272109" lvl="1">
              <a:lnSpc>
                <a:spcPts val="3528"/>
              </a:lnSpc>
              <a:spcBef>
                <a:spcPct val="0"/>
              </a:spcBef>
              <a:buFont typeface="Arial"/>
              <a:buChar char="•"/>
            </a:pPr>
            <a:r>
              <a:rPr lang="en-US" sz="2520">
                <a:solidFill>
                  <a:srgbClr val="034093"/>
                </a:solidFill>
                <a:latin typeface="Comic Relief"/>
                <a:ea typeface="Comic Relief"/>
                <a:cs typeface="Comic Relief"/>
                <a:sym typeface="Comic Relief"/>
              </a:rPr>
              <a:t>Перевірка знань: швидке оцінювання розуміння теми учнями .</a:t>
            </a:r>
          </a:p>
          <a:p>
            <a:pPr algn="just" marL="544219" indent="-272109" lvl="1">
              <a:lnSpc>
                <a:spcPts val="3528"/>
              </a:lnSpc>
              <a:spcBef>
                <a:spcPct val="0"/>
              </a:spcBef>
              <a:buFont typeface="Arial"/>
              <a:buChar char="•"/>
            </a:pPr>
            <a:r>
              <a:rPr lang="en-US" sz="2520">
                <a:solidFill>
                  <a:srgbClr val="034093"/>
                </a:solidFill>
                <a:latin typeface="Comic Relief"/>
                <a:ea typeface="Comic Relief"/>
                <a:cs typeface="Comic Relief"/>
                <a:sym typeface="Comic Relief"/>
              </a:rPr>
              <a:t>Збір зворотного зв'язку: отримання відгуків про уроки та матеріали .</a:t>
            </a:r>
          </a:p>
          <a:p>
            <a:pPr algn="just" marL="544219" indent="-272109" lvl="1">
              <a:lnSpc>
                <a:spcPts val="3528"/>
              </a:lnSpc>
              <a:spcBef>
                <a:spcPct val="0"/>
              </a:spcBef>
              <a:buFont typeface="Arial"/>
              <a:buChar char="•"/>
            </a:pPr>
            <a:r>
              <a:rPr lang="en-US" sz="2520">
                <a:solidFill>
                  <a:srgbClr val="034093"/>
                </a:solidFill>
                <a:latin typeface="Comic Relief"/>
                <a:ea typeface="Comic Relief"/>
                <a:cs typeface="Comic Relief"/>
                <a:sym typeface="Comic Relief"/>
              </a:rPr>
              <a:t>Активізація участі: залучення всіх учнів до обговорення, включаючи тих, хто зазвичай не висловлюється </a:t>
            </a:r>
          </a:p>
          <a:p>
            <a:pPr algn="just" marL="544219" indent="-272109" lvl="1">
              <a:lnSpc>
                <a:spcPts val="3528"/>
              </a:lnSpc>
              <a:spcBef>
                <a:spcPct val="0"/>
              </a:spcBef>
              <a:buFont typeface="Arial"/>
              <a:buChar char="•"/>
            </a:pPr>
            <a:r>
              <a:rPr lang="en-US" sz="2520">
                <a:solidFill>
                  <a:srgbClr val="034093"/>
                </a:solidFill>
                <a:latin typeface="Comic Relief"/>
                <a:ea typeface="Comic Relief"/>
                <a:cs typeface="Comic Relief"/>
                <a:sym typeface="Comic Relief"/>
              </a:rPr>
              <a:t>Формативне оцінювання: використання вікторин для оцінювання прогресу учнів .</a:t>
            </a:r>
          </a:p>
          <a:p>
            <a:pPr algn="just" marL="544219" indent="-272109" lvl="1">
              <a:lnSpc>
                <a:spcPts val="3528"/>
              </a:lnSpc>
              <a:spcBef>
                <a:spcPct val="0"/>
              </a:spcBef>
              <a:buFont typeface="Arial"/>
              <a:buChar char="•"/>
            </a:pPr>
            <a:r>
              <a:rPr lang="en-US" sz="2520">
                <a:solidFill>
                  <a:srgbClr val="034093"/>
                </a:solidFill>
                <a:latin typeface="Comic Relief"/>
                <a:ea typeface="Comic Relief"/>
                <a:cs typeface="Comic Relief"/>
                <a:sym typeface="Comic Relief"/>
              </a:rPr>
              <a:t>Простота використання: інтуїтивно зрозумілий інтерфейс .</a:t>
            </a:r>
          </a:p>
          <a:p>
            <a:pPr algn="just" marL="544219" indent="-272109" lvl="1">
              <a:lnSpc>
                <a:spcPts val="3528"/>
              </a:lnSpc>
              <a:spcBef>
                <a:spcPct val="0"/>
              </a:spcBef>
              <a:buFont typeface="Arial"/>
              <a:buChar char="•"/>
            </a:pPr>
            <a:r>
              <a:rPr lang="en-US" sz="2520">
                <a:solidFill>
                  <a:srgbClr val="034093"/>
                </a:solidFill>
                <a:latin typeface="Comic Relief"/>
                <a:ea typeface="Comic Relief"/>
                <a:cs typeface="Comic Relief"/>
                <a:sym typeface="Comic Relief"/>
              </a:rPr>
              <a:t>Доступність: учні можуть приєднуватися з будь-якого пристрою без необхідності встановлення додаткового програмного забезпечення .</a:t>
            </a:r>
          </a:p>
          <a:p>
            <a:pPr algn="just" marL="544219" indent="-272109" lvl="1">
              <a:lnSpc>
                <a:spcPts val="3528"/>
              </a:lnSpc>
              <a:spcBef>
                <a:spcPct val="0"/>
              </a:spcBef>
              <a:buFont typeface="Arial"/>
              <a:buChar char="•"/>
            </a:pPr>
            <a:r>
              <a:rPr lang="en-US" sz="2520">
                <a:solidFill>
                  <a:srgbClr val="034093"/>
                </a:solidFill>
                <a:latin typeface="Comic Relief"/>
                <a:ea typeface="Comic Relief"/>
                <a:cs typeface="Comic Relief"/>
                <a:sym typeface="Comic Relief"/>
              </a:rPr>
              <a:t>Безкоштовний план: дозволяє створювати презентації з обмеженою кількістю інтерактивних слайдів</a:t>
            </a:r>
          </a:p>
        </p:txBody>
      </p:sp>
      <p:sp>
        <p:nvSpPr>
          <p:cNvPr name="TextBox 10" id="10"/>
          <p:cNvSpPr txBox="true"/>
          <p:nvPr/>
        </p:nvSpPr>
        <p:spPr>
          <a:xfrm rot="0">
            <a:off x="0" y="182521"/>
            <a:ext cx="12549210" cy="948912"/>
          </a:xfrm>
          <a:prstGeom prst="rect">
            <a:avLst/>
          </a:prstGeom>
        </p:spPr>
        <p:txBody>
          <a:bodyPr anchor="t" rtlCol="false" tIns="0" lIns="0" bIns="0" rIns="0">
            <a:spAutoFit/>
          </a:bodyPr>
          <a:lstStyle/>
          <a:p>
            <a:pPr algn="ctr">
              <a:lnSpc>
                <a:spcPts val="3872"/>
              </a:lnSpc>
              <a:spcBef>
                <a:spcPct val="0"/>
              </a:spcBef>
            </a:pPr>
            <a:r>
              <a:rPr lang="en-US" sz="2766" u="sng">
                <a:solidFill>
                  <a:srgbClr val="034093"/>
                </a:solidFill>
                <a:latin typeface="Comic Relief"/>
                <a:ea typeface="Comic Relief"/>
                <a:cs typeface="Comic Relief"/>
                <a:sym typeface="Comic Relief"/>
              </a:rPr>
              <a:t>Автор:</a:t>
            </a:r>
            <a:r>
              <a:rPr lang="en-US" sz="2766">
                <a:solidFill>
                  <a:srgbClr val="034093"/>
                </a:solidFill>
                <a:latin typeface="Comic Relief"/>
                <a:ea typeface="Comic Relief"/>
                <a:cs typeface="Comic Relief"/>
                <a:sym typeface="Comic Relief"/>
              </a:rPr>
              <a:t> Юрова Софія Андріївна, вчитель Лисичанського ліцею №17 Сєвєродонецького району Луганської області</a:t>
            </a: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77" r="0" b="-9277"/>
            </a:stretch>
          </a:blipFill>
        </p:spPr>
      </p:sp>
      <p:sp>
        <p:nvSpPr>
          <p:cNvPr name="Freeform 3" id="3"/>
          <p:cNvSpPr/>
          <p:nvPr/>
        </p:nvSpPr>
        <p:spPr>
          <a:xfrm flipH="false" flipV="false" rot="-6006707">
            <a:off x="-2184793" y="7486295"/>
            <a:ext cx="5924914" cy="6153092"/>
          </a:xfrm>
          <a:custGeom>
            <a:avLst/>
            <a:gdLst/>
            <a:ahLst/>
            <a:cxnLst/>
            <a:rect r="r" b="b" t="t" l="l"/>
            <a:pathLst>
              <a:path h="6153092" w="5924914">
                <a:moveTo>
                  <a:pt x="0" y="0"/>
                </a:moveTo>
                <a:lnTo>
                  <a:pt x="5924914" y="0"/>
                </a:lnTo>
                <a:lnTo>
                  <a:pt x="5924914" y="6153092"/>
                </a:lnTo>
                <a:lnTo>
                  <a:pt x="0" y="6153092"/>
                </a:lnTo>
                <a:lnTo>
                  <a:pt x="0" y="0"/>
                </a:lnTo>
                <a:close/>
              </a:path>
            </a:pathLst>
          </a:custGeom>
          <a:blipFill>
            <a:blip r:embed="rId3"/>
            <a:stretch>
              <a:fillRect l="0" t="0" r="0" b="0"/>
            </a:stretch>
          </a:blipFill>
        </p:spPr>
      </p:sp>
      <p:sp>
        <p:nvSpPr>
          <p:cNvPr name="Freeform 4" id="4"/>
          <p:cNvSpPr/>
          <p:nvPr/>
        </p:nvSpPr>
        <p:spPr>
          <a:xfrm flipH="false" flipV="false" rot="-5490994">
            <a:off x="-1487488" y="3577132"/>
            <a:ext cx="4335536" cy="2088283"/>
          </a:xfrm>
          <a:custGeom>
            <a:avLst/>
            <a:gdLst/>
            <a:ahLst/>
            <a:cxnLst/>
            <a:rect r="r" b="b" t="t" l="l"/>
            <a:pathLst>
              <a:path h="2088283" w="4335536">
                <a:moveTo>
                  <a:pt x="0" y="0"/>
                </a:moveTo>
                <a:lnTo>
                  <a:pt x="4335537" y="0"/>
                </a:lnTo>
                <a:lnTo>
                  <a:pt x="4335537" y="2088283"/>
                </a:lnTo>
                <a:lnTo>
                  <a:pt x="0" y="208828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4366702">
            <a:off x="436747" y="-98307"/>
            <a:ext cx="1797538" cy="2718393"/>
          </a:xfrm>
          <a:custGeom>
            <a:avLst/>
            <a:gdLst/>
            <a:ahLst/>
            <a:cxnLst/>
            <a:rect r="r" b="b" t="t" l="l"/>
            <a:pathLst>
              <a:path h="2718393" w="1797538">
                <a:moveTo>
                  <a:pt x="0" y="0"/>
                </a:moveTo>
                <a:lnTo>
                  <a:pt x="1797538" y="0"/>
                </a:lnTo>
                <a:lnTo>
                  <a:pt x="1797538" y="2718393"/>
                </a:lnTo>
                <a:lnTo>
                  <a:pt x="0" y="2718393"/>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a:ln cap="sq">
            <a:noFill/>
            <a:prstDash val="solid"/>
            <a:miter/>
          </a:ln>
        </p:spPr>
      </p:sp>
      <p:sp>
        <p:nvSpPr>
          <p:cNvPr name="Freeform 6" id="6"/>
          <p:cNvSpPr/>
          <p:nvPr/>
        </p:nvSpPr>
        <p:spPr>
          <a:xfrm flipH="false" flipV="false" rot="0">
            <a:off x="16850047" y="6815916"/>
            <a:ext cx="1437953" cy="2442384"/>
          </a:xfrm>
          <a:custGeom>
            <a:avLst/>
            <a:gdLst/>
            <a:ahLst/>
            <a:cxnLst/>
            <a:rect r="r" b="b" t="t" l="l"/>
            <a:pathLst>
              <a:path h="2442384" w="1437953">
                <a:moveTo>
                  <a:pt x="0" y="0"/>
                </a:moveTo>
                <a:lnTo>
                  <a:pt x="1437953" y="0"/>
                </a:lnTo>
                <a:lnTo>
                  <a:pt x="1437953" y="2442384"/>
                </a:lnTo>
                <a:lnTo>
                  <a:pt x="0" y="2442384"/>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a:ln cap="sq">
            <a:noFill/>
            <a:prstDash val="solid"/>
            <a:miter/>
          </a:ln>
        </p:spPr>
      </p:sp>
      <p:sp>
        <p:nvSpPr>
          <p:cNvPr name="Freeform 7" id="7"/>
          <p:cNvSpPr/>
          <p:nvPr/>
        </p:nvSpPr>
        <p:spPr>
          <a:xfrm flipH="false" flipV="false" rot="1411591">
            <a:off x="16913419" y="-414832"/>
            <a:ext cx="1311208" cy="2887064"/>
          </a:xfrm>
          <a:custGeom>
            <a:avLst/>
            <a:gdLst/>
            <a:ahLst/>
            <a:cxnLst/>
            <a:rect r="r" b="b" t="t" l="l"/>
            <a:pathLst>
              <a:path h="2887064" w="1311208">
                <a:moveTo>
                  <a:pt x="0" y="0"/>
                </a:moveTo>
                <a:lnTo>
                  <a:pt x="1311208" y="0"/>
                </a:lnTo>
                <a:lnTo>
                  <a:pt x="1311208" y="2887064"/>
                </a:lnTo>
                <a:lnTo>
                  <a:pt x="0" y="2887064"/>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8" id="8"/>
          <p:cNvSpPr/>
          <p:nvPr/>
        </p:nvSpPr>
        <p:spPr>
          <a:xfrm flipH="false" flipV="false" rot="-10705002">
            <a:off x="8439114" y="8082133"/>
            <a:ext cx="3280945" cy="1580322"/>
          </a:xfrm>
          <a:custGeom>
            <a:avLst/>
            <a:gdLst/>
            <a:ahLst/>
            <a:cxnLst/>
            <a:rect r="r" b="b" t="t" l="l"/>
            <a:pathLst>
              <a:path h="1580322" w="3280945">
                <a:moveTo>
                  <a:pt x="0" y="0"/>
                </a:moveTo>
                <a:lnTo>
                  <a:pt x="3280945" y="0"/>
                </a:lnTo>
                <a:lnTo>
                  <a:pt x="3280945" y="1580322"/>
                </a:lnTo>
                <a:lnTo>
                  <a:pt x="0" y="158032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9" id="9"/>
          <p:cNvSpPr txBox="true"/>
          <p:nvPr/>
        </p:nvSpPr>
        <p:spPr>
          <a:xfrm rot="0">
            <a:off x="2899873" y="1398304"/>
            <a:ext cx="14359427" cy="5969854"/>
          </a:xfrm>
          <a:prstGeom prst="rect">
            <a:avLst/>
          </a:prstGeom>
        </p:spPr>
        <p:txBody>
          <a:bodyPr anchor="t" rtlCol="false" tIns="0" lIns="0" bIns="0" rIns="0">
            <a:spAutoFit/>
          </a:bodyPr>
          <a:lstStyle/>
          <a:p>
            <a:pPr algn="l">
              <a:lnSpc>
                <a:spcPts val="7152"/>
              </a:lnSpc>
              <a:spcBef>
                <a:spcPct val="0"/>
              </a:spcBef>
            </a:pPr>
            <a:r>
              <a:rPr lang="en-US" sz="5108">
                <a:solidFill>
                  <a:srgbClr val="034093"/>
                </a:solidFill>
                <a:latin typeface="Comic Relief"/>
                <a:ea typeface="Comic Relief"/>
                <a:cs typeface="Comic Relief"/>
                <a:sym typeface="Comic Relief"/>
              </a:rPr>
              <a:t>Висновок</a:t>
            </a:r>
          </a:p>
          <a:p>
            <a:pPr algn="ctr">
              <a:lnSpc>
                <a:spcPts val="2812"/>
              </a:lnSpc>
              <a:spcBef>
                <a:spcPct val="0"/>
              </a:spcBef>
            </a:pPr>
          </a:p>
          <a:p>
            <a:pPr algn="l">
              <a:lnSpc>
                <a:spcPts val="4653"/>
              </a:lnSpc>
              <a:spcBef>
                <a:spcPct val="0"/>
              </a:spcBef>
            </a:pPr>
            <a:r>
              <a:rPr lang="en-US" sz="3324">
                <a:solidFill>
                  <a:srgbClr val="034093"/>
                </a:solidFill>
                <a:latin typeface="Comic Relief"/>
                <a:ea typeface="Comic Relief"/>
                <a:cs typeface="Comic Relief"/>
                <a:sym typeface="Comic Relief"/>
              </a:rPr>
              <a:t>Цифрові інструменти — це не просто модний тренд, а ефективний ресурс, який розширює можливості сучасного педагога. Використовуючи їх на уроках, ми не лише підвищуємо зацікавленість учнів, а й формуємо навички, необхідні в ХХІ столітті: критичне мислення, креативність, комунікацію та співпрацю.</a:t>
            </a:r>
          </a:p>
          <a:p>
            <a:pPr algn="l">
              <a:lnSpc>
                <a:spcPts val="4653"/>
              </a:lnSpc>
              <a:spcBef>
                <a:spcPct val="0"/>
              </a:spcBef>
            </a:pPr>
            <a:r>
              <a:rPr lang="en-US" sz="3324">
                <a:solidFill>
                  <a:srgbClr val="034093"/>
                </a:solidFill>
                <a:latin typeface="Comic Relief"/>
                <a:ea typeface="Comic Relief"/>
                <a:cs typeface="Comic Relief"/>
                <a:sym typeface="Comic Relief"/>
              </a:rPr>
              <a:t>Сподіваємося, що «Онлайн-помічник» стане для вас надійним орієнтиром у світі цифрової освіти, надихне на нові ідеї та допоможе зробити кожен урок яскравим, змістовним і сучасним.</a:t>
            </a:r>
          </a:p>
        </p:txBody>
      </p:sp>
      <p:sp>
        <p:nvSpPr>
          <p:cNvPr name="Freeform 10" id="10"/>
          <p:cNvSpPr/>
          <p:nvPr/>
        </p:nvSpPr>
        <p:spPr>
          <a:xfrm flipH="false" flipV="false" rot="0">
            <a:off x="10468144" y="1190758"/>
            <a:ext cx="855528" cy="863080"/>
          </a:xfrm>
          <a:custGeom>
            <a:avLst/>
            <a:gdLst/>
            <a:ahLst/>
            <a:cxnLst/>
            <a:rect r="r" b="b" t="t" l="l"/>
            <a:pathLst>
              <a:path h="863080" w="855528">
                <a:moveTo>
                  <a:pt x="0" y="0"/>
                </a:moveTo>
                <a:lnTo>
                  <a:pt x="855528" y="0"/>
                </a:lnTo>
                <a:lnTo>
                  <a:pt x="855528" y="863080"/>
                </a:lnTo>
                <a:lnTo>
                  <a:pt x="0" y="863080"/>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Freeform 11" id="11"/>
          <p:cNvSpPr/>
          <p:nvPr/>
        </p:nvSpPr>
        <p:spPr>
          <a:xfrm flipH="false" flipV="false" rot="0">
            <a:off x="9057380" y="435102"/>
            <a:ext cx="1176808" cy="1187196"/>
          </a:xfrm>
          <a:custGeom>
            <a:avLst/>
            <a:gdLst/>
            <a:ahLst/>
            <a:cxnLst/>
            <a:rect r="r" b="b" t="t" l="l"/>
            <a:pathLst>
              <a:path h="1187196" w="1176808">
                <a:moveTo>
                  <a:pt x="0" y="0"/>
                </a:moveTo>
                <a:lnTo>
                  <a:pt x="1176808" y="0"/>
                </a:lnTo>
                <a:lnTo>
                  <a:pt x="1176808" y="1187196"/>
                </a:lnTo>
                <a:lnTo>
                  <a:pt x="0" y="1187196"/>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DAGpmwDNExo</dc:identifier>
  <dcterms:modified xsi:type="dcterms:W3CDTF">2011-08-01T06:04:30Z</dcterms:modified>
  <cp:revision>1</cp:revision>
  <dc:title>Методичний посібник</dc:title>
</cp:coreProperties>
</file>