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70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5814"/>
  </p:normalViewPr>
  <p:slideViewPr>
    <p:cSldViewPr snapToGrid="0" snapToObjects="1">
      <p:cViewPr varScale="1">
        <p:scale>
          <a:sx n="93" d="100"/>
          <a:sy n="93" d="100"/>
        </p:scale>
        <p:origin x="208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-1"/>
            <a:ext cx="1219200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/>
          <a:srcRect l="25000"/>
          <a:stretch>
            <a:fillRect/>
          </a:stretch>
        </p:blipFill>
        <p:spPr>
          <a:xfrm>
            <a:off x="3047998" y="0"/>
            <a:ext cx="9144001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  <a:endParaRPr lang="en-GB"/>
          </a:p>
          <a:p>
            <a:pPr lvl="1"/>
            <a:r>
              <a:rPr lang="en-GB"/>
              <a:t>Second level</a:t>
            </a:r>
            <a:endParaRPr lang="en-GB"/>
          </a:p>
          <a:p>
            <a:pPr lvl="2"/>
            <a:r>
              <a:rPr lang="en-GB"/>
              <a:t>Third level</a:t>
            </a:r>
            <a:endParaRPr lang="en-GB"/>
          </a:p>
          <a:p>
            <a:pPr lvl="3"/>
            <a:r>
              <a:rPr lang="en-GB"/>
              <a:t>Fourth level</a:t>
            </a:r>
            <a:endParaRPr lang="en-GB"/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49B22-E9E4-494A-8E5B-F7F0DA70091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40B8D-37C4-5F41-A237-4DF07816A17A}" type="slidenum">
              <a:rPr lang="en-US" smtClean="0"/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-1"/>
            <a:ext cx="12192000" cy="685799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12"/>
          <a:srcRect r="66250"/>
          <a:stretch>
            <a:fillRect/>
          </a:stretch>
        </p:blipFill>
        <p:spPr>
          <a:xfrm>
            <a:off x="0" y="0"/>
            <a:ext cx="41148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475" y="1951990"/>
            <a:ext cx="7252335" cy="369189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latin typeface="+mn-lt"/>
              </a:rPr>
              <a:t>ОРГАНІЗАЦІЯ ДИСТАНЦІЙНОГО ОСВІТНЬОГО ПРОЦЕСУ В ЗАКЛАДАХ ОСВІТИ : ІННОВАЦІЙНІ ЗНАХІДКИ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06755" y="66675"/>
            <a:ext cx="4737100" cy="4351655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100" name="Текстовое поле 99"/>
          <p:cNvSpPr txBox="1"/>
          <p:nvPr/>
        </p:nvSpPr>
        <p:spPr>
          <a:xfrm>
            <a:off x="5443855" y="66675"/>
            <a:ext cx="6476365" cy="6739255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400" b="0" i="1">
                <a:latin typeface="Times New Roman" panose="02020603050405020304" charset="0"/>
                <a:cs typeface="Calibri" panose="020F0502020204030204" charset="0"/>
              </a:rPr>
              <a:t> Стаття присвячена  організації  дистанційного освітнього процесу  в школі на сучасному етапі . Деталізовано та показано  основні принципи дистанційного навчання, парадегматичні  особливості його впровадження у навчальний процес.  На рівні закладів освіти дистанційна форма навчання потребує інновацій та вдосконалення.  У статті  показано  можливості,  які відкриваються  з організацією  дистанційного  навчання для всіх учасників навчального процесу; теорії і принципи дистанційного навчання, мультимедійні платформи для  вдалої реалізації  дистанційного навчання.</a:t>
            </a:r>
            <a:r>
              <a:rPr lang="en-US" sz="2400" b="0">
                <a:latin typeface="Times New Roman" panose="02020603050405020304" charset="0"/>
                <a:cs typeface="Calibri" panose="020F0502020204030204" charset="0"/>
              </a:rPr>
              <a:t>     </a:t>
            </a:r>
            <a:r>
              <a:rPr lang="en-US" sz="2400" b="1" i="1">
                <a:latin typeface="Times New Roman" panose="02020603050405020304" charset="0"/>
                <a:cs typeface="Calibri" panose="020F0502020204030204" charset="0"/>
              </a:rPr>
              <a:t>Ключові слова:</a:t>
            </a:r>
            <a:r>
              <a:rPr lang="en-US" sz="2400" b="0" i="1">
                <a:latin typeface="Times New Roman" panose="02020603050405020304" charset="0"/>
                <a:cs typeface="Calibri" panose="020F0502020204030204" charset="0"/>
              </a:rPr>
              <a:t> дистанційний освітній процес  , його  принципи, технології, якість дистанційного навчання, мультимедійні платформи навчання.</a:t>
            </a:r>
            <a:endParaRPr lang="ru-RU" altLang="en-US"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16305" y="1121410"/>
            <a:ext cx="5234940" cy="4351655"/>
          </a:xfrm>
          <a:prstGeom prst="rect">
            <a:avLst/>
          </a:prstGeom>
        </p:spPr>
      </p:pic>
      <p:sp>
        <p:nvSpPr>
          <p:cNvPr id="100" name="Текстовое поле 99"/>
          <p:cNvSpPr txBox="1"/>
          <p:nvPr/>
        </p:nvSpPr>
        <p:spPr>
          <a:xfrm>
            <a:off x="6287135" y="731520"/>
            <a:ext cx="5602605" cy="43999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000" b="0">
                <a:highlight>
                  <a:srgbClr val="FF00FF"/>
                </a:highlight>
                <a:latin typeface="Times New Roman" panose="02020603050405020304" charset="0"/>
                <a:ea typeface="SimSun" panose="02010600030101010101" pitchFamily="2" charset="-122"/>
              </a:rPr>
              <a:t>Одним з переважаючих напрямів програми модернізації освітнього процесу в закладах освіти  є дистанційне навчання. </a:t>
            </a:r>
            <a:r>
              <a:rPr lang="en-US" sz="2000" b="0">
                <a:solidFill>
                  <a:srgbClr val="000000"/>
                </a:solidFill>
                <a:highlight>
                  <a:srgbClr val="FF00FF"/>
                </a:highlight>
                <a:latin typeface="Times New Roman" panose="02020603050405020304" charset="0"/>
                <a:ea typeface="SimSun" panose="02010600030101010101" pitchFamily="2" charset="-122"/>
              </a:rPr>
              <a:t>У наш час Інтернет-технологій багато аспектів нашого життя переноситься в мережу, прискорюючи тим самим темпи розвитку інформаційного суспільства і долаючи географічні бар’єри. Не стає виключенням і освіта. Зараз вже не обов’язково знаходитись поруч з учителем. Достатньо великий час існує дистанційна та змішана форма навчання учнів. Але її можливості дуже обмежені. Інтернет дає змогу розширити їх, зробити дистанційну та змішану форми навчання справді повноцінним та всеохоплюючим.</a:t>
            </a:r>
            <a:endParaRPr lang="en-US" altLang="en-US" sz="2000" b="0">
              <a:solidFill>
                <a:srgbClr val="000000"/>
              </a:solidFill>
              <a:highlight>
                <a:srgbClr val="FF00FF"/>
              </a:highlight>
              <a:latin typeface="Times New Roman" panose="02020603050405020304" charset="0"/>
              <a:ea typeface="SimSun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8" name="Замещающее содержимое 7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63930" y="320040"/>
            <a:ext cx="9872980" cy="635254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100" name="Текстовое поле 99"/>
          <p:cNvSpPr txBox="1"/>
          <p:nvPr/>
        </p:nvSpPr>
        <p:spPr>
          <a:xfrm>
            <a:off x="3335020" y="739140"/>
            <a:ext cx="4778375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450215"/>
            <a:r>
              <a:rPr lang="en-US" sz="2800" b="0">
                <a:solidFill>
                  <a:srgbClr val="000000"/>
                </a:solidFill>
                <a:highlight>
                  <a:srgbClr val="00FFFF"/>
                </a:highlight>
                <a:latin typeface="Times New Roman" panose="02020603050405020304" charset="0"/>
              </a:rPr>
              <a:t>Дистанційне навчання – сукупність наступних заходів:</a:t>
            </a:r>
            <a:r>
              <a:rPr lang="en-US" sz="2800" b="0">
                <a:solidFill>
                  <a:srgbClr val="000000"/>
                </a:solidFill>
                <a:highlight>
                  <a:srgbClr val="00FFFF"/>
                </a:highlight>
                <a:latin typeface="Times New Roman" panose="02020603050405020304" charset="0"/>
                <a:cs typeface="Calibri" panose="020F0502020204030204" charset="0"/>
              </a:rPr>
              <a:t>– засоби надання учбового матеріалу учням;– засоби контролю успішності учня;– засоби консультації учня;– засоби інтерактивної співпраці учителя і учня;– можливість швидкого доповнення курсу новою інформацією, коригування помилок.</a:t>
            </a:r>
            <a:endParaRPr lang="en-US" altLang="en-US" sz="2800" b="0">
              <a:solidFill>
                <a:srgbClr val="000000"/>
              </a:solidFill>
              <a:highlight>
                <a:srgbClr val="00FFFF"/>
              </a:highlight>
              <a:latin typeface="Times New Roman" panose="02020603050405020304" charset="0"/>
              <a:cs typeface="Calibri" panose="020F05020202040302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73735" y="105410"/>
            <a:ext cx="11380470" cy="6752590"/>
          </a:xfrm>
          <a:prstGeom prst="rect">
            <a:avLst/>
          </a:prstGeom>
        </p:spPr>
      </p:pic>
      <p:sp>
        <p:nvSpPr>
          <p:cNvPr id="100" name="Текстовое поле 99"/>
          <p:cNvSpPr txBox="1"/>
          <p:nvPr/>
        </p:nvSpPr>
        <p:spPr>
          <a:xfrm>
            <a:off x="1790065" y="2990850"/>
            <a:ext cx="698690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b="0">
                <a:highlight>
                  <a:srgbClr val="FFFF00"/>
                </a:highlight>
                <a:latin typeface="Times New Roman" panose="02020603050405020304" charset="0"/>
                <a:cs typeface="Calibri" panose="020F0502020204030204" charset="0"/>
              </a:rPr>
              <a:t>Якраз сучасні методи надають можливість творити навчальне середовище, в якому теорія і практика опановуються одночасно, а це надає змогу учням генерувати характер, формувати світогляд, логічне мислення, зв’язне мовлення; породжувати критичне мислення; виявляти і втілювати індивідуальні можливості. При цьому навчально-виховний процес налагоджується так, що учні відшукують зв’язок між новими та вже отриманими знаннями; приймають нестандартні рішення, мають змогу зробити «відкриття», продукують свої власні ідеї та думки за допомогою різнобічних засобів; навчаються співробітництву.</a:t>
            </a:r>
            <a:endParaRPr lang="en-US" altLang="en-US" b="0">
              <a:highlight>
                <a:srgbClr val="FFFF00"/>
              </a:highlight>
              <a:latin typeface="Times New Roman" panose="02020603050405020304" charset="0"/>
              <a:cs typeface="Calibri" panose="020F05020202040302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899160" y="324485"/>
            <a:ext cx="5526405" cy="5852795"/>
          </a:xfrm>
        </p:spPr>
        <p:txBody>
          <a:bodyPr>
            <a:normAutofit fontScale="80000"/>
          </a:bodyPr>
          <a:p>
            <a:r>
              <a:rPr lang="ru-RU" altLang="en-US"/>
              <a:t>Коли я познайомила учнів  із творчістю Макса Кідрука, а саме з його новою книгою «Доки світло не згасне назавжди», вони були у захваті. Це допомогло зробити дистанційне навчання інноваційніштм. </a:t>
            </a:r>
            <a:endParaRPr lang="ru-RU" altLang="en-US"/>
          </a:p>
          <a:p>
            <a:r>
              <a:rPr lang="ru-RU" altLang="en-US"/>
              <a:t>Це дуже особлива книга, яку доповнює мобільний додаток, що його можна безкоштовно завантажити на сервісі Google Play для пристроїв з операційною </a:t>
            </a:r>
            <a:endParaRPr lang="ru-RU" altLang="en-US"/>
          </a:p>
          <a:p>
            <a:r>
              <a:rPr lang="ru-RU" altLang="en-US"/>
              <a:t>системою Android або на App Store для iOs.</a:t>
            </a:r>
            <a:endParaRPr lang="ru-RU" altLang="en-US"/>
          </a:p>
          <a:p>
            <a:r>
              <a:rPr lang="ru-RU" altLang="en-US"/>
              <a:t>Для цього потрібно було зайти зі </a:t>
            </a:r>
            <a:endParaRPr lang="ru-RU" altLang="en-US"/>
          </a:p>
          <a:p>
            <a:r>
              <a:rPr lang="ru-RU" altLang="en-US"/>
              <a:t>смартфону на вказаний вебсайт та відсканувати QR-код або завантажити </a:t>
            </a:r>
            <a:endParaRPr lang="ru-RU" altLang="en-US"/>
          </a:p>
          <a:p>
            <a:r>
              <a:rPr lang="ru-RU" altLang="en-US"/>
              <a:t>посилання</a:t>
            </a:r>
            <a:endParaRPr lang="ru-RU" altLang="en-US"/>
          </a:p>
        </p:txBody>
      </p:sp>
      <p:pic>
        <p:nvPicPr>
          <p:cNvPr id="14" name="Рисунок 4" descr="Макс Кідрук презентуватиме новий роман у Вінниці"/>
          <p:cNvPicPr>
            <a:picLocks noChangeAspect="1" noChangeArrowheads="1"/>
          </p:cNvPicPr>
          <p:nvPr>
            <p:ph sz="half" idx="2"/>
          </p:nvPr>
        </p:nvPicPr>
        <p:blipFill>
          <a:blip r:embed="rId1" cstate="print"/>
          <a:srcRect l="36872"/>
          <a:stretch>
            <a:fillRect/>
          </a:stretch>
        </p:blipFill>
        <p:spPr>
          <a:xfrm>
            <a:off x="6690995" y="313055"/>
            <a:ext cx="4853305" cy="6029325"/>
          </a:xfrm>
          <a:prstGeom prst="round2Diag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>
            <a:lum contrast="3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838200" y="923925"/>
            <a:ext cx="5181600" cy="5253355"/>
          </a:xfr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</p:spPr>
        <p:txBody>
          <a:bodyPr>
            <a:normAutofit fontScale="90000"/>
          </a:bodyPr>
          <a:p>
            <a:r>
              <a:rPr lang="ru-RU" altLang="en-US"/>
              <a:t>Найбільш ефективною частиною мобільного додатку була інтерактивна обкладинка. Дуже цікавими та зовсім неочікуваними виявилися піктограми, які учні розшифровували теж за допомогою мобільного додатку. </a:t>
            </a:r>
            <a:endParaRPr lang="ru-RU" altLang="en-US"/>
          </a:p>
          <a:p>
            <a:r>
              <a:rPr lang="ru-RU" altLang="en-US"/>
              <a:t>Діти відкривали кожне стилізоване зображення та знайомилися з другорядними фрагментами, що автор залишив для цікавого занурення в історію роману.</a:t>
            </a:r>
            <a:endParaRPr lang="ru-RU" altLang="en-US"/>
          </a:p>
        </p:txBody>
      </p:sp>
      <p:pic>
        <p:nvPicPr>
          <p:cNvPr id="96" name="Рисунок 8" descr="C:\Users\Master\Downloads\images - 2021-02-14T005226.596.jfif"/>
          <p:cNvPicPr>
            <a:picLocks noChangeAspect="1" noChangeArrowheads="1"/>
          </p:cNvPicPr>
          <p:nvPr>
            <p:ph sz="half" idx="2"/>
          </p:nvPr>
        </p:nvPicPr>
        <p:blipFill>
          <a:blip r:embed="rId1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60465" y="923925"/>
            <a:ext cx="5506720" cy="4434205"/>
          </a:xfrm>
          <a:prstGeom prst="rect">
            <a:avLst/>
          </a:prstGeom>
          <a:ln>
            <a:noFill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838200" y="1064895"/>
            <a:ext cx="10466070" cy="5112385"/>
          </a:xfrm>
          <a:gradFill>
            <a:gsLst>
              <a:gs pos="0">
                <a:srgbClr val="9EE256"/>
              </a:gs>
              <a:gs pos="100000">
                <a:srgbClr val="52762D"/>
              </a:gs>
            </a:gsLst>
            <a:lin scaled="0"/>
          </a:gradFill>
        </p:spPr>
        <p:txBody>
          <a:bodyPr>
            <a:normAutofit fontScale="80000"/>
          </a:bodyPr>
          <a:p>
            <a:r>
              <a:rPr lang="ru-RU" altLang="en-US"/>
              <a:t>Актуальність дистанційного та змішаного навчання полягає в тому, що результати науково-технічного прогресу сьогодні концентруються в інформаційній сфері. Дистанційна форма навчання дає можливість створення систем масового безперервного самонавчання і загального обміну інформацією.</a:t>
            </a:r>
            <a:endParaRPr lang="ru-RU" altLang="en-US"/>
          </a:p>
          <a:p>
            <a:r>
              <a:rPr lang="ru-RU" altLang="en-US"/>
              <a:t>HUMAN ШКОЛА. Зручні та сучасні інструменти для навчального закладу (система управління навчанням, аналітика, шкільна соцмережа, рефлексія). ...</a:t>
            </a:r>
            <a:endParaRPr lang="ru-RU" altLang="en-US"/>
          </a:p>
          <a:p>
            <a:r>
              <a:rPr lang="ru-RU" altLang="en-US"/>
              <a:t>НОВІ ЗНАННЯ. Електронні класні щоденники та журнали. ...</a:t>
            </a:r>
            <a:endParaRPr lang="ru-RU" altLang="en-US"/>
          </a:p>
          <a:p>
            <a:r>
              <a:rPr lang="ru-RU" altLang="en-US"/>
              <a:t>ЄДИНА ШКОЛА. ...</a:t>
            </a:r>
            <a:endParaRPr lang="ru-RU" altLang="en-US"/>
          </a:p>
          <a:p>
            <a:r>
              <a:rPr lang="ru-RU" altLang="en-US"/>
              <a:t>MOODLE. ...</a:t>
            </a:r>
            <a:endParaRPr lang="ru-RU" altLang="en-US"/>
          </a:p>
          <a:p>
            <a:r>
              <a:rPr lang="ru-RU" altLang="en-US"/>
              <a:t>GOOGLE CLASSROOM. ...</a:t>
            </a:r>
            <a:endParaRPr lang="ru-RU" altLang="en-US"/>
          </a:p>
          <a:p>
            <a:r>
              <a:rPr lang="ru-RU" altLang="en-US"/>
              <a:t>PROMETHEUS. ...</a:t>
            </a:r>
            <a:endParaRPr lang="ru-RU" altLang="en-US"/>
          </a:p>
          <a:p>
            <a:r>
              <a:rPr lang="ru-RU" altLang="en-US"/>
              <a:t>ED-ERA. ...</a:t>
            </a:r>
            <a:endParaRPr lang="ru-RU" altLang="en-US"/>
          </a:p>
          <a:p>
            <a:r>
              <a:rPr lang="ru-RU" altLang="en-US"/>
              <a:t>iLEARN[3, с.8].</a:t>
            </a:r>
            <a:endParaRPr lang="ru-RU" altLang="en-US"/>
          </a:p>
        </p:txBody>
      </p:sp>
      <p:sp>
        <p:nvSpPr>
          <p:cNvPr id="100" name="Текстовое поле 99"/>
          <p:cNvSpPr txBox="1"/>
          <p:nvPr/>
        </p:nvSpPr>
        <p:spPr>
          <a:xfrm>
            <a:off x="3201670" y="172085"/>
            <a:ext cx="5668010" cy="829945"/>
          </a:xfrm>
          <a:prstGeom prst="rect">
            <a:avLst/>
          </a:prstGeo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400" b="0">
                <a:solidFill>
                  <a:srgbClr val="202124"/>
                </a:solidFill>
                <a:latin typeface="Times New Roman" panose="02020603050405020304" charset="0"/>
                <a:cs typeface="Arial" panose="020B0604020202020204" pitchFamily="34" charset="0"/>
              </a:rPr>
              <a:t>Платформи та сервіси дистанційного навчання</a:t>
            </a:r>
            <a:endParaRPr lang="ru-RU" altLang="en-US" sz="2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Замещающее содержимое 4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040765" y="1253490"/>
            <a:ext cx="3882390" cy="4351655"/>
          </a:xfrm>
          <a:prstGeom prst="rect">
            <a:avLst/>
          </a:prstGeom>
        </p:spPr>
      </p:pic>
      <p:pic>
        <p:nvPicPr>
          <p:cNvPr id="6" name="Замещающее содержимое 5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563235" y="1214120"/>
            <a:ext cx="4665980" cy="45313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5" name="Замещающее содержимое 4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871980" y="1005205"/>
            <a:ext cx="8956040" cy="5253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838200" y="1156970"/>
            <a:ext cx="5181600" cy="5020310"/>
          </a:xfrm>
          <a:gradFill>
            <a:gsLst>
              <a:gs pos="0">
                <a:srgbClr val="FECF40"/>
              </a:gs>
              <a:gs pos="100000">
                <a:srgbClr val="846C21"/>
              </a:gs>
            </a:gsLst>
            <a:lin scaled="0"/>
          </a:gradFill>
        </p:spPr>
        <p:txBody>
          <a:bodyPr>
            <a:normAutofit fontScale="70000"/>
          </a:bodyPr>
          <a:p>
            <a:r>
              <a:rPr lang="ru-RU" altLang="en-US"/>
              <a:t>У зв’язку з реформуванням освіти у вищих навчальних закладах активно розробляється концепція дистанційної освіти, що передбачає розробку різних технологій, у тому числі технології змішаного навчання. Застосування технологій у навчанні сприяє розвитку індивідуальних ресурсів учнів та викладачів, формує навички самостійного мислення, критичного мислення, ініціативність і відповідальність за виконану роботу, а також знижує психологічні навантаження на учнів і викладачів у процесі взаємного обміну знаннями. Використання змішаних технологій навчання в освітньому просторі є актуальним.</a:t>
            </a:r>
            <a:endParaRPr lang="ru-RU" altLang="en-US"/>
          </a:p>
        </p:txBody>
      </p:sp>
      <p:pic>
        <p:nvPicPr>
          <p:cNvPr id="5" name="Замещающее содержимое 4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294120" y="941070"/>
            <a:ext cx="5181600" cy="40506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4299</Words>
  <Application>WPS Presentation</Application>
  <PresentationFormat>Widescreen</PresentationFormat>
  <Paragraphs>40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0" baseType="lpstr">
      <vt:lpstr>Arial</vt:lpstr>
      <vt:lpstr>SimSun</vt:lpstr>
      <vt:lpstr>Wingdings</vt:lpstr>
      <vt:lpstr>Calibri</vt:lpstr>
      <vt:lpstr>Microsoft YaHei</vt:lpstr>
      <vt:lpstr>Arial Unicode MS</vt:lpstr>
      <vt:lpstr>Calibri Light</vt:lpstr>
      <vt:lpstr>Times New Roman</vt:lpstr>
      <vt:lpstr>Office Theme</vt:lpstr>
      <vt:lpstr>NAME OF PRESENTATION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Дария Бондарчук</cp:lastModifiedBy>
  <cp:revision>7</cp:revision>
  <dcterms:created xsi:type="dcterms:W3CDTF">2022-05-10T13:22:00Z</dcterms:created>
  <dcterms:modified xsi:type="dcterms:W3CDTF">2022-10-26T08:01:09Z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E2463F0A290D4569BBB84F918F52C208</vt:lpwstr>
  </property>
  <property fmtid="{D5CDD505-2E9C-101B-9397-08002B2CF9AE}" pid="3" name="KSOProductBuildVer">
    <vt:lpwstr>1049-11.2.0.11341</vt:lpwstr>
  </property>
</Properties>
</file>