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89" r:id="rId3"/>
    <p:sldId id="286" r:id="rId4"/>
    <p:sldId id="266" r:id="rId5"/>
    <p:sldId id="267" r:id="rId6"/>
    <p:sldId id="268" r:id="rId7"/>
    <p:sldId id="272" r:id="rId8"/>
    <p:sldId id="273" r:id="rId9"/>
    <p:sldId id="269" r:id="rId10"/>
    <p:sldId id="270" r:id="rId11"/>
    <p:sldId id="284" r:id="rId12"/>
    <p:sldId id="287" r:id="rId13"/>
    <p:sldId id="291" r:id="rId14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73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29.10.2025</a:t>
            </a:fld>
            <a:endParaRPr lang="uk-UA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29.10.2025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29.10.2025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29.10.2025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29.10.2025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29.10.2025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29.10.2025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29.10.2025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29.10.2025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29.10.2025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29.10.2025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C90A66AE-81F5-474A-B74B-EE41E9320F19}" type="datetimeFigureOut">
              <a:rPr lang="uk-UA" smtClean="0"/>
              <a:t>29.10.2025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Валентина\Desktop\освіта\a2f04c00b08fccdf514ff98c5f8728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226" y="8133"/>
            <a:ext cx="5616624" cy="66247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 1"/>
          <p:cNvSpPr/>
          <p:nvPr/>
        </p:nvSpPr>
        <p:spPr>
          <a:xfrm>
            <a:off x="2638629" y="1340768"/>
            <a:ext cx="33123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 smtClean="0">
                <a:solidFill>
                  <a:schemeClr val="accent5">
                    <a:lumMod val="75000"/>
                  </a:schemeClr>
                </a:solidFill>
              </a:rPr>
              <a:t>ОСІННЯ ХОУМ-ТЕРАПІЯ</a:t>
            </a:r>
          </a:p>
          <a:p>
            <a:pPr algn="ctr"/>
            <a:r>
              <a:rPr lang="uk-UA" dirty="0"/>
              <a:t/>
            </a:r>
            <a:br>
              <a:rPr lang="uk-UA" dirty="0"/>
            </a:br>
            <a:r>
              <a:rPr lang="uk-UA" sz="1600" b="1" i="1" dirty="0">
                <a:solidFill>
                  <a:srgbClr val="002060"/>
                </a:solidFill>
              </a:rPr>
              <a:t>Малювання як ресурс: 7 кроків до емоційного балансу, відновлення, тепла та внутрішньої </a:t>
            </a:r>
            <a:r>
              <a:rPr lang="uk-UA" sz="1600" b="1" i="1" dirty="0" smtClean="0">
                <a:solidFill>
                  <a:srgbClr val="002060"/>
                </a:solidFill>
              </a:rPr>
              <a:t>стійкості</a:t>
            </a:r>
          </a:p>
          <a:p>
            <a:pPr algn="ctr"/>
            <a:r>
              <a:rPr lang="uk-UA" sz="1600" b="1" dirty="0">
                <a:solidFill>
                  <a:srgbClr val="002060"/>
                </a:solidFill>
              </a:rPr>
              <a:t/>
            </a:r>
            <a:br>
              <a:rPr lang="uk-UA" sz="1600" b="1" dirty="0">
                <a:solidFill>
                  <a:srgbClr val="002060"/>
                </a:solidFill>
              </a:rPr>
            </a:br>
            <a:r>
              <a:rPr lang="uk-UA" sz="1600" b="1" dirty="0">
                <a:solidFill>
                  <a:srgbClr val="002060"/>
                </a:solidFill>
              </a:rPr>
              <a:t>Практикум для вчителів</a:t>
            </a:r>
            <a:endParaRPr lang="uk-UA" sz="1600" b="1" dirty="0" smtClean="0">
              <a:solidFill>
                <a:srgbClr val="002060"/>
              </a:solidFill>
            </a:endParaRPr>
          </a:p>
          <a:p>
            <a:pPr algn="ctr"/>
            <a:endParaRPr lang="uk-UA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endParaRPr lang="uk-UA" b="1" dirty="0">
              <a:solidFill>
                <a:srgbClr val="00206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501008"/>
            <a:ext cx="2047353" cy="13649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6844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Валентина\Desktop\освіта\a2f04c00b08fccdf514ff98c5f8728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81363"/>
            <a:ext cx="5832647" cy="66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 1"/>
          <p:cNvSpPr/>
          <p:nvPr/>
        </p:nvSpPr>
        <p:spPr>
          <a:xfrm>
            <a:off x="2699792" y="1196752"/>
            <a:ext cx="374441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400" b="1" dirty="0" smtClean="0">
                <a:solidFill>
                  <a:srgbClr val="002060"/>
                </a:solidFill>
              </a:rPr>
              <a:t>Шановні </a:t>
            </a:r>
            <a:r>
              <a:rPr lang="uk-UA" sz="1400" b="1" dirty="0">
                <a:solidFill>
                  <a:srgbClr val="002060"/>
                </a:solidFill>
              </a:rPr>
              <a:t>колеги!</a:t>
            </a:r>
          </a:p>
          <a:p>
            <a:r>
              <a:rPr lang="uk-UA" sz="1400" b="1" dirty="0">
                <a:solidFill>
                  <a:srgbClr val="002060"/>
                </a:solidFill>
              </a:rPr>
              <a:t>Осінь — це час, коли природа запрошує нас уповільнитись, зібрати сили й згадати, що турбота про себе — не розкіш, а необхідність. Ми щодня віддаємо багато тепла й уваги іншим, тож варто подарувати трохи цієї турботи і собі.</a:t>
            </a:r>
          </a:p>
          <a:p>
            <a:r>
              <a:rPr lang="uk-UA" sz="1400" b="1" dirty="0">
                <a:solidFill>
                  <a:srgbClr val="002060"/>
                </a:solidFill>
              </a:rPr>
              <a:t>Ця хоум - терапія створена як м’який простір для відновлення, для творчого дотику до власної душі. Малювання, навіть найпростішими лініями й кольорами, допомагає повернути внутрішню рівновагу, спокій і натхнення.</a:t>
            </a:r>
          </a:p>
          <a:p>
            <a:r>
              <a:rPr lang="uk-UA" sz="1400" b="1" dirty="0">
                <a:solidFill>
                  <a:srgbClr val="002060"/>
                </a:solidFill>
              </a:rPr>
              <a:t>Нехай ці практики принесуть вам тепло, гармонію й тиху радість щоденних моментів.</a:t>
            </a:r>
            <a:br>
              <a:rPr lang="uk-UA" sz="1400" b="1" dirty="0">
                <a:solidFill>
                  <a:srgbClr val="002060"/>
                </a:solidFill>
              </a:rPr>
            </a:br>
            <a:r>
              <a:rPr lang="uk-UA" sz="1400" b="1" dirty="0">
                <a:solidFill>
                  <a:srgbClr val="C00000"/>
                </a:solidFill>
              </a:rPr>
              <a:t>Пам’ятаймо: </a:t>
            </a:r>
            <a:r>
              <a:rPr lang="uk-UA" sz="1400" b="1" dirty="0">
                <a:solidFill>
                  <a:srgbClr val="002060"/>
                </a:solidFill>
              </a:rPr>
              <a:t>ми можемо підтримувати інших лише тоді, коли наповнені самі.</a:t>
            </a:r>
          </a:p>
        </p:txBody>
      </p:sp>
    </p:spTree>
    <p:extLst>
      <p:ext uri="{BB962C8B-B14F-4D97-AF65-F5344CB8AC3E}">
        <p14:creationId xmlns:p14="http://schemas.microsoft.com/office/powerpoint/2010/main" val="3309583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Валентина\Desktop\освіта\a2f04c00b08fccdf514ff98c5f8728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0"/>
            <a:ext cx="5328592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 1"/>
          <p:cNvSpPr/>
          <p:nvPr/>
        </p:nvSpPr>
        <p:spPr>
          <a:xfrm>
            <a:off x="2771800" y="1340769"/>
            <a:ext cx="35283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600" b="1" dirty="0">
                <a:solidFill>
                  <a:srgbClr val="C00000"/>
                </a:solidFill>
              </a:rPr>
              <a:t>Хоум-терапія </a:t>
            </a:r>
            <a:r>
              <a:rPr lang="uk-UA" sz="1600" b="1" dirty="0">
                <a:solidFill>
                  <a:srgbClr val="002060"/>
                </a:solidFill>
              </a:rPr>
              <a:t>— це м’який, природний спосіб турботи про себе.</a:t>
            </a:r>
            <a:br>
              <a:rPr lang="uk-UA" sz="1600" b="1" dirty="0">
                <a:solidFill>
                  <a:srgbClr val="002060"/>
                </a:solidFill>
              </a:rPr>
            </a:br>
            <a:r>
              <a:rPr lang="uk-UA" sz="1600" b="1" dirty="0">
                <a:solidFill>
                  <a:srgbClr val="002060"/>
                </a:solidFill>
              </a:rPr>
              <a:t>Вона не потребує спеціальних умов, знань чи часу — лише твоєї присутності.</a:t>
            </a:r>
            <a:br>
              <a:rPr lang="uk-UA" sz="1600" b="1" dirty="0">
                <a:solidFill>
                  <a:srgbClr val="002060"/>
                </a:solidFill>
              </a:rPr>
            </a:br>
            <a:r>
              <a:rPr lang="uk-UA" sz="1600" b="1" dirty="0">
                <a:solidFill>
                  <a:srgbClr val="002060"/>
                </a:solidFill>
              </a:rPr>
              <a:t>Це про дихання, колір, рух, малювання і відчуття життя у простих речах</a:t>
            </a:r>
            <a:r>
              <a:rPr lang="uk-UA" sz="1600" b="1" dirty="0" smtClean="0">
                <a:solidFill>
                  <a:srgbClr val="002060"/>
                </a:solidFill>
              </a:rPr>
              <a:t>.</a:t>
            </a:r>
            <a:endParaRPr lang="uk-UA" sz="1600" b="1" dirty="0">
              <a:solidFill>
                <a:srgbClr val="00206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3378" y="3789040"/>
            <a:ext cx="1876727" cy="13010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8602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Валентина\Desktop\освіта\a2f04c00b08fccdf514ff98c5f8728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8124"/>
            <a:ext cx="5400600" cy="65032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 1"/>
          <p:cNvSpPr/>
          <p:nvPr/>
        </p:nvSpPr>
        <p:spPr>
          <a:xfrm>
            <a:off x="2650350" y="1340768"/>
            <a:ext cx="3627276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400" b="1" dirty="0">
                <a:solidFill>
                  <a:srgbClr val="002060"/>
                </a:solidFill>
              </a:rPr>
              <a:t>“Теплі кола</a:t>
            </a:r>
            <a:r>
              <a:rPr lang="uk-UA" sz="1400" b="1" dirty="0" smtClean="0">
                <a:solidFill>
                  <a:srgbClr val="002060"/>
                </a:solidFill>
              </a:rPr>
              <a:t>”</a:t>
            </a:r>
          </a:p>
          <a:p>
            <a:pPr algn="ctr"/>
            <a:r>
              <a:rPr lang="uk-UA" sz="1400" b="1" dirty="0" smtClean="0">
                <a:solidFill>
                  <a:srgbClr val="002060"/>
                </a:solidFill>
              </a:rPr>
              <a:t>Кола </a:t>
            </a:r>
            <a:r>
              <a:rPr lang="uk-UA" sz="1400" b="1" dirty="0">
                <a:solidFill>
                  <a:srgbClr val="002060"/>
                </a:solidFill>
              </a:rPr>
              <a:t>— символ гармонії та безпеки</a:t>
            </a:r>
            <a:r>
              <a:rPr lang="uk-UA" sz="1400" b="1" dirty="0" smtClean="0">
                <a:solidFill>
                  <a:srgbClr val="002060"/>
                </a:solidFill>
              </a:rPr>
              <a:t>.</a:t>
            </a:r>
            <a:r>
              <a:rPr lang="uk-UA" sz="1400" b="1" dirty="0">
                <a:solidFill>
                  <a:srgbClr val="002060"/>
                </a:solidFill>
              </a:rPr>
              <a:t> </a:t>
            </a:r>
            <a:r>
              <a:rPr lang="uk-UA" sz="1400" b="1" dirty="0" smtClean="0">
                <a:solidFill>
                  <a:srgbClr val="002060"/>
                </a:solidFill>
              </a:rPr>
              <a:t>Стабілізує</a:t>
            </a:r>
            <a:r>
              <a:rPr lang="uk-UA" sz="1400" b="1" dirty="0">
                <a:solidFill>
                  <a:srgbClr val="002060"/>
                </a:solidFill>
              </a:rPr>
              <a:t>, заспокоює, допомагає повернутись у тіло. </a:t>
            </a:r>
          </a:p>
          <a:p>
            <a:endParaRPr lang="uk-UA" sz="1400" b="1" dirty="0" smtClean="0">
              <a:solidFill>
                <a:srgbClr val="002060"/>
              </a:solidFill>
            </a:endParaRPr>
          </a:p>
          <a:p>
            <a:r>
              <a:rPr lang="uk-UA" sz="1400" b="1" dirty="0" smtClean="0">
                <a:solidFill>
                  <a:srgbClr val="002060"/>
                </a:solidFill>
              </a:rPr>
              <a:t>Як</a:t>
            </a:r>
            <a:r>
              <a:rPr lang="uk-UA" sz="1400" b="1" dirty="0">
                <a:solidFill>
                  <a:srgbClr val="002060"/>
                </a:solidFill>
              </a:rPr>
              <a:t>: намалюй кілька кіл — великих і малих. Заповни їх кольорами, які для тебе “теплі”: помаранчевий, жовтий, коричневий, теракотовий, бордо, кремовий</a:t>
            </a:r>
            <a:r>
              <a:rPr lang="uk-UA" sz="1400" b="1" dirty="0" smtClean="0">
                <a:solidFill>
                  <a:srgbClr val="002060"/>
                </a:solidFill>
              </a:rPr>
              <a:t>.</a:t>
            </a:r>
          </a:p>
          <a:p>
            <a:endParaRPr lang="uk-UA" sz="1400" b="1" dirty="0">
              <a:solidFill>
                <a:srgbClr val="002060"/>
              </a:solidFill>
            </a:endParaRPr>
          </a:p>
          <a:p>
            <a:r>
              <a:rPr lang="uk-UA" sz="1400" b="1" i="1" dirty="0">
                <a:solidFill>
                  <a:schemeClr val="accent5">
                    <a:lumMod val="50000"/>
                  </a:schemeClr>
                </a:solidFill>
                <a:latin typeface="Palatino Linotype" panose="02040502050505030304" pitchFamily="18" charset="0"/>
              </a:rPr>
              <a:t>Питання для роздумів:</a:t>
            </a:r>
            <a:r>
              <a:rPr lang="uk-UA" sz="1400" b="1" dirty="0">
                <a:solidFill>
                  <a:schemeClr val="accent5">
                    <a:lumMod val="50000"/>
                  </a:schemeClr>
                </a:solidFill>
                <a:latin typeface="Palatino Linotype" panose="02040502050505030304" pitchFamily="18" charset="0"/>
              </a:rPr>
              <a:t> «Де зараз мій центр?»</a:t>
            </a:r>
          </a:p>
          <a:p>
            <a:endParaRPr lang="uk-UA" sz="1200" b="1" dirty="0">
              <a:solidFill>
                <a:srgbClr val="002060"/>
              </a:solidFill>
            </a:endParaRPr>
          </a:p>
          <a:p>
            <a:endParaRPr lang="uk-UA" sz="1200" b="1" dirty="0" smtClean="0">
              <a:solidFill>
                <a:srgbClr val="002060"/>
              </a:solidFill>
            </a:endParaRPr>
          </a:p>
          <a:p>
            <a:endParaRPr lang="uk-UA" sz="1200" b="1" dirty="0">
              <a:solidFill>
                <a:srgbClr val="002060"/>
              </a:solidFill>
            </a:endParaRPr>
          </a:p>
          <a:p>
            <a:endParaRPr lang="uk-UA" sz="1200" b="1" dirty="0" smtClean="0">
              <a:solidFill>
                <a:srgbClr val="002060"/>
              </a:solidFill>
            </a:endParaRPr>
          </a:p>
          <a:p>
            <a:endParaRPr lang="uk-UA" sz="1200" b="1" dirty="0" smtClean="0">
              <a:solidFill>
                <a:srgbClr val="002060"/>
              </a:solidFill>
            </a:endParaRPr>
          </a:p>
          <a:p>
            <a:endParaRPr lang="uk-UA" sz="1200" b="1" dirty="0">
              <a:solidFill>
                <a:srgbClr val="002060"/>
              </a:solidFill>
            </a:endParaRPr>
          </a:p>
        </p:txBody>
      </p:sp>
      <p:pic>
        <p:nvPicPr>
          <p:cNvPr id="2050" name="Picture 2" descr="C:\Users\Валентина\Desktop\освіта\cd82f966-4955-44b9-b807-ba43ff6a414c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976740" y="3924868"/>
            <a:ext cx="974495" cy="14617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7069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Валентина\Desktop\освіта\a2f04c00b08fccdf514ff98c5f8728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1" y="124286"/>
            <a:ext cx="5400604" cy="6732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 1"/>
          <p:cNvSpPr/>
          <p:nvPr/>
        </p:nvSpPr>
        <p:spPr>
          <a:xfrm>
            <a:off x="2627784" y="1340768"/>
            <a:ext cx="3312368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400" b="1" dirty="0">
                <a:solidFill>
                  <a:srgbClr val="002060"/>
                </a:solidFill>
              </a:rPr>
              <a:t>“Мій осінній вогонь</a:t>
            </a:r>
            <a:r>
              <a:rPr lang="uk-UA" sz="1400" b="1" dirty="0" smtClean="0">
                <a:solidFill>
                  <a:srgbClr val="002060"/>
                </a:solidFill>
              </a:rPr>
              <a:t>”</a:t>
            </a:r>
            <a:endParaRPr lang="uk-UA" sz="1400" b="1" dirty="0">
              <a:solidFill>
                <a:srgbClr val="002060"/>
              </a:solidFill>
            </a:endParaRPr>
          </a:p>
          <a:p>
            <a:r>
              <a:rPr lang="uk-UA" sz="1400" b="1" dirty="0">
                <a:solidFill>
                  <a:srgbClr val="002060"/>
                </a:solidFill>
              </a:rPr>
              <a:t>Вогонь — метафора внутрішньої енергії, натхнення й сили. Малювання вогню допомагає відчути життєву теплоту всередині</a:t>
            </a:r>
            <a:r>
              <a:rPr lang="uk-UA" sz="1400" b="1" dirty="0" smtClean="0">
                <a:solidFill>
                  <a:srgbClr val="002060"/>
                </a:solidFill>
              </a:rPr>
              <a:t>.</a:t>
            </a:r>
          </a:p>
          <a:p>
            <a:r>
              <a:rPr lang="uk-UA" sz="1400" b="1" dirty="0">
                <a:solidFill>
                  <a:srgbClr val="002060"/>
                </a:solidFill>
              </a:rPr>
              <a:t/>
            </a:r>
            <a:br>
              <a:rPr lang="uk-UA" sz="1400" b="1" dirty="0">
                <a:solidFill>
                  <a:srgbClr val="002060"/>
                </a:solidFill>
              </a:rPr>
            </a:br>
            <a:r>
              <a:rPr lang="uk-UA" sz="1400" b="1" dirty="0">
                <a:solidFill>
                  <a:srgbClr val="002060"/>
                </a:solidFill>
              </a:rPr>
              <a:t>Як: на аркуші створюй полум’я — червоні, помаранчеві, жовті мазки. Не намагайся відтворити реалістично — дозволь кольорам “танцювати”.</a:t>
            </a:r>
            <a:br>
              <a:rPr lang="uk-UA" sz="1400" b="1" dirty="0">
                <a:solidFill>
                  <a:srgbClr val="002060"/>
                </a:solidFill>
              </a:rPr>
            </a:br>
            <a:r>
              <a:rPr lang="uk-UA" sz="1400" b="1" dirty="0" smtClean="0">
                <a:solidFill>
                  <a:srgbClr val="002060"/>
                </a:solidFill>
              </a:rPr>
              <a:t> </a:t>
            </a:r>
            <a:endParaRPr lang="uk-UA" sz="1400" b="1" dirty="0">
              <a:solidFill>
                <a:srgbClr val="002060"/>
              </a:solidFill>
            </a:endParaRPr>
          </a:p>
          <a:p>
            <a:r>
              <a:rPr lang="uk-UA" sz="1400" b="1" i="1" dirty="0">
                <a:solidFill>
                  <a:schemeClr val="accent5">
                    <a:lumMod val="50000"/>
                  </a:schemeClr>
                </a:solidFill>
                <a:latin typeface="Palatino Linotype" panose="02040502050505030304" pitchFamily="18" charset="0"/>
              </a:rPr>
              <a:t>Питання: «Що сьогодні зігріває мій дух?»</a:t>
            </a:r>
          </a:p>
          <a:p>
            <a:endParaRPr lang="uk-UA" sz="1200" b="1" dirty="0" smtClean="0">
              <a:solidFill>
                <a:srgbClr val="002060"/>
              </a:solidFill>
            </a:endParaRPr>
          </a:p>
          <a:p>
            <a:endParaRPr lang="uk-UA" sz="1200" b="1" dirty="0">
              <a:solidFill>
                <a:srgbClr val="002060"/>
              </a:solidFill>
            </a:endParaRPr>
          </a:p>
          <a:p>
            <a:endParaRPr lang="uk-UA" sz="1200" b="1" dirty="0" smtClean="0">
              <a:solidFill>
                <a:srgbClr val="002060"/>
              </a:solidFill>
            </a:endParaRPr>
          </a:p>
          <a:p>
            <a:endParaRPr lang="uk-UA" sz="1200" b="1" dirty="0">
              <a:solidFill>
                <a:srgbClr val="002060"/>
              </a:solidFill>
            </a:endParaRPr>
          </a:p>
          <a:p>
            <a:endParaRPr lang="uk-UA" sz="1200" b="1" dirty="0" smtClean="0">
              <a:solidFill>
                <a:srgbClr val="002060"/>
              </a:solidFill>
            </a:endParaRPr>
          </a:p>
          <a:p>
            <a:endParaRPr lang="uk-UA" sz="1200" b="1" dirty="0" smtClean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1267" y="4437112"/>
            <a:ext cx="1276116" cy="12821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8033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Валентина\Desktop\освіта\a2f04c00b08fccdf514ff98c5f8728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749" y="-99392"/>
            <a:ext cx="5463735" cy="6732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 1"/>
          <p:cNvSpPr/>
          <p:nvPr/>
        </p:nvSpPr>
        <p:spPr>
          <a:xfrm>
            <a:off x="2915816" y="1484784"/>
            <a:ext cx="3384376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“ Місце тепла</a:t>
            </a:r>
            <a:r>
              <a:rPr lang="uk-UA" b="1" dirty="0">
                <a:solidFill>
                  <a:srgbClr val="002060"/>
                </a:solidFill>
              </a:rPr>
              <a:t> </a:t>
            </a:r>
            <a:r>
              <a:rPr lang="uk-UA" b="1" dirty="0" smtClean="0">
                <a:solidFill>
                  <a:srgbClr val="002060"/>
                </a:solidFill>
              </a:rPr>
              <a:t>”</a:t>
            </a:r>
          </a:p>
          <a:p>
            <a:r>
              <a:rPr lang="uk-UA" sz="1400" b="1" dirty="0">
                <a:solidFill>
                  <a:srgbClr val="002060"/>
                </a:solidFill>
              </a:rPr>
              <a:t>В</a:t>
            </a:r>
            <a:r>
              <a:rPr lang="uk-UA" sz="1400" b="1" dirty="0" smtClean="0">
                <a:solidFill>
                  <a:srgbClr val="002060"/>
                </a:solidFill>
              </a:rPr>
              <a:t>чить </a:t>
            </a:r>
            <a:r>
              <a:rPr lang="uk-UA" sz="1400" b="1" dirty="0">
                <a:solidFill>
                  <a:srgbClr val="002060"/>
                </a:solidFill>
              </a:rPr>
              <a:t>помічати настрій і приймати будь-які його відтінки</a:t>
            </a:r>
            <a:r>
              <a:rPr lang="uk-UA" sz="1400" b="1" dirty="0" smtClean="0">
                <a:solidFill>
                  <a:srgbClr val="002060"/>
                </a:solidFill>
              </a:rPr>
              <a:t>.</a:t>
            </a:r>
          </a:p>
          <a:p>
            <a:endParaRPr lang="uk-UA" b="1" dirty="0">
              <a:solidFill>
                <a:srgbClr val="002060"/>
              </a:solidFill>
            </a:endParaRPr>
          </a:p>
          <a:p>
            <a:r>
              <a:rPr lang="uk-UA" sz="1400" b="1" dirty="0" smtClean="0">
                <a:solidFill>
                  <a:srgbClr val="002060"/>
                </a:solidFill>
              </a:rPr>
              <a:t>Як: намалюй </a:t>
            </a:r>
            <a:r>
              <a:rPr lang="uk-UA" sz="1400" b="1" dirty="0">
                <a:solidFill>
                  <a:srgbClr val="002060"/>
                </a:solidFill>
              </a:rPr>
              <a:t>образ, що асоціюється з внутрішнім теплом: чашку чаю, вогонь, плед чи промінь сонця. Це стане твоїм символом ресурсу й самопідтримки</a:t>
            </a:r>
            <a:r>
              <a:rPr lang="uk-UA" sz="1400" b="1" dirty="0" smtClean="0">
                <a:solidFill>
                  <a:srgbClr val="002060"/>
                </a:solidFill>
              </a:rPr>
              <a:t>.</a:t>
            </a:r>
          </a:p>
          <a:p>
            <a:endParaRPr lang="uk-UA" sz="1400" b="1" dirty="0">
              <a:solidFill>
                <a:srgbClr val="002060"/>
              </a:solidFill>
            </a:endParaRPr>
          </a:p>
          <a:p>
            <a:r>
              <a:rPr lang="uk-UA" sz="1400" b="1" i="1" dirty="0" smtClean="0">
                <a:solidFill>
                  <a:schemeClr val="accent5">
                    <a:lumMod val="50000"/>
                  </a:schemeClr>
                </a:solidFill>
              </a:rPr>
              <a:t>Питання: Де </a:t>
            </a:r>
            <a:r>
              <a:rPr lang="uk-UA" sz="1400" b="1" i="1" dirty="0">
                <a:solidFill>
                  <a:schemeClr val="accent5">
                    <a:lumMod val="50000"/>
                  </a:schemeClr>
                </a:solidFill>
              </a:rPr>
              <a:t>у моєму серці живе тепло?</a:t>
            </a:r>
            <a:endParaRPr lang="uk-UA" sz="1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" name="Picture 2" descr="Чай Здоровья Чашка Чая С Малиной Акварель Нарисованная Вручную Иллюстрация  Изолированная На Белом Фоне — стоковая векторная графика и другие  изображения на тему Акварельная живопись - iSto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2564" y="4475598"/>
            <a:ext cx="1392640" cy="9853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975697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Валентина\Desktop\освіта\a2f04c00b08fccdf514ff98c5f8728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4624"/>
            <a:ext cx="5472608" cy="66247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 1"/>
          <p:cNvSpPr/>
          <p:nvPr/>
        </p:nvSpPr>
        <p:spPr>
          <a:xfrm>
            <a:off x="2771800" y="1556792"/>
            <a:ext cx="3384376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>
                <a:solidFill>
                  <a:srgbClr val="002060"/>
                </a:solidFill>
              </a:rPr>
              <a:t> </a:t>
            </a:r>
            <a:r>
              <a:rPr lang="uk-UA" b="1" dirty="0">
                <a:solidFill>
                  <a:srgbClr val="002060"/>
                </a:solidFill>
              </a:rPr>
              <a:t>“Дерево стійкості</a:t>
            </a:r>
            <a:r>
              <a:rPr lang="uk-UA" b="1" dirty="0" smtClean="0">
                <a:solidFill>
                  <a:srgbClr val="002060"/>
                </a:solidFill>
              </a:rPr>
              <a:t>”</a:t>
            </a:r>
          </a:p>
          <a:p>
            <a:r>
              <a:rPr lang="uk-UA" sz="1400" b="1" dirty="0">
                <a:solidFill>
                  <a:srgbClr val="002060"/>
                </a:solidFill>
              </a:rPr>
              <a:t>Дерево — символ внутрішньої сили й росту</a:t>
            </a:r>
            <a:r>
              <a:rPr lang="uk-UA" sz="1400" b="1" dirty="0" smtClean="0">
                <a:solidFill>
                  <a:srgbClr val="002060"/>
                </a:solidFill>
              </a:rPr>
              <a:t>.</a:t>
            </a:r>
            <a:endParaRPr lang="uk-UA" sz="1400" b="1" dirty="0">
              <a:solidFill>
                <a:srgbClr val="002060"/>
              </a:solidFill>
            </a:endParaRPr>
          </a:p>
          <a:p>
            <a:r>
              <a:rPr lang="uk-UA" sz="1400" b="1" dirty="0">
                <a:solidFill>
                  <a:srgbClr val="002060"/>
                </a:solidFill>
              </a:rPr>
              <a:t/>
            </a:r>
            <a:br>
              <a:rPr lang="uk-UA" sz="1400" b="1" dirty="0">
                <a:solidFill>
                  <a:srgbClr val="002060"/>
                </a:solidFill>
              </a:rPr>
            </a:br>
            <a:r>
              <a:rPr lang="uk-UA" sz="1400" b="1" dirty="0">
                <a:solidFill>
                  <a:srgbClr val="002060"/>
                </a:solidFill>
              </a:rPr>
              <a:t>Як: намалюй дерево — із товстим стовбуром і глибоким корінням. Потім запиши на корінні слова, що підтримують тебе (родина, творчість, природа, друзі</a:t>
            </a:r>
            <a:r>
              <a:rPr lang="uk-UA" sz="1400" b="1" dirty="0" smtClean="0">
                <a:solidFill>
                  <a:srgbClr val="002060"/>
                </a:solidFill>
              </a:rPr>
              <a:t>).</a:t>
            </a:r>
          </a:p>
          <a:p>
            <a:r>
              <a:rPr lang="uk-UA" sz="1400" b="1" dirty="0">
                <a:solidFill>
                  <a:srgbClr val="002060"/>
                </a:solidFill>
              </a:rPr>
              <a:t/>
            </a:r>
            <a:br>
              <a:rPr lang="uk-UA" sz="1400" b="1" dirty="0">
                <a:solidFill>
                  <a:srgbClr val="002060"/>
                </a:solidFill>
              </a:rPr>
            </a:br>
            <a:r>
              <a:rPr lang="uk-UA" sz="14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uk-UA" sz="1400" b="1" i="1" dirty="0">
                <a:solidFill>
                  <a:schemeClr val="accent5">
                    <a:lumMod val="75000"/>
                  </a:schemeClr>
                </a:solidFill>
              </a:rPr>
              <a:t>Питання:</a:t>
            </a:r>
            <a:r>
              <a:rPr lang="uk-UA" sz="1400" b="1" dirty="0">
                <a:solidFill>
                  <a:schemeClr val="accent5">
                    <a:lumMod val="75000"/>
                  </a:schemeClr>
                </a:solidFill>
              </a:rPr>
              <a:t> «Що допомагає мені стояти міцно, коли віє вітер?»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3087" y="4330683"/>
            <a:ext cx="1161802" cy="1161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2574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Валентина\Desktop\освіта\a2f04c00b08fccdf514ff98c5f8728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0995" y="0"/>
            <a:ext cx="5544615" cy="66967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 1"/>
          <p:cNvSpPr/>
          <p:nvPr/>
        </p:nvSpPr>
        <p:spPr>
          <a:xfrm>
            <a:off x="2627784" y="1340768"/>
            <a:ext cx="3942184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400" b="1" dirty="0">
                <a:solidFill>
                  <a:srgbClr val="002060"/>
                </a:solidFill>
              </a:rPr>
              <a:t>“Осінній дім</a:t>
            </a:r>
            <a:r>
              <a:rPr lang="uk-UA" sz="1400" b="1" dirty="0" smtClean="0">
                <a:solidFill>
                  <a:srgbClr val="002060"/>
                </a:solidFill>
              </a:rPr>
              <a:t>”</a:t>
            </a:r>
          </a:p>
          <a:p>
            <a:pPr algn="ctr"/>
            <a:endParaRPr lang="uk-UA" sz="1400" b="1" dirty="0">
              <a:solidFill>
                <a:srgbClr val="002060"/>
              </a:solidFill>
            </a:endParaRPr>
          </a:p>
          <a:p>
            <a:pPr algn="ctr"/>
            <a:r>
              <a:rPr lang="uk-UA" sz="1400" b="1" dirty="0">
                <a:solidFill>
                  <a:srgbClr val="002060"/>
                </a:solidFill>
              </a:rPr>
              <a:t>Образ дому активує відчуття безпеки, укоріненості та внутрішньої опори.</a:t>
            </a:r>
          </a:p>
          <a:p>
            <a:r>
              <a:rPr lang="uk-UA" sz="1400" b="1" dirty="0">
                <a:solidFill>
                  <a:srgbClr val="002060"/>
                </a:solidFill>
              </a:rPr>
              <a:t/>
            </a:r>
            <a:br>
              <a:rPr lang="uk-UA" sz="1400" b="1" dirty="0">
                <a:solidFill>
                  <a:srgbClr val="002060"/>
                </a:solidFill>
              </a:rPr>
            </a:br>
            <a:r>
              <a:rPr lang="uk-UA" sz="1400" b="1" dirty="0">
                <a:solidFill>
                  <a:srgbClr val="002060"/>
                </a:solidFill>
              </a:rPr>
              <a:t>Як: намалюй або склади з кольорових шматочків паперу образ дому — реального чи уявного</a:t>
            </a:r>
            <a:r>
              <a:rPr lang="uk-UA" sz="1400" b="1" dirty="0" smtClean="0">
                <a:solidFill>
                  <a:srgbClr val="002060"/>
                </a:solidFill>
              </a:rPr>
              <a:t>.</a:t>
            </a:r>
          </a:p>
          <a:p>
            <a:r>
              <a:rPr lang="uk-UA" sz="1400" b="1" dirty="0">
                <a:solidFill>
                  <a:srgbClr val="002060"/>
                </a:solidFill>
              </a:rPr>
              <a:t/>
            </a:r>
            <a:br>
              <a:rPr lang="uk-UA" sz="1400" b="1" dirty="0">
                <a:solidFill>
                  <a:srgbClr val="002060"/>
                </a:solidFill>
              </a:rPr>
            </a:br>
            <a:r>
              <a:rPr lang="uk-UA" sz="1400" b="1" i="1" dirty="0" smtClean="0">
                <a:solidFill>
                  <a:schemeClr val="accent5">
                    <a:lumMod val="75000"/>
                  </a:schemeClr>
                </a:solidFill>
              </a:rPr>
              <a:t>Питання</a:t>
            </a:r>
            <a:r>
              <a:rPr lang="uk-UA" sz="1400" b="1" i="1" dirty="0">
                <a:solidFill>
                  <a:schemeClr val="accent5">
                    <a:lumMod val="75000"/>
                  </a:schemeClr>
                </a:solidFill>
              </a:rPr>
              <a:t>:</a:t>
            </a:r>
            <a:r>
              <a:rPr lang="uk-UA" sz="1400" b="1" dirty="0">
                <a:solidFill>
                  <a:schemeClr val="accent5">
                    <a:lumMod val="75000"/>
                  </a:schemeClr>
                </a:solidFill>
              </a:rPr>
              <a:t> «Як виглядає місце, де мені спокійно?»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2624" y="3836968"/>
            <a:ext cx="1561356" cy="15613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7827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Валентина\Desktop\освіта\a2f04c00b08fccdf514ff98c5f8728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4624"/>
            <a:ext cx="5472607" cy="66247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 1"/>
          <p:cNvSpPr/>
          <p:nvPr/>
        </p:nvSpPr>
        <p:spPr>
          <a:xfrm>
            <a:off x="2915816" y="1772816"/>
            <a:ext cx="3582144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“</a:t>
            </a:r>
            <a:r>
              <a:rPr lang="uk-UA" b="1" dirty="0">
                <a:solidFill>
                  <a:srgbClr val="002060"/>
                </a:solidFill>
              </a:rPr>
              <a:t>Щоденник кольору” </a:t>
            </a:r>
            <a:endParaRPr lang="uk-UA" b="1" dirty="0" smtClean="0">
              <a:solidFill>
                <a:srgbClr val="002060"/>
              </a:solidFill>
            </a:endParaRPr>
          </a:p>
          <a:p>
            <a:pPr algn="ctr"/>
            <a:r>
              <a:rPr lang="uk-UA" sz="1400" b="1" dirty="0" smtClean="0">
                <a:solidFill>
                  <a:srgbClr val="002060"/>
                </a:solidFill>
              </a:rPr>
              <a:t>(</a:t>
            </a:r>
            <a:r>
              <a:rPr lang="uk-UA" sz="1400" b="1" dirty="0">
                <a:solidFill>
                  <a:srgbClr val="002060"/>
                </a:solidFill>
              </a:rPr>
              <a:t>7 днів тепла</a:t>
            </a:r>
            <a:r>
              <a:rPr lang="uk-UA" sz="1400" b="1" dirty="0" smtClean="0">
                <a:solidFill>
                  <a:srgbClr val="002060"/>
                </a:solidFill>
              </a:rPr>
              <a:t>)</a:t>
            </a:r>
            <a:endParaRPr lang="uk-UA" sz="1400" b="1" dirty="0">
              <a:solidFill>
                <a:srgbClr val="002060"/>
              </a:solidFill>
            </a:endParaRPr>
          </a:p>
          <a:p>
            <a:pPr algn="ctr"/>
            <a:r>
              <a:rPr lang="uk-UA" sz="1400" b="1" dirty="0">
                <a:solidFill>
                  <a:srgbClr val="002060"/>
                </a:solidFill>
              </a:rPr>
              <a:t>Допомагає помічати зміни емоцій і шукати красу навіть у сірих днях</a:t>
            </a:r>
            <a:r>
              <a:rPr lang="uk-UA" sz="1400" b="1" dirty="0" smtClean="0">
                <a:solidFill>
                  <a:srgbClr val="002060"/>
                </a:solidFill>
              </a:rPr>
              <a:t>.</a:t>
            </a:r>
            <a:endParaRPr lang="uk-UA" sz="1400" b="1" dirty="0">
              <a:solidFill>
                <a:srgbClr val="002060"/>
              </a:solidFill>
            </a:endParaRPr>
          </a:p>
          <a:p>
            <a:r>
              <a:rPr lang="uk-UA" sz="1400" b="1" dirty="0">
                <a:solidFill>
                  <a:srgbClr val="002060"/>
                </a:solidFill>
              </a:rPr>
              <a:t/>
            </a:r>
            <a:br>
              <a:rPr lang="uk-UA" sz="1400" b="1" dirty="0">
                <a:solidFill>
                  <a:srgbClr val="002060"/>
                </a:solidFill>
              </a:rPr>
            </a:br>
            <a:r>
              <a:rPr lang="uk-UA" sz="1400" b="1" dirty="0">
                <a:solidFill>
                  <a:srgbClr val="002060"/>
                </a:solidFill>
              </a:rPr>
              <a:t>Як: кожного дня малюй маленьку кольорову пляму — колір дня</a:t>
            </a:r>
            <a:r>
              <a:rPr lang="uk-UA" sz="1400" b="1" dirty="0" smtClean="0">
                <a:solidFill>
                  <a:srgbClr val="002060"/>
                </a:solidFill>
              </a:rPr>
              <a:t>.</a:t>
            </a:r>
          </a:p>
          <a:p>
            <a:endParaRPr lang="uk-UA" sz="1400" b="1" dirty="0">
              <a:solidFill>
                <a:srgbClr val="002060"/>
              </a:solidFill>
            </a:endParaRPr>
          </a:p>
          <a:p>
            <a:r>
              <a:rPr lang="uk-UA" sz="1400" b="1" dirty="0">
                <a:solidFill>
                  <a:srgbClr val="002060"/>
                </a:solidFill>
              </a:rPr>
              <a:t/>
            </a:r>
            <a:br>
              <a:rPr lang="uk-UA" sz="1400" b="1" dirty="0">
                <a:solidFill>
                  <a:srgbClr val="002060"/>
                </a:solidFill>
              </a:rPr>
            </a:br>
            <a:r>
              <a:rPr lang="uk-UA" sz="1400" b="1" dirty="0" smtClean="0">
                <a:solidFill>
                  <a:schemeClr val="accent5">
                    <a:lumMod val="75000"/>
                  </a:schemeClr>
                </a:solidFill>
              </a:rPr>
              <a:t>  </a:t>
            </a:r>
            <a:r>
              <a:rPr lang="uk-UA" sz="1400" b="1" i="1" dirty="0" smtClean="0">
                <a:solidFill>
                  <a:schemeClr val="accent5">
                    <a:lumMod val="75000"/>
                  </a:schemeClr>
                </a:solidFill>
              </a:rPr>
              <a:t>Питання</a:t>
            </a:r>
            <a:r>
              <a:rPr lang="uk-UA" sz="1400" b="1" i="1" dirty="0">
                <a:solidFill>
                  <a:schemeClr val="accent5">
                    <a:lumMod val="75000"/>
                  </a:schemeClr>
                </a:solidFill>
              </a:rPr>
              <a:t>:</a:t>
            </a:r>
            <a:r>
              <a:rPr lang="uk-UA" sz="1400" b="1" dirty="0">
                <a:solidFill>
                  <a:schemeClr val="accent5">
                    <a:lumMod val="75000"/>
                  </a:schemeClr>
                </a:solidFill>
              </a:rPr>
              <a:t> «Який колір сьогодні говорить за мене?»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293096"/>
            <a:ext cx="1345332" cy="13453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3741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Валентина\Desktop\освіта\a2f04c00b08fccdf514ff98c5f8728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19082"/>
            <a:ext cx="5616624" cy="66967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 1"/>
          <p:cNvSpPr/>
          <p:nvPr/>
        </p:nvSpPr>
        <p:spPr>
          <a:xfrm>
            <a:off x="2627784" y="1556792"/>
            <a:ext cx="3942184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solidFill>
                  <a:srgbClr val="002060"/>
                </a:solidFill>
              </a:rPr>
              <a:t>“М’який штрих</a:t>
            </a:r>
            <a:r>
              <a:rPr lang="uk-UA" b="1" dirty="0" smtClean="0">
                <a:solidFill>
                  <a:srgbClr val="002060"/>
                </a:solidFill>
              </a:rPr>
              <a:t>”</a:t>
            </a:r>
          </a:p>
          <a:p>
            <a:r>
              <a:rPr lang="uk-UA" sz="1400" b="1" dirty="0">
                <a:solidFill>
                  <a:srgbClr val="002060"/>
                </a:solidFill>
              </a:rPr>
              <a:t>Практика розслаблення, медитації через дотик і колір.</a:t>
            </a:r>
          </a:p>
          <a:p>
            <a:r>
              <a:rPr lang="uk-UA" sz="1400" b="1" dirty="0">
                <a:solidFill>
                  <a:srgbClr val="002060"/>
                </a:solidFill>
              </a:rPr>
              <a:t/>
            </a:r>
            <a:br>
              <a:rPr lang="uk-UA" sz="1400" b="1" dirty="0">
                <a:solidFill>
                  <a:srgbClr val="002060"/>
                </a:solidFill>
              </a:rPr>
            </a:br>
            <a:r>
              <a:rPr lang="uk-UA" sz="1400" b="1" dirty="0">
                <a:solidFill>
                  <a:srgbClr val="002060"/>
                </a:solidFill>
              </a:rPr>
              <a:t>Як: роби плавні, кругові штрихи, не зображуючи нічого конкретного. Просто дозволяй руці рухатись у ритмі дихання</a:t>
            </a:r>
            <a:r>
              <a:rPr lang="uk-UA" sz="1400" b="1" dirty="0" smtClean="0">
                <a:solidFill>
                  <a:srgbClr val="002060"/>
                </a:solidFill>
              </a:rPr>
              <a:t>.</a:t>
            </a:r>
          </a:p>
          <a:p>
            <a:r>
              <a:rPr lang="uk-UA" sz="1600" b="1" dirty="0">
                <a:solidFill>
                  <a:srgbClr val="002060"/>
                </a:solidFill>
              </a:rPr>
              <a:t/>
            </a:r>
            <a:br>
              <a:rPr lang="uk-UA" sz="1600" b="1" dirty="0">
                <a:solidFill>
                  <a:srgbClr val="002060"/>
                </a:solidFill>
              </a:rPr>
            </a:br>
            <a:r>
              <a:rPr lang="uk-UA" sz="1400" b="1" i="1" dirty="0" smtClean="0">
                <a:solidFill>
                  <a:schemeClr val="accent5">
                    <a:lumMod val="75000"/>
                  </a:schemeClr>
                </a:solidFill>
              </a:rPr>
              <a:t>Питання</a:t>
            </a:r>
            <a:r>
              <a:rPr lang="uk-UA" sz="1400" b="1" i="1" dirty="0">
                <a:solidFill>
                  <a:schemeClr val="accent5">
                    <a:lumMod val="75000"/>
                  </a:schemeClr>
                </a:solidFill>
              </a:rPr>
              <a:t>:</a:t>
            </a:r>
            <a:r>
              <a:rPr lang="uk-UA" sz="1400" b="1" dirty="0">
                <a:solidFill>
                  <a:schemeClr val="accent5">
                    <a:lumMod val="75000"/>
                  </a:schemeClr>
                </a:solidFill>
              </a:rPr>
              <a:t> «Що змінюється в мені, коли я уповільнююсь?»</a:t>
            </a:r>
          </a:p>
        </p:txBody>
      </p:sp>
      <p:pic>
        <p:nvPicPr>
          <p:cNvPr id="3" name="Picture 2" descr="Crayon scribble stroke Images - Free Download on Freepi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077072"/>
            <a:ext cx="1119906" cy="1119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6597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Валентина\Desktop\освіта\a2f04c00b08fccdf514ff98c5f8728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7" y="-171400"/>
            <a:ext cx="5688633" cy="67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 1"/>
          <p:cNvSpPr/>
          <p:nvPr/>
        </p:nvSpPr>
        <p:spPr>
          <a:xfrm>
            <a:off x="2699792" y="1412776"/>
            <a:ext cx="394218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600" b="1" dirty="0" smtClean="0">
                <a:solidFill>
                  <a:srgbClr val="002060"/>
                </a:solidFill>
              </a:rPr>
              <a:t>Наприкінці </a:t>
            </a:r>
            <a:r>
              <a:rPr lang="uk-UA" sz="1600" b="1" dirty="0">
                <a:solidFill>
                  <a:srgbClr val="002060"/>
                </a:solidFill>
              </a:rPr>
              <a:t>кожного малювання просто посиди поруч зі своїм малюнком.</a:t>
            </a:r>
            <a:br>
              <a:rPr lang="uk-UA" sz="1600" b="1" dirty="0">
                <a:solidFill>
                  <a:srgbClr val="002060"/>
                </a:solidFill>
              </a:rPr>
            </a:br>
            <a:r>
              <a:rPr lang="uk-UA" sz="1600" b="1" dirty="0">
                <a:solidFill>
                  <a:srgbClr val="002060"/>
                </a:solidFill>
              </a:rPr>
              <a:t>Подивися на нього без оцінки.</a:t>
            </a:r>
            <a:br>
              <a:rPr lang="uk-UA" sz="1600" b="1" dirty="0">
                <a:solidFill>
                  <a:srgbClr val="002060"/>
                </a:solidFill>
              </a:rPr>
            </a:br>
            <a:r>
              <a:rPr lang="uk-UA" sz="1600" b="1" dirty="0">
                <a:solidFill>
                  <a:srgbClr val="002060"/>
                </a:solidFill>
              </a:rPr>
              <a:t>Можеш запитати себе:</a:t>
            </a:r>
          </a:p>
          <a:p>
            <a:r>
              <a:rPr lang="uk-UA" sz="1600" b="1" dirty="0">
                <a:solidFill>
                  <a:srgbClr val="002060"/>
                </a:solidFill>
              </a:rPr>
              <a:t>«Що я зараз відчуваю?»</a:t>
            </a:r>
            <a:br>
              <a:rPr lang="uk-UA" sz="1600" b="1" dirty="0">
                <a:solidFill>
                  <a:srgbClr val="002060"/>
                </a:solidFill>
              </a:rPr>
            </a:br>
            <a:r>
              <a:rPr lang="uk-UA" sz="1600" b="1" dirty="0">
                <a:solidFill>
                  <a:srgbClr val="002060"/>
                </a:solidFill>
              </a:rPr>
              <a:t>«Що мені хочеться забрати з цього досвіду?»</a:t>
            </a:r>
          </a:p>
          <a:p>
            <a:r>
              <a:rPr lang="uk-UA" sz="1600" b="1" dirty="0">
                <a:solidFill>
                  <a:srgbClr val="C00000"/>
                </a:solidFill>
              </a:rPr>
              <a:t>Цей момент тиші </a:t>
            </a:r>
            <a:r>
              <a:rPr lang="uk-UA" sz="1600" b="1" dirty="0" smtClean="0">
                <a:solidFill>
                  <a:srgbClr val="C00000"/>
                </a:solidFill>
              </a:rPr>
              <a:t>- найважливіший</a:t>
            </a:r>
            <a:r>
              <a:rPr lang="uk-UA" sz="1600" b="1" dirty="0">
                <a:solidFill>
                  <a:srgbClr val="C00000"/>
                </a:solidFill>
              </a:rPr>
              <a:t>.</a:t>
            </a:r>
            <a:br>
              <a:rPr lang="uk-UA" sz="1600" b="1" dirty="0">
                <a:solidFill>
                  <a:srgbClr val="C00000"/>
                </a:solidFill>
              </a:rPr>
            </a:br>
            <a:r>
              <a:rPr lang="uk-UA" sz="1600" b="1" dirty="0">
                <a:solidFill>
                  <a:srgbClr val="C00000"/>
                </a:solidFill>
              </a:rPr>
              <a:t>Там народжується відновлення</a:t>
            </a:r>
            <a:r>
              <a:rPr lang="uk-UA" b="1" dirty="0">
                <a:solidFill>
                  <a:srgbClr val="C0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8642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Валентина\Desktop\освіта\a2f04c00b08fccdf514ff98c5f8728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56920"/>
            <a:ext cx="5328592" cy="65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 1"/>
          <p:cNvSpPr/>
          <p:nvPr/>
        </p:nvSpPr>
        <p:spPr>
          <a:xfrm>
            <a:off x="2699793" y="1628800"/>
            <a:ext cx="32403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solidFill>
                  <a:srgbClr val="002060"/>
                </a:solidFill>
              </a:rPr>
              <a:t>Для чого вона потрібна вчителям</a:t>
            </a:r>
            <a:endParaRPr lang="uk-UA" dirty="0">
              <a:solidFill>
                <a:srgbClr val="002060"/>
              </a:solidFill>
            </a:endParaRPr>
          </a:p>
        </p:txBody>
      </p:sp>
      <p:sp>
        <p:nvSpPr>
          <p:cNvPr id="3" name="Прямокутник 2"/>
          <p:cNvSpPr/>
          <p:nvPr/>
        </p:nvSpPr>
        <p:spPr>
          <a:xfrm>
            <a:off x="2843809" y="2564904"/>
            <a:ext cx="3384376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400" b="1" dirty="0">
                <a:solidFill>
                  <a:srgbClr val="002060"/>
                </a:solidFill>
              </a:rPr>
              <a:t>Щодня він віддає енергію, увагу, турботу — і часто забуває, що його власне серце </a:t>
            </a:r>
            <a:r>
              <a:rPr lang="uk-UA" sz="1400" b="1" dirty="0">
                <a:solidFill>
                  <a:srgbClr val="C00000"/>
                </a:solidFill>
              </a:rPr>
              <a:t>теж потребує підтримки.</a:t>
            </a:r>
          </a:p>
          <a:p>
            <a:r>
              <a:rPr lang="uk-UA" sz="1400" b="1" dirty="0">
                <a:solidFill>
                  <a:srgbClr val="002060"/>
                </a:solidFill>
              </a:rPr>
              <a:t>Хоум-терапія допомагає: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uk-UA" sz="1400" b="1" dirty="0" smtClean="0">
                <a:solidFill>
                  <a:srgbClr val="002060"/>
                </a:solidFill>
              </a:rPr>
              <a:t> </a:t>
            </a:r>
            <a:r>
              <a:rPr lang="uk-UA" sz="1400" b="1" dirty="0">
                <a:solidFill>
                  <a:srgbClr val="002060"/>
                </a:solidFill>
              </a:rPr>
              <a:t>зупинитись і почути себе;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uk-UA" sz="1400" b="1" dirty="0" smtClean="0">
                <a:solidFill>
                  <a:srgbClr val="002060"/>
                </a:solidFill>
              </a:rPr>
              <a:t> </a:t>
            </a:r>
            <a:r>
              <a:rPr lang="uk-UA" sz="1400" b="1" dirty="0">
                <a:solidFill>
                  <a:srgbClr val="002060"/>
                </a:solidFill>
              </a:rPr>
              <a:t>зняти втому й напругу через малювання;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uk-UA" sz="1400" b="1" dirty="0" smtClean="0">
                <a:solidFill>
                  <a:srgbClr val="002060"/>
                </a:solidFill>
              </a:rPr>
              <a:t>повернути </a:t>
            </a:r>
            <a:r>
              <a:rPr lang="uk-UA" sz="1400" b="1" dirty="0">
                <a:solidFill>
                  <a:srgbClr val="002060"/>
                </a:solidFill>
              </a:rPr>
              <a:t>натхнення й ніжність до світу;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uk-UA" sz="1400" b="1" dirty="0" smtClean="0">
                <a:solidFill>
                  <a:srgbClr val="002060"/>
                </a:solidFill>
              </a:rPr>
              <a:t>зберігати </a:t>
            </a:r>
            <a:r>
              <a:rPr lang="uk-UA" sz="1400" b="1" dirty="0">
                <a:solidFill>
                  <a:srgbClr val="002060"/>
                </a:solidFill>
              </a:rPr>
              <a:t>внутрішню рівновагу і стійкість у мінливих обставинах</a:t>
            </a:r>
            <a:r>
              <a:rPr lang="uk-UA" sz="1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6777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519811" y="764704"/>
            <a:ext cx="792088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/>
              <a:t>Використана література</a:t>
            </a:r>
          </a:p>
          <a:p>
            <a:r>
              <a:rPr lang="uk-UA" b="1" dirty="0"/>
              <a:t>Калька Н., Ковальчук З.</a:t>
            </a:r>
            <a:r>
              <a:rPr lang="uk-UA" dirty="0"/>
              <a:t> «Практикум з арт-терапії: навчально-методичний посібник» (2020). Цей посібник поглиблює теоретичну та прикладну підготовку майбутніх практичних психологів щодо основних напрямків арт-терапії та практичного застосування арт-технік у вирішенні психологічних проблем. </a:t>
            </a:r>
            <a:endParaRPr lang="en-US" dirty="0"/>
          </a:p>
          <a:p>
            <a:r>
              <a:rPr lang="uk-UA" b="1" dirty="0" err="1"/>
              <a:t>Тараріна</a:t>
            </a:r>
            <a:r>
              <a:rPr lang="uk-UA" b="1" dirty="0"/>
              <a:t> О.</a:t>
            </a:r>
            <a:r>
              <a:rPr lang="uk-UA" dirty="0"/>
              <a:t> «Глибинна арт-терапія: практики трансформацій» (2018). У книзі розглядаються методи арт-терапії, спрямовані на глибинну трансформацію особистості через творчість. </a:t>
            </a:r>
            <a:endParaRPr lang="en-US" dirty="0"/>
          </a:p>
          <a:p>
            <a:r>
              <a:rPr lang="uk-UA" b="1" dirty="0"/>
              <a:t>Мірошниченко О. А.</a:t>
            </a:r>
            <a:r>
              <a:rPr lang="uk-UA" dirty="0"/>
              <a:t> «Арт-технології: Навчально-методичний посібник». У посібнику описуються арт-технології, які допомагають у розвитку емоційної сфери та внутрішнього балансу. </a:t>
            </a:r>
            <a:endParaRPr lang="en-US" dirty="0"/>
          </a:p>
          <a:p>
            <a:r>
              <a:rPr lang="uk-UA" b="1" dirty="0" err="1"/>
              <a:t>Ройз</a:t>
            </a:r>
            <a:r>
              <a:rPr lang="uk-UA" b="1" dirty="0"/>
              <a:t> С.</a:t>
            </a:r>
            <a:r>
              <a:rPr lang="uk-UA" dirty="0"/>
              <a:t> «Психологічний практикум для вчителя: тренінг Світлани </a:t>
            </a:r>
            <a:r>
              <a:rPr lang="uk-UA" dirty="0" err="1"/>
              <a:t>Ройз</a:t>
            </a:r>
            <a:r>
              <a:rPr lang="uk-UA" dirty="0"/>
              <a:t>». Практикум містить вправи, які допомагають вчителям зняти емоційне напруження та відновити психологічний комфорт.</a:t>
            </a:r>
          </a:p>
        </p:txBody>
      </p:sp>
    </p:spTree>
    <p:extLst>
      <p:ext uri="{BB962C8B-B14F-4D97-AF65-F5344CB8AC3E}">
        <p14:creationId xmlns:p14="http://schemas.microsoft.com/office/powerpoint/2010/main" val="2538131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иконавча">
  <a:themeElements>
    <a:clrScheme name="Тверда обкладинка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Виконавча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Виконавч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397</TotalTime>
  <Words>500</Words>
  <Application>Microsoft Office PowerPoint</Application>
  <PresentationFormat>Екран (4:3)</PresentationFormat>
  <Paragraphs>66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13</vt:i4>
      </vt:variant>
    </vt:vector>
  </HeadingPairs>
  <TitlesOfParts>
    <vt:vector size="14" baseType="lpstr">
      <vt:lpstr>Виконавча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Sara Yasmeen (Wipro Technologies)</dc:creator>
  <cp:lastModifiedBy>Валентина</cp:lastModifiedBy>
  <cp:revision>36</cp:revision>
  <dcterms:created xsi:type="dcterms:W3CDTF">2010-02-23T11:30:32Z</dcterms:created>
  <dcterms:modified xsi:type="dcterms:W3CDTF">2025-10-29T13:28:18Z</dcterms:modified>
</cp:coreProperties>
</file>