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y="5143500" cx="9144000"/>
  <p:notesSz cx="6858000" cy="9144000"/>
  <p:embeddedFontLst>
    <p:embeddedFont>
      <p:font typeface="Lato"/>
      <p:regular r:id="rId20"/>
      <p:bold r:id="rId21"/>
      <p:italic r:id="rId22"/>
      <p:boldItalic r:id="rId23"/>
    </p:embeddedFont>
    <p:embeddedFont>
      <p:font typeface="Comfortaa"/>
      <p:regular r:id="rId24"/>
      <p:bold r:id="rId2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Lato-regular.fntdata"/><Relationship Id="rId22" Type="http://schemas.openxmlformats.org/officeDocument/2006/relationships/font" Target="fonts/Lato-italic.fntdata"/><Relationship Id="rId21" Type="http://schemas.openxmlformats.org/officeDocument/2006/relationships/font" Target="fonts/Lato-bold.fntdata"/><Relationship Id="rId24" Type="http://schemas.openxmlformats.org/officeDocument/2006/relationships/font" Target="fonts/Comfortaa-regular.fntdata"/><Relationship Id="rId23" Type="http://schemas.openxmlformats.org/officeDocument/2006/relationships/font" Target="fonts/Lato-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5" Type="http://schemas.openxmlformats.org/officeDocument/2006/relationships/font" Target="fonts/Comfortaa-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lms.e-school.net.ua/" TargetMode="External"/><Relationship Id="rId3" Type="http://schemas.openxmlformats.org/officeDocument/2006/relationships/hyperlink" Target="https://lms.e-school.net.ua/" TargetMode="External"/><Relationship Id="rId4" Type="http://schemas.openxmlformats.org/officeDocument/2006/relationships/hyperlink" Target="https://www.youtube.com/@EdEraEducation/playlists" TargetMode="External"/><Relationship Id="rId5" Type="http://schemas.openxmlformats.org/officeDocument/2006/relationships/hyperlink" Target="https://www.youtube.com/@iLearnUA" TargetMode="External"/><Relationship Id="rId6" Type="http://schemas.openxmlformats.org/officeDocument/2006/relationships/hyperlink" Target="https://lms.e-school.net.ua/" TargetMode="Externa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g296336f81bc_0_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 name="Google Shape;59;g296336f81bc_0_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296336f81bc_0_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 name="Google Shape;66;g296336f81bc_0_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uk"/>
              <a:t>У науковій літературі є значна кількість підходів до визначення навчальних втрат. Зокрема ці втрати розуміють як: ▬ втрату знань і навичок або відхилення в академічному прогресі учня,  що найчастіше пов’язано з перервою  освіті, пропусками занять тощо; ▬  втрату здобутих раніше знань, коли учні, які досягли певного прогресу в навчанні, погіршують свою успішність.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296336f81bc_0_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 name="Google Shape;73;g296336f81bc_0_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uk"/>
              <a:t>Навчальні втрати – будь-які втрати знань, умінь, навичок  та/або уповільнення чи переривання академічного  прогресу через паузи в навчанні конкретного учня.</a:t>
            </a:r>
            <a:endParaRPr/>
          </a:p>
          <a:p>
            <a:pPr indent="0" lvl="0" marL="0" rtl="0" algn="l">
              <a:spcBef>
                <a:spcPts val="0"/>
              </a:spcBef>
              <a:spcAft>
                <a:spcPts val="0"/>
              </a:spcAft>
              <a:buNone/>
            </a:pPr>
            <a:r>
              <a:rPr lang="uk"/>
              <a:t>Узагальнюючи, навчальні втрати можна визначити як будь-яку втрату знань, умінь, навичок та/або уповільне- ння чи переривання академічного прогресу через паузи в навчанні конкретного учня. Ці втрати виникають як наслідок тривалих пропусків занять (наприклад, через проблеми зі здоров’ям), неефективного викладання, значних незапланованих  перерв у навчанні, пов’язаних із соціальними кризами, війнами, природними катаклізмами тощо.</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g296336f81bc_0_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0" name="Google Shape;80;g296336f81bc_0_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uk"/>
              <a:t>«Навчальні розриви» – значна та стійка різниця в академічній успішності між різними групами (категоріями) учнівства.«Навчальні розриви» – значна та стійка різниця в академічній успішності між різними групами (категоріями) учнівства.</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g296336f81bc_0_1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7" name="Google Shape;87;g296336f81bc_0_1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uk"/>
              <a:t> PISA-2018. Зокрема результати цього дослідження засвідчують, що в нашій країні учні з високим соціально-економічним статусом мають у два-три рази вищі шанси досягти високих показників у навчанні, ніж їхні однолітки з низьким соціально-економічним статусом. Найчастіше учні з нижчим соціально-економічним статусом навчаються в Україні у звичайних школах й проживають у невеликих містах, селищах або селах. Натомість учні з великих міст мають більше можливостей навчатися в ліцеях, гімназіях і спеціалізованих школах, а відтак рівень їхньої успішності значно вищий, ніж в інших їхніх однолітків. Максимальна різниця між учнівством, яке навчається у великих містах, і тими, хто навчається в селах, становить більше 2-х років навчання. Спостерігається також різниця в балах між хлопцями та дівчатами. Так, дівчата випереджають хлопців у читанні приблизно на один рік навчання, натомість хлопці неістотно випереджають дівчат у математиці (різниця становить 7 балів у шкалі PISA)16. Як бачимо, проблема навчальних розривів існувала завжди і так чи так є характерною для всіх країн.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g296336f81bc_0_1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4" name="Google Shape;94;g296336f81bc_0_1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296336f81bc_0_1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296336f81bc_0_1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uk"/>
              <a:t>Так, станом на січень 2023 року з-поміж 12 926 закладів загальної середньої освіти лише в 3955 діти навчалися очно, а в інших або дистанційно (4363), або за змішаною формою (4608)20. Проте навіть у відносно безпечних регіонах навчання учнівства в очному чи змішаному форматі постійно переривається через повітряні тривоги, вимкнення світла тощо. Війна в Україні значно ускладнила доступ учнівства до освіти та сильно впливає на її якість. Загалом можна виділити низку проблем, що можуть позначитися на результатх навчання українського учнівства в умовах війни: 1.</a:t>
            </a:r>
            <a:r>
              <a:rPr lang="uk" u="sng"/>
              <a:t> Проживання на тимчасово окупованих територіях</a:t>
            </a:r>
            <a:r>
              <a:rPr lang="uk"/>
              <a:t>. Наразі неможливо дізнатися, як саме відбувається освітній процес на тимчасово окупованих територіях. Однак безперечним є те, що через бойові дії та окупацію повноцінного навчання на цих територіях немає. Частина дітей, які з тих чи тих причин залишилися на окупованих територіях, узагалі не мають змоги навчатися, інші змушені відвідувати школи та навчатися за освітніми програмами країни-окупантки й лише невелика частина продовжує навчатися в дистанційному форматі за українськими програмами завдяки зусиллям відповідального вчительства21. 2. </a:t>
            </a:r>
            <a:r>
              <a:rPr lang="uk" u="sng"/>
              <a:t>Проживання в зоні активних бойових дій. </a:t>
            </a:r>
            <a:r>
              <a:rPr lang="uk"/>
              <a:t>Для учнівства, яке проживає на територіях, що розташовані в зонах активних бойових дій, навчання можливе лише в дистанційному форматі, що, як зазначалося вище, має багато недоліків. Окрім цього, суттєвою проблемою є психологічний стан дітей і вчителів. Регулярні обстріли, ракетні атаки, що призводять до жертв і численних руйнувань, можуть спричинити серйозні проблеми з психологічним благополуччям і дітей, і дорослих. 3</a:t>
            </a:r>
            <a:r>
              <a:rPr lang="uk" u="sng"/>
              <a:t>. Зміна місця проживання. </a:t>
            </a:r>
            <a:r>
              <a:rPr lang="uk"/>
              <a:t>Учнівство, яке було вимушене переїхати в інші регіони України або ж за кордон, часто втрачає звичне коло спілкування та зв’язок зі своїм закладом освіти. Адаптація до нових умов потребує часу та може призвести до серйозного стресу. Діти, які виїхали за кордон, найчастіше мають подвійне навантаження, адже вони повинні відвідувати школу в країні проживання, а також під'єднуватися до онлайнових уроків, організованих їхньою школою в Україні, щоб не втратити можливість продовжити здобу- ття української освіти.15 </a:t>
            </a:r>
            <a:r>
              <a:rPr lang="uk" u="sng"/>
              <a:t>4. Руйнування закладів освіти. </a:t>
            </a:r>
            <a:r>
              <a:rPr lang="uk"/>
              <a:t> Через бойові дії частина закладів освіти в Україні була частково чи повністю зруйнована. Діти, які навчалися в таких закладах, змушені або навчатися дистанційного, або відвідувати інший заклад освіти, що може знаходитися на значній відстані від дому, а іноді й в іншому населеному пункті. </a:t>
            </a:r>
            <a:r>
              <a:rPr lang="uk" u="sng"/>
              <a:t>5. Повітряні тривоги.</a:t>
            </a:r>
            <a:r>
              <a:rPr lang="uk"/>
              <a:t> Оголошення повітряної тривоги означає, що урок переривається й учні мають перейти в укриття (навіть якщо навчання відбувається дистанційно). Через повітряні тривоги освітній процес може перериватися на години, іноді по декілька разів на день. Інша проблема – це наявність та облаштованість укриттів. Хоча, за даними Міністерства освіти і науки України, 75% закладів освіти в Україні мають укриття22, вони не завжди облаштовані належним чином. Наприклад, приміщення може бути занадто тісним для великої кількості учнів, не мати достатньої кількості облаштованих місць для сидіння тощо.</a:t>
            </a:r>
            <a:r>
              <a:rPr lang="uk" u="sng"/>
              <a:t> 6. Відімкнення електроенергії.</a:t>
            </a:r>
            <a:r>
              <a:rPr lang="uk"/>
              <a:t> Через масовані ракетні обстріли в період із жовтня 2022 року до середини лютого 2023 року по всій території України регулярно вимикали світло. Це, безперечно, суттєво ускладнило освітній процес, особливо для тих учнів та вчителів, які працюють дистанційно.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296336f81bc_0_1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296336f81bc_0_1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uk"/>
              <a:t>.</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296336f81bc_0_1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5" name="Google Shape;115;g296336f81bc_0_1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296336f81bc_0_1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2" name="Google Shape;122;g296336f81bc_0_1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g296336f81bc_0_2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9" name="Google Shape;129;g296336f81bc_0_2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uk" sz="1500">
                <a:solidFill>
                  <a:schemeClr val="dk1"/>
                </a:solidFill>
                <a:highlight>
                  <a:srgbClr val="FFFFFF"/>
                </a:highlight>
              </a:rPr>
              <a:t>Інструментами можуть стати система тестування результатів навчання/</a:t>
            </a:r>
            <a:r>
              <a:rPr lang="uk">
                <a:solidFill>
                  <a:schemeClr val="dk1"/>
                </a:solidFill>
                <a:highlight>
                  <a:srgbClr val="FFFFFF"/>
                </a:highlight>
              </a:rPr>
              <a:t>. Визначивши прогалини в знаннях і вміннях, можна працювати з їх надолуженням.</a:t>
            </a:r>
            <a:endParaRPr>
              <a:solidFill>
                <a:schemeClr val="dk1"/>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uk">
                <a:solidFill>
                  <a:schemeClr val="dk1"/>
                </a:solidFill>
                <a:highlight>
                  <a:srgbClr val="FFFFFF"/>
                </a:highlight>
              </a:rPr>
              <a:t>Вчителі-предметники можуть самостійно оцінити прогалини у знаннях учнів. Які теми потрібно надолужити з усім класом, а які з окремими дітьми.</a:t>
            </a:r>
            <a:endParaRPr>
              <a:solidFill>
                <a:schemeClr val="dk1"/>
              </a:solidFill>
              <a:highlight>
                <a:srgbClr val="FFFFFF"/>
              </a:highlight>
            </a:endParaRPr>
          </a:p>
          <a:p>
            <a:pPr indent="0" lvl="0" marL="0" rtl="0" algn="l">
              <a:lnSpc>
                <a:spcPct val="115000"/>
              </a:lnSpc>
              <a:spcBef>
                <a:spcPts val="0"/>
              </a:spcBef>
              <a:spcAft>
                <a:spcPts val="0"/>
              </a:spcAft>
              <a:buNone/>
            </a:pPr>
            <a:r>
              <a:rPr lang="uk">
                <a:solidFill>
                  <a:schemeClr val="dk1"/>
                </a:solidFill>
                <a:highlight>
                  <a:srgbClr val="FFFFFF"/>
                </a:highlight>
              </a:rPr>
              <a:t>Одним з інструментів для виявлення навчальних прогалин є діагностичні тести на платформі </a:t>
            </a:r>
            <a:r>
              <a:rPr lang="uk">
                <a:solidFill>
                  <a:schemeClr val="hlink"/>
                </a:solidFill>
                <a:highlight>
                  <a:srgbClr val="FFFFFF"/>
                </a:highlight>
                <a:uFill>
                  <a:noFill/>
                </a:uFill>
                <a:hlinkClick r:id="rId2"/>
              </a:rPr>
              <a:t>ВШО</a:t>
            </a:r>
            <a:r>
              <a:rPr lang="uk">
                <a:solidFill>
                  <a:schemeClr val="dk1"/>
                </a:solidFill>
                <a:highlight>
                  <a:srgbClr val="FFFFFF"/>
                </a:highlight>
              </a:rPr>
              <a:t>. Там можна знайти роботи з української мови та математики для учнів 5 класів для виявлення прогалин за початкову школу, для 7 класів для виявлення прогалин за курс 5-6 класу, та 9-х класів для виявлення прогалин за 7-8 клас.</a:t>
            </a:r>
            <a:endParaRPr>
              <a:solidFill>
                <a:schemeClr val="dk1"/>
              </a:solidFill>
              <a:highlight>
                <a:srgbClr val="FFFFFF"/>
              </a:highlight>
            </a:endParaRPr>
          </a:p>
          <a:p>
            <a:pPr indent="0" lvl="0" marL="0" rtl="0" algn="l">
              <a:lnSpc>
                <a:spcPct val="115000"/>
              </a:lnSpc>
              <a:spcBef>
                <a:spcPts val="0"/>
              </a:spcBef>
              <a:spcAft>
                <a:spcPts val="0"/>
              </a:spcAft>
              <a:buNone/>
            </a:pPr>
            <a:r>
              <a:rPr lang="uk" sz="1500">
                <a:solidFill>
                  <a:schemeClr val="dk1"/>
                </a:solidFill>
                <a:highlight>
                  <a:srgbClr val="FFFFFF"/>
                </a:highlight>
              </a:rPr>
              <a:t>Змінюємо формат уроків /</a:t>
            </a:r>
            <a:r>
              <a:rPr lang="uk">
                <a:solidFill>
                  <a:schemeClr val="dk1"/>
                </a:solidFill>
                <a:highlight>
                  <a:srgbClr val="FFFFFF"/>
                </a:highlight>
              </a:rPr>
              <a:t>Використовуємо інструменти, що допоможуть учителю оптимізувати матеріал, а дітям легше його засвоїти.</a:t>
            </a:r>
            <a:endParaRPr>
              <a:solidFill>
                <a:schemeClr val="dk1"/>
              </a:solidFill>
              <a:highlight>
                <a:srgbClr val="FFFFFF"/>
              </a:highlight>
            </a:endParaRPr>
          </a:p>
          <a:p>
            <a:pPr indent="0" lvl="0" marL="0" rtl="0" algn="l">
              <a:lnSpc>
                <a:spcPct val="115000"/>
              </a:lnSpc>
              <a:spcBef>
                <a:spcPts val="0"/>
              </a:spcBef>
              <a:spcAft>
                <a:spcPts val="0"/>
              </a:spcAft>
              <a:buNone/>
            </a:pPr>
            <a:r>
              <a:rPr lang="uk">
                <a:solidFill>
                  <a:schemeClr val="dk1"/>
                </a:solidFill>
                <a:highlight>
                  <a:srgbClr val="FFFFFF"/>
                </a:highlight>
              </a:rPr>
              <a:t>Учні можуть вести короткі та зрозумілі їм конспекти з важливою інформацією. У них краще максимально все візуалізувати. Малювати схеми, таблиці, виділяти важливе кольором, використовувати наліпки.</a:t>
            </a:r>
            <a:endParaRPr>
              <a:solidFill>
                <a:schemeClr val="dk1"/>
              </a:solidFill>
              <a:highlight>
                <a:srgbClr val="FFFFFF"/>
              </a:highlight>
            </a:endParaRPr>
          </a:p>
          <a:p>
            <a:pPr indent="0" lvl="0" marL="0" rtl="0" algn="l">
              <a:lnSpc>
                <a:spcPct val="115000"/>
              </a:lnSpc>
              <a:spcBef>
                <a:spcPts val="0"/>
              </a:spcBef>
              <a:spcAft>
                <a:spcPts val="0"/>
              </a:spcAft>
              <a:buNone/>
            </a:pPr>
            <a:r>
              <a:t/>
            </a:r>
            <a:endParaRPr>
              <a:solidFill>
                <a:schemeClr val="dk1"/>
              </a:solidFill>
              <a:highlight>
                <a:srgbClr val="FFFFFF"/>
              </a:highlight>
            </a:endParaRPr>
          </a:p>
          <a:p>
            <a:pPr indent="0" lvl="0" marL="0" rtl="0" algn="l">
              <a:lnSpc>
                <a:spcPct val="115000"/>
              </a:lnSpc>
              <a:spcBef>
                <a:spcPts val="0"/>
              </a:spcBef>
              <a:spcAft>
                <a:spcPts val="0"/>
              </a:spcAft>
              <a:buNone/>
            </a:pPr>
            <a:r>
              <a:rPr lang="uk">
                <a:solidFill>
                  <a:schemeClr val="dk1"/>
                </a:solidFill>
                <a:highlight>
                  <a:srgbClr val="FFFFFF"/>
                </a:highlight>
              </a:rPr>
              <a:t>Для цікавої подачі інформації вчителі можуть вмикати на уроках навчальні відео. Їх також можна знайти на платформі </a:t>
            </a:r>
            <a:r>
              <a:rPr lang="uk">
                <a:solidFill>
                  <a:schemeClr val="hlink"/>
                </a:solidFill>
                <a:highlight>
                  <a:srgbClr val="FFFFFF"/>
                </a:highlight>
                <a:uFill>
                  <a:noFill/>
                </a:uFill>
                <a:hlinkClick r:id="rId3"/>
              </a:rPr>
              <a:t>ВШО</a:t>
            </a:r>
            <a:r>
              <a:rPr lang="uk">
                <a:solidFill>
                  <a:schemeClr val="dk1"/>
                </a:solidFill>
                <a:highlight>
                  <a:srgbClr val="FFFFFF"/>
                </a:highlight>
              </a:rPr>
              <a:t>, каналі </a:t>
            </a:r>
            <a:r>
              <a:rPr lang="uk">
                <a:solidFill>
                  <a:schemeClr val="hlink"/>
                </a:solidFill>
                <a:highlight>
                  <a:srgbClr val="FFFFFF"/>
                </a:highlight>
                <a:uFill>
                  <a:noFill/>
                </a:uFill>
                <a:hlinkClick r:id="rId4"/>
              </a:rPr>
              <a:t>EdEra</a:t>
            </a:r>
            <a:r>
              <a:rPr lang="uk">
                <a:solidFill>
                  <a:schemeClr val="dk1"/>
                </a:solidFill>
                <a:highlight>
                  <a:srgbClr val="FFFFFF"/>
                </a:highlight>
              </a:rPr>
              <a:t>. Для підготовки до НМТ можна переглянути відео на каналі </a:t>
            </a:r>
            <a:r>
              <a:rPr lang="uk">
                <a:solidFill>
                  <a:schemeClr val="hlink"/>
                </a:solidFill>
                <a:highlight>
                  <a:srgbClr val="FFFFFF"/>
                </a:highlight>
                <a:uFill>
                  <a:noFill/>
                </a:uFill>
                <a:hlinkClick r:id="rId5"/>
              </a:rPr>
              <a:t>iLearn</a:t>
            </a:r>
            <a:r>
              <a:rPr lang="uk">
                <a:solidFill>
                  <a:schemeClr val="dk1"/>
                </a:solidFill>
                <a:highlight>
                  <a:srgbClr val="FFFFFF"/>
                </a:highlight>
              </a:rPr>
              <a:t>.</a:t>
            </a:r>
            <a:endParaRPr>
              <a:solidFill>
                <a:schemeClr val="dk1"/>
              </a:solidFill>
              <a:highlight>
                <a:srgbClr val="FFFFFF"/>
              </a:highlight>
            </a:endParaRPr>
          </a:p>
          <a:p>
            <a:pPr indent="0" lvl="0" marL="0" rtl="0" algn="l">
              <a:lnSpc>
                <a:spcPct val="115000"/>
              </a:lnSpc>
              <a:spcBef>
                <a:spcPts val="0"/>
              </a:spcBef>
              <a:spcAft>
                <a:spcPts val="0"/>
              </a:spcAft>
              <a:buNone/>
            </a:pPr>
            <a:r>
              <a:rPr lang="uk">
                <a:solidFill>
                  <a:schemeClr val="dk1"/>
                </a:solidFill>
                <a:highlight>
                  <a:srgbClr val="FFFFFF"/>
                </a:highlight>
              </a:rPr>
              <a:t>Розробляємо програму надолуження. Плануємо додаткові заняття для того, щоб наздогнати навчальну програму.</a:t>
            </a:r>
            <a:endParaRPr>
              <a:solidFill>
                <a:schemeClr val="dk1"/>
              </a:solidFill>
              <a:highlight>
                <a:srgbClr val="FFFFFF"/>
              </a:highlight>
            </a:endParaRPr>
          </a:p>
          <a:p>
            <a:pPr indent="0" lvl="0" marL="0" rtl="0" algn="l">
              <a:lnSpc>
                <a:spcPct val="115000"/>
              </a:lnSpc>
              <a:spcBef>
                <a:spcPts val="0"/>
              </a:spcBef>
              <a:spcAft>
                <a:spcPts val="0"/>
              </a:spcAft>
              <a:buNone/>
            </a:pPr>
            <a:r>
              <a:rPr lang="uk">
                <a:solidFill>
                  <a:schemeClr val="dk1"/>
                </a:solidFill>
                <a:highlight>
                  <a:srgbClr val="FFFFFF"/>
                </a:highlight>
              </a:rPr>
              <a:t>Такі заняття можуть бути для всього класу, невеликих груп чи окремих учнів. Тут важливо орієнтуватись на кожного учня. Адже навіть якщо діти пропустили однаковий час навчання, прогалини у них можуть бути різні.</a:t>
            </a:r>
            <a:endParaRPr>
              <a:solidFill>
                <a:schemeClr val="dk1"/>
              </a:solidFill>
              <a:highlight>
                <a:srgbClr val="FFFFFF"/>
              </a:highlight>
            </a:endParaRPr>
          </a:p>
          <a:p>
            <a:pPr indent="0" lvl="0" marL="0" rtl="0" algn="l">
              <a:lnSpc>
                <a:spcPct val="115000"/>
              </a:lnSpc>
              <a:spcBef>
                <a:spcPts val="0"/>
              </a:spcBef>
              <a:spcAft>
                <a:spcPts val="0"/>
              </a:spcAft>
              <a:buNone/>
            </a:pPr>
            <a:r>
              <a:rPr lang="uk">
                <a:solidFill>
                  <a:schemeClr val="dk1"/>
                </a:solidFill>
                <a:highlight>
                  <a:srgbClr val="FFFFFF"/>
                </a:highlight>
              </a:rPr>
              <a:t>Перш за все при створенні такої програми варто зважати на психоемоційний стан дітей. Чи здатні вони засвоювати матеріал та як полегшити їхнє навчання. Адже дитині буде складно навчатися, якщо вона перебуває у важкому емоційному чи фізичному стані.</a:t>
            </a:r>
            <a:endParaRPr>
              <a:solidFill>
                <a:schemeClr val="dk1"/>
              </a:solidFill>
              <a:highlight>
                <a:srgbClr val="FFFFFF"/>
              </a:highlight>
            </a:endParaRPr>
          </a:p>
          <a:p>
            <a:pPr indent="0" lvl="0" marL="0" rtl="0" algn="l">
              <a:lnSpc>
                <a:spcPct val="115000"/>
              </a:lnSpc>
              <a:spcBef>
                <a:spcPts val="0"/>
              </a:spcBef>
              <a:spcAft>
                <a:spcPts val="0"/>
              </a:spcAft>
              <a:buNone/>
            </a:pPr>
            <a:r>
              <a:rPr lang="uk">
                <a:solidFill>
                  <a:schemeClr val="dk1"/>
                </a:solidFill>
                <a:highlight>
                  <a:srgbClr val="FFFFFF"/>
                </a:highlight>
              </a:rPr>
              <a:t>Далі варто розставити пріоритети. Які знання та навички потрібні дитині, щоб успішно навчатися у наступному класі. Та як їй вийти на один рівень з однолітками вже зараз.</a:t>
            </a:r>
            <a:endParaRPr>
              <a:solidFill>
                <a:schemeClr val="dk1"/>
              </a:solidFill>
              <a:highlight>
                <a:srgbClr val="FFFFFF"/>
              </a:highlight>
            </a:endParaRPr>
          </a:p>
          <a:p>
            <a:pPr indent="0" lvl="0" marL="0" rtl="0" algn="l">
              <a:lnSpc>
                <a:spcPct val="115000"/>
              </a:lnSpc>
              <a:spcBef>
                <a:spcPts val="0"/>
              </a:spcBef>
              <a:spcAft>
                <a:spcPts val="0"/>
              </a:spcAft>
              <a:buNone/>
            </a:pPr>
            <a:r>
              <a:rPr lang="uk">
                <a:solidFill>
                  <a:schemeClr val="dk1"/>
                </a:solidFill>
                <a:highlight>
                  <a:srgbClr val="FFFFFF"/>
                </a:highlight>
              </a:rPr>
              <a:t>Збільшуємо час навчання. Важливо не просто запровадити додаткові уроки чи скоротити канікули, а ефективно використати цей час.</a:t>
            </a:r>
            <a:endParaRPr>
              <a:solidFill>
                <a:schemeClr val="dk1"/>
              </a:solidFill>
              <a:highlight>
                <a:srgbClr val="FFFFFF"/>
              </a:highlight>
            </a:endParaRPr>
          </a:p>
          <a:p>
            <a:pPr indent="0" lvl="0" marL="0" rtl="0" algn="l">
              <a:lnSpc>
                <a:spcPct val="115000"/>
              </a:lnSpc>
              <a:spcBef>
                <a:spcPts val="0"/>
              </a:spcBef>
              <a:spcAft>
                <a:spcPts val="0"/>
              </a:spcAft>
              <a:buNone/>
            </a:pPr>
            <a:r>
              <a:rPr lang="uk">
                <a:solidFill>
                  <a:schemeClr val="dk1"/>
                </a:solidFill>
                <a:highlight>
                  <a:srgbClr val="FFFFFF"/>
                </a:highlight>
              </a:rPr>
              <a:t>Багато країн для надолуження освітніх втрат після пандемії скоротили канікули, запровадили подвійні уроки чи забезпечили безкоштовні послуги онлайн-репетиторів.</a:t>
            </a:r>
            <a:endParaRPr>
              <a:solidFill>
                <a:schemeClr val="dk1"/>
              </a:solidFill>
              <a:highlight>
                <a:srgbClr val="FFFFFF"/>
              </a:highlight>
            </a:endParaRPr>
          </a:p>
          <a:p>
            <a:pPr indent="0" lvl="0" marL="0" rtl="0" algn="l">
              <a:lnSpc>
                <a:spcPct val="115000"/>
              </a:lnSpc>
              <a:spcBef>
                <a:spcPts val="0"/>
              </a:spcBef>
              <a:spcAft>
                <a:spcPts val="0"/>
              </a:spcAft>
              <a:buNone/>
            </a:pPr>
            <a:r>
              <a:rPr lang="uk">
                <a:solidFill>
                  <a:schemeClr val="dk1"/>
                </a:solidFill>
                <a:highlight>
                  <a:srgbClr val="FFFFFF"/>
                </a:highlight>
              </a:rPr>
              <a:t>Одним із варіантів надолуження також є літні школи. Їх влаштовують у таборах чи центрах дозвілля, а учні записуються туди за бажанням</a:t>
            </a:r>
            <a:endParaRPr>
              <a:solidFill>
                <a:schemeClr val="dk1"/>
              </a:solidFill>
              <a:highlight>
                <a:srgbClr val="FFFFFF"/>
              </a:highlight>
            </a:endParaRPr>
          </a:p>
          <a:p>
            <a:pPr indent="0" lvl="0" marL="0" rtl="0" algn="l">
              <a:lnSpc>
                <a:spcPct val="115000"/>
              </a:lnSpc>
              <a:spcBef>
                <a:spcPts val="0"/>
              </a:spcBef>
              <a:spcAft>
                <a:spcPts val="0"/>
              </a:spcAft>
              <a:buNone/>
            </a:pPr>
            <a:r>
              <a:t/>
            </a:r>
            <a:endParaRPr>
              <a:solidFill>
                <a:schemeClr val="dk1"/>
              </a:solidFill>
              <a:highlight>
                <a:srgbClr val="FFFFFF"/>
              </a:highlight>
            </a:endParaRPr>
          </a:p>
          <a:p>
            <a:pPr indent="-304800" lvl="0" marL="762000" rtl="0" algn="l">
              <a:lnSpc>
                <a:spcPct val="115000"/>
              </a:lnSpc>
              <a:spcBef>
                <a:spcPts val="0"/>
              </a:spcBef>
              <a:spcAft>
                <a:spcPts val="0"/>
              </a:spcAft>
              <a:buClr>
                <a:schemeClr val="dk1"/>
              </a:buClr>
              <a:buSzPts val="1200"/>
              <a:buChar char="●"/>
            </a:pPr>
            <a:r>
              <a:rPr lang="uk" sz="1200">
                <a:solidFill>
                  <a:schemeClr val="dk1"/>
                </a:solidFill>
                <a:highlight>
                  <a:srgbClr val="FFFFFF"/>
                </a:highlight>
              </a:rPr>
              <a:t>Короткий список must know. Сформуйте чіткий і короткий список того, що важливо запам’ятати: дати, поняття, прізвища діячів і діячок та кілька речень, що характеризуватимуть їхню роль в історії. Попередьте дітей, що це основа, яка допоможе їм краще розібратися. Намагайтеся частіше використовувати саме цей матеріал для створення тестових завдань. Для старшокласників і старшокласниць завдання можна змінити: запропонуйте їм самостійно сформувати цей список, пояснити свій вибір. А далі ви зможете його підкоригувати.</a:t>
            </a:r>
            <a:endParaRPr sz="1200">
              <a:solidFill>
                <a:schemeClr val="dk1"/>
              </a:solidFill>
              <a:highlight>
                <a:srgbClr val="FFFFFF"/>
              </a:highlight>
            </a:endParaRPr>
          </a:p>
          <a:p>
            <a:pPr indent="-304800" lvl="0" marL="762000" rtl="0" algn="l">
              <a:lnSpc>
                <a:spcPct val="115000"/>
              </a:lnSpc>
              <a:spcBef>
                <a:spcPts val="0"/>
              </a:spcBef>
              <a:spcAft>
                <a:spcPts val="0"/>
              </a:spcAft>
              <a:buClr>
                <a:schemeClr val="dk1"/>
              </a:buClr>
              <a:buSzPts val="1200"/>
              <a:buChar char="●"/>
            </a:pPr>
            <a:r>
              <a:rPr lang="uk" sz="1200">
                <a:solidFill>
                  <a:schemeClr val="dk1"/>
                </a:solidFill>
                <a:highlight>
                  <a:srgbClr val="FFFFFF"/>
                </a:highlight>
              </a:rPr>
              <a:t>Менше лекцій, більше обговорень. За можливості, менше пояснюйте, більше слухайте відповіді учнів та учениць. Розумію, що не всі підручники відповідають нашим очікуванням. Не всі матеріали оновлених програм є у підручнику. І щиро вболіваю за тих, хто розпочав роботу в НУШ без надрукованих книг. Але навіть найпростіше обговорення, відповіді на нескладні запитання краще стимулюють мисленнєву діяльність, ніж пасивне слухання.</a:t>
            </a:r>
            <a:endParaRPr sz="1200">
              <a:solidFill>
                <a:schemeClr val="dk1"/>
              </a:solidFill>
              <a:highlight>
                <a:srgbClr val="FFFFFF"/>
              </a:highlight>
            </a:endParaRPr>
          </a:p>
          <a:p>
            <a:pPr indent="-304800" lvl="0" marL="762000" rtl="0" algn="l">
              <a:lnSpc>
                <a:spcPct val="115000"/>
              </a:lnSpc>
              <a:spcBef>
                <a:spcPts val="0"/>
              </a:spcBef>
              <a:spcAft>
                <a:spcPts val="0"/>
              </a:spcAft>
              <a:buClr>
                <a:schemeClr val="dk1"/>
              </a:buClr>
              <a:buSzPts val="1200"/>
              <a:buChar char="●"/>
            </a:pPr>
            <a:r>
              <a:rPr lang="uk" sz="1200">
                <a:solidFill>
                  <a:schemeClr val="dk1"/>
                </a:solidFill>
                <a:highlight>
                  <a:srgbClr val="FFFFFF"/>
                </a:highlight>
              </a:rPr>
              <a:t>Вмикайте відео. Використовуйте навчальні відео. Знайти їх можна на платформі </a:t>
            </a:r>
            <a:r>
              <a:rPr lang="uk" sz="1200">
                <a:solidFill>
                  <a:schemeClr val="hlink"/>
                </a:solidFill>
                <a:highlight>
                  <a:srgbClr val="FFFFFF"/>
                </a:highlight>
                <a:uFill>
                  <a:noFill/>
                </a:uFill>
                <a:hlinkClick r:id="rId6"/>
              </a:rPr>
              <a:t>Всеукраїнська школа онлайн</a:t>
            </a:r>
            <a:r>
              <a:rPr lang="uk" sz="1200">
                <a:solidFill>
                  <a:schemeClr val="dk1"/>
                </a:solidFill>
                <a:highlight>
                  <a:srgbClr val="FFFFFF"/>
                </a:highlight>
              </a:rPr>
              <a:t>. Пропонуйте дітям завдання до кожного відео: які запитання ви б поставили для уточнення матеріалу, чи все вам зрозуміло, чи з усім ви погоджуєтеся? Чому? Відео на платформі ВШО вивірені, оптимальні в часі, спрямовані на основні програмні моменти. Але робота з ними буде ефективною в комплексі: перегляд, робота з конспектом, тест і обговорення.</a:t>
            </a:r>
            <a:endParaRPr sz="1200">
              <a:solidFill>
                <a:schemeClr val="dk1"/>
              </a:solidFill>
              <a:highlight>
                <a:srgbClr val="FFFFFF"/>
              </a:highlight>
            </a:endParaRPr>
          </a:p>
          <a:p>
            <a:pPr indent="-304800" lvl="0" marL="762000" rtl="0" algn="l">
              <a:lnSpc>
                <a:spcPct val="115000"/>
              </a:lnSpc>
              <a:spcBef>
                <a:spcPts val="0"/>
              </a:spcBef>
              <a:spcAft>
                <a:spcPts val="0"/>
              </a:spcAft>
              <a:buClr>
                <a:schemeClr val="dk1"/>
              </a:buClr>
              <a:buSzPts val="1200"/>
              <a:buChar char="●"/>
            </a:pPr>
            <a:r>
              <a:rPr lang="uk" sz="1200">
                <a:solidFill>
                  <a:schemeClr val="dk1"/>
                </a:solidFill>
                <a:highlight>
                  <a:srgbClr val="FFFFFF"/>
                </a:highlight>
              </a:rPr>
              <a:t>Робіть разом візуальні конспекти. Блекаути ускладнюють нашу роботу. Тому паперовий підручник у такий час — наш надійний помічник. Переконуйте дітей: тексти важливо не просто читати, краще робити мініконспекти, схеми, карти пам’яті, хмаринки слів, використовувати діаграму Венна для порівняння. Цей список ви можете доповнити своїми варіантами. І якщо пропрацювати текст якісно один раз, результат буде кращим за багаторазове механічне перечитування.</a:t>
            </a:r>
            <a:endParaRPr sz="1200">
              <a:solidFill>
                <a:schemeClr val="dk1"/>
              </a:solidFill>
              <a:highlight>
                <a:srgbClr val="FFFFFF"/>
              </a:highlight>
            </a:endParaRPr>
          </a:p>
          <a:p>
            <a:pPr indent="-304800" lvl="0" marL="762000" rtl="0" algn="l">
              <a:lnSpc>
                <a:spcPct val="115000"/>
              </a:lnSpc>
              <a:spcBef>
                <a:spcPts val="0"/>
              </a:spcBef>
              <a:spcAft>
                <a:spcPts val="0"/>
              </a:spcAft>
              <a:buClr>
                <a:schemeClr val="dk1"/>
              </a:buClr>
              <a:buSzPts val="1200"/>
              <a:buChar char="●"/>
            </a:pPr>
            <a:r>
              <a:rPr lang="uk" sz="1200">
                <a:solidFill>
                  <a:schemeClr val="dk1"/>
                </a:solidFill>
                <a:highlight>
                  <a:srgbClr val="FFFFFF"/>
                </a:highlight>
              </a:rPr>
              <a:t>Будьте творчими та підтримуйте учнів та учениць. Історія — це важливий інструмент протидії фейкам та імперським маніпуляціям. Але щоб її інструменти були дієвими, ми, вчителі, маємо робити процес навчання цікавим, корисним, а нині — і максимально доступним.</a:t>
            </a:r>
            <a:endParaRPr sz="1200">
              <a:solidFill>
                <a:schemeClr val="dk1"/>
              </a:solidFill>
              <a:highlight>
                <a:srgbClr val="FFFFFF"/>
              </a:highlight>
            </a:endParaRPr>
          </a:p>
          <a:p>
            <a:pPr indent="0" lvl="0" marL="0" rtl="0" algn="l">
              <a:lnSpc>
                <a:spcPct val="115000"/>
              </a:lnSpc>
              <a:spcBef>
                <a:spcPts val="0"/>
              </a:spcBef>
              <a:spcAft>
                <a:spcPts val="0"/>
              </a:spcAft>
              <a:buNone/>
            </a:pPr>
            <a:r>
              <a:t/>
            </a:r>
            <a:endParaRPr>
              <a:solidFill>
                <a:schemeClr val="dk1"/>
              </a:solidFill>
              <a:highlight>
                <a:srgbClr val="FFFFFF"/>
              </a:highlight>
            </a:endParaRPr>
          </a:p>
          <a:p>
            <a:pPr indent="0" lvl="0" marL="0" rtl="0" algn="l">
              <a:lnSpc>
                <a:spcPct val="115000"/>
              </a:lnSpc>
              <a:spcBef>
                <a:spcPts val="0"/>
              </a:spcBef>
              <a:spcAft>
                <a:spcPts val="0"/>
              </a:spcAft>
              <a:buNone/>
            </a:pPr>
            <a:r>
              <a:t/>
            </a:r>
            <a:endParaRPr>
              <a:solidFill>
                <a:schemeClr val="dk1"/>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t/>
            </a:r>
            <a:endParaRPr>
              <a:solidFill>
                <a:schemeClr val="dk1"/>
              </a:solidFill>
              <a:highlight>
                <a:srgbClr val="FFFFFF"/>
              </a:highlight>
            </a:endParaRPr>
          </a:p>
          <a:p>
            <a:pPr indent="0" lvl="0" marL="0" rtl="0" algn="l">
              <a:spcBef>
                <a:spcPts val="0"/>
              </a:spcBef>
              <a:spcAft>
                <a:spcPts val="0"/>
              </a:spcAft>
              <a:buNone/>
            </a:pPr>
            <a:r>
              <a:t/>
            </a:r>
            <a:endParaRPr sz="1500">
              <a:solidFill>
                <a:schemeClr val="dk1"/>
              </a:solidFill>
              <a:highlight>
                <a:srgbClr val="FFFFFF"/>
              </a:highlight>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g296336f81bc_0_1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5" name="Google Shape;135;g296336f81bc_0_1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g296336f81bc_0_2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2" name="Google Shape;142;g296336f81bc_0_2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25"/>
            <a:ext cx="4572000" cy="5143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dk1"/>
              </a:buClr>
              <a:buSzPts val="1800"/>
              <a:buChar char="●"/>
              <a:defRPr>
                <a:solidFill>
                  <a:schemeClr val="dk1"/>
                </a:solidFill>
              </a:defRPr>
            </a:lvl1pPr>
            <a:lvl2pPr indent="-317500" lvl="1" marL="914400">
              <a:spcBef>
                <a:spcPts val="0"/>
              </a:spcBef>
              <a:spcAft>
                <a:spcPts val="0"/>
              </a:spcAft>
              <a:buClr>
                <a:schemeClr val="dk1"/>
              </a:buClr>
              <a:buSzPts val="1400"/>
              <a:buChar char="○"/>
              <a:defRPr>
                <a:solidFill>
                  <a:schemeClr val="dk1"/>
                </a:solidFill>
              </a:defRPr>
            </a:lvl2pPr>
            <a:lvl3pPr indent="-317500" lvl="2" marL="1371600">
              <a:spcBef>
                <a:spcPts val="0"/>
              </a:spcBef>
              <a:spcAft>
                <a:spcPts val="0"/>
              </a:spcAft>
              <a:buClr>
                <a:schemeClr val="dk1"/>
              </a:buClr>
              <a:buSzPts val="1400"/>
              <a:buChar char="■"/>
              <a:defRPr>
                <a:solidFill>
                  <a:schemeClr val="dk1"/>
                </a:solidFill>
              </a:defRPr>
            </a:lvl3pPr>
            <a:lvl4pPr indent="-317500" lvl="3" marL="1828800">
              <a:spcBef>
                <a:spcPts val="0"/>
              </a:spcBef>
              <a:spcAft>
                <a:spcPts val="0"/>
              </a:spcAft>
              <a:buClr>
                <a:schemeClr val="dk1"/>
              </a:buClr>
              <a:buSzPts val="1400"/>
              <a:buChar char="●"/>
              <a:defRPr>
                <a:solidFill>
                  <a:schemeClr val="dk1"/>
                </a:solidFill>
              </a:defRPr>
            </a:lvl4pPr>
            <a:lvl5pPr indent="-317500" lvl="4" marL="2286000">
              <a:spcBef>
                <a:spcPts val="0"/>
              </a:spcBef>
              <a:spcAft>
                <a:spcPts val="0"/>
              </a:spcAft>
              <a:buClr>
                <a:schemeClr val="dk1"/>
              </a:buClr>
              <a:buSzPts val="1400"/>
              <a:buChar char="○"/>
              <a:defRPr>
                <a:solidFill>
                  <a:schemeClr val="dk1"/>
                </a:solidFill>
              </a:defRPr>
            </a:lvl5pPr>
            <a:lvl6pPr indent="-317500" lvl="5" marL="2743200">
              <a:spcBef>
                <a:spcPts val="0"/>
              </a:spcBef>
              <a:spcAft>
                <a:spcPts val="0"/>
              </a:spcAft>
              <a:buClr>
                <a:schemeClr val="dk1"/>
              </a:buClr>
              <a:buSzPts val="1400"/>
              <a:buChar char="■"/>
              <a:defRPr>
                <a:solidFill>
                  <a:schemeClr val="dk1"/>
                </a:solidFill>
              </a:defRPr>
            </a:lvl6pPr>
            <a:lvl7pPr indent="-317500" lvl="6" marL="3200400">
              <a:spcBef>
                <a:spcPts val="0"/>
              </a:spcBef>
              <a:spcAft>
                <a:spcPts val="0"/>
              </a:spcAft>
              <a:buClr>
                <a:schemeClr val="dk1"/>
              </a:buClr>
              <a:buSzPts val="1400"/>
              <a:buChar char="●"/>
              <a:defRPr>
                <a:solidFill>
                  <a:schemeClr val="dk1"/>
                </a:solidFill>
              </a:defRPr>
            </a:lvl7pPr>
            <a:lvl8pPr indent="-317500" lvl="7" marL="3657600">
              <a:spcBef>
                <a:spcPts val="0"/>
              </a:spcBef>
              <a:spcAft>
                <a:spcPts val="0"/>
              </a:spcAft>
              <a:buClr>
                <a:schemeClr val="dk1"/>
              </a:buClr>
              <a:buSzPts val="1400"/>
              <a:buChar char="○"/>
              <a:defRPr>
                <a:solidFill>
                  <a:schemeClr val="dk1"/>
                </a:solidFill>
              </a:defRPr>
            </a:lvl8pPr>
            <a:lvl9pPr indent="-317500" lvl="8" marL="4114800">
              <a:spcBef>
                <a:spcPts val="0"/>
              </a:spcBef>
              <a:spcAft>
                <a:spcPts val="0"/>
              </a:spcAft>
              <a:buClr>
                <a:schemeClr val="dk1"/>
              </a:buClr>
              <a:buSzPts val="1400"/>
              <a:buChar char="■"/>
              <a:defRPr>
                <a:solidFill>
                  <a:schemeClr val="dk1"/>
                </a:solidFill>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dark-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lt2"/>
              </a:buClr>
              <a:buSzPts val="1800"/>
              <a:buChar char="●"/>
              <a:defRPr sz="1800">
                <a:solidFill>
                  <a:schemeClr val="lt2"/>
                </a:solidFill>
              </a:defRPr>
            </a:lvl1pPr>
            <a:lvl2pPr indent="-317500" lvl="1" marL="914400">
              <a:lnSpc>
                <a:spcPct val="115000"/>
              </a:lnSpc>
              <a:spcBef>
                <a:spcPts val="0"/>
              </a:spcBef>
              <a:spcAft>
                <a:spcPts val="0"/>
              </a:spcAft>
              <a:buClr>
                <a:schemeClr val="lt2"/>
              </a:buClr>
              <a:buSzPts val="1400"/>
              <a:buChar char="○"/>
              <a:defRPr>
                <a:solidFill>
                  <a:schemeClr val="lt2"/>
                </a:solidFill>
              </a:defRPr>
            </a:lvl2pPr>
            <a:lvl3pPr indent="-317500" lvl="2" marL="1371600">
              <a:lnSpc>
                <a:spcPct val="115000"/>
              </a:lnSpc>
              <a:spcBef>
                <a:spcPts val="0"/>
              </a:spcBef>
              <a:spcAft>
                <a:spcPts val="0"/>
              </a:spcAft>
              <a:buClr>
                <a:schemeClr val="lt2"/>
              </a:buClr>
              <a:buSzPts val="1400"/>
              <a:buChar char="■"/>
              <a:defRPr>
                <a:solidFill>
                  <a:schemeClr val="lt2"/>
                </a:solidFill>
              </a:defRPr>
            </a:lvl3pPr>
            <a:lvl4pPr indent="-317500" lvl="3" marL="1828800">
              <a:lnSpc>
                <a:spcPct val="115000"/>
              </a:lnSpc>
              <a:spcBef>
                <a:spcPts val="0"/>
              </a:spcBef>
              <a:spcAft>
                <a:spcPts val="0"/>
              </a:spcAft>
              <a:buClr>
                <a:schemeClr val="lt2"/>
              </a:buClr>
              <a:buSzPts val="1400"/>
              <a:buChar char="●"/>
              <a:defRPr>
                <a:solidFill>
                  <a:schemeClr val="lt2"/>
                </a:solidFill>
              </a:defRPr>
            </a:lvl4pPr>
            <a:lvl5pPr indent="-317500" lvl="4" marL="2286000">
              <a:lnSpc>
                <a:spcPct val="115000"/>
              </a:lnSpc>
              <a:spcBef>
                <a:spcPts val="0"/>
              </a:spcBef>
              <a:spcAft>
                <a:spcPts val="0"/>
              </a:spcAft>
              <a:buClr>
                <a:schemeClr val="lt2"/>
              </a:buClr>
              <a:buSzPts val="1400"/>
              <a:buChar char="○"/>
              <a:defRPr>
                <a:solidFill>
                  <a:schemeClr val="lt2"/>
                </a:solidFill>
              </a:defRPr>
            </a:lvl5pPr>
            <a:lvl6pPr indent="-317500" lvl="5" marL="2743200">
              <a:lnSpc>
                <a:spcPct val="115000"/>
              </a:lnSpc>
              <a:spcBef>
                <a:spcPts val="0"/>
              </a:spcBef>
              <a:spcAft>
                <a:spcPts val="0"/>
              </a:spcAft>
              <a:buClr>
                <a:schemeClr val="lt2"/>
              </a:buClr>
              <a:buSzPts val="1400"/>
              <a:buChar char="■"/>
              <a:defRPr>
                <a:solidFill>
                  <a:schemeClr val="lt2"/>
                </a:solidFill>
              </a:defRPr>
            </a:lvl6pPr>
            <a:lvl7pPr indent="-317500" lvl="6" marL="3200400">
              <a:lnSpc>
                <a:spcPct val="115000"/>
              </a:lnSpc>
              <a:spcBef>
                <a:spcPts val="0"/>
              </a:spcBef>
              <a:spcAft>
                <a:spcPts val="0"/>
              </a:spcAft>
              <a:buClr>
                <a:schemeClr val="lt2"/>
              </a:buClr>
              <a:buSzPts val="1400"/>
              <a:buChar char="●"/>
              <a:defRPr>
                <a:solidFill>
                  <a:schemeClr val="lt2"/>
                </a:solidFill>
              </a:defRPr>
            </a:lvl7pPr>
            <a:lvl8pPr indent="-317500" lvl="7" marL="3657600">
              <a:lnSpc>
                <a:spcPct val="115000"/>
              </a:lnSpc>
              <a:spcBef>
                <a:spcPts val="0"/>
              </a:spcBef>
              <a:spcAft>
                <a:spcPts val="0"/>
              </a:spcAft>
              <a:buClr>
                <a:schemeClr val="lt2"/>
              </a:buClr>
              <a:buSzPts val="1400"/>
              <a:buChar char="○"/>
              <a:defRPr>
                <a:solidFill>
                  <a:schemeClr val="lt2"/>
                </a:solidFill>
              </a:defRPr>
            </a:lvl8pPr>
            <a:lvl9pPr indent="-317500" lvl="8" marL="4114800">
              <a:lnSpc>
                <a:spcPct val="115000"/>
              </a:lnSpc>
              <a:spcBef>
                <a:spcPts val="0"/>
              </a:spcBef>
              <a:spcAft>
                <a:spcPts val="0"/>
              </a:spcAft>
              <a:buClr>
                <a:schemeClr val="lt2"/>
              </a:buClr>
              <a:buSzPts val="1400"/>
              <a:buChar char="■"/>
              <a:defRPr>
                <a:solidFill>
                  <a:schemeClr val="lt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lt2"/>
                </a:solidFill>
              </a:defRPr>
            </a:lvl1pPr>
            <a:lvl2pPr lvl="1" algn="r">
              <a:buNone/>
              <a:defRPr sz="1000">
                <a:solidFill>
                  <a:schemeClr val="lt2"/>
                </a:solidFill>
              </a:defRPr>
            </a:lvl2pPr>
            <a:lvl3pPr lvl="2" algn="r">
              <a:buNone/>
              <a:defRPr sz="1000">
                <a:solidFill>
                  <a:schemeClr val="lt2"/>
                </a:solidFill>
              </a:defRPr>
            </a:lvl3pPr>
            <a:lvl4pPr lvl="3" algn="r">
              <a:buNone/>
              <a:defRPr sz="1000">
                <a:solidFill>
                  <a:schemeClr val="lt2"/>
                </a:solidFill>
              </a:defRPr>
            </a:lvl4pPr>
            <a:lvl5pPr lvl="4" algn="r">
              <a:buNone/>
              <a:defRPr sz="1000">
                <a:solidFill>
                  <a:schemeClr val="lt2"/>
                </a:solidFill>
              </a:defRPr>
            </a:lvl5pPr>
            <a:lvl6pPr lvl="5" algn="r">
              <a:buNone/>
              <a:defRPr sz="1000">
                <a:solidFill>
                  <a:schemeClr val="lt2"/>
                </a:solidFill>
              </a:defRPr>
            </a:lvl6pPr>
            <a:lvl7pPr lvl="6" algn="r">
              <a:buNone/>
              <a:defRPr sz="1000">
                <a:solidFill>
                  <a:schemeClr val="lt2"/>
                </a:solidFill>
              </a:defRPr>
            </a:lvl7pPr>
            <a:lvl8pPr lvl="7" algn="r">
              <a:buNone/>
              <a:defRPr sz="1000">
                <a:solidFill>
                  <a:schemeClr val="lt2"/>
                </a:solidFill>
              </a:defRPr>
            </a:lvl8pPr>
            <a:lvl9pPr lvl="8" algn="r">
              <a:buNone/>
              <a:defRPr sz="1000">
                <a:solidFill>
                  <a:schemeClr val="lt2"/>
                </a:solidFill>
              </a:defRPr>
            </a:lvl9pPr>
          </a:lstStyle>
          <a:p>
            <a:pPr indent="0" lvl="0" marL="0" rtl="0" algn="r">
              <a:spcBef>
                <a:spcPts val="0"/>
              </a:spcBef>
              <a:spcAft>
                <a:spcPts val="0"/>
              </a:spcAft>
              <a:buNone/>
            </a:pPr>
            <a:fld id="{00000000-1234-1234-1234-123412341234}" type="slidenum">
              <a:rPr lang="uk"/>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7.png"/><Relationship Id="rId4" Type="http://schemas.openxmlformats.org/officeDocument/2006/relationships/hyperlink" Target="https://osvitoria.media/experience/slovnyk-suchasnogo-vchytelya-terminy-shho-dopomozhut-u-podolanni-osvitnih-vtrat/?fbclid=IwAR3aHNZQGTWdLDyLkNzra9QXWMmiBi0gsogttoPdG9g0AZQxZb5aA1tgtJg"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hyperlink" Target="https://osvitoria.media/experience/osvitni-vtraty-nazdoganyayemo-navchalnu-programu-bez-stresu/" TargetMode="External"/><Relationship Id="rId4" Type="http://schemas.openxmlformats.org/officeDocument/2006/relationships/hyperlink" Target="https://osvitoria.media/experience/klasy-nadoluzhennya-yak-povernuty-ditej-do-navchannya-pislya-dovgoyi-perervy/" TargetMode="External"/><Relationship Id="rId5" Type="http://schemas.openxmlformats.org/officeDocument/2006/relationships/hyperlink" Target="https://znayshov.com/News/Details/osvitni_vtraty_shcho_robyty_Y_kudy_rukhatys_ukrainskii_osviti" TargetMode="External"/><Relationship Id="rId6" Type="http://schemas.openxmlformats.org/officeDocument/2006/relationships/hyperlink" Target="https://nus.org.ua/articles/dolayemo-osvitni-vtraty-porady-dlya-vchyteliv-ukrayinskoyi-movy-ta-literatury/" TargetMode="External"/><Relationship Id="rId7" Type="http://schemas.openxmlformats.org/officeDocument/2006/relationships/hyperlink" Target="https://documentcloud.adobe.com/gsuiteintegration/index.html?state=%7B%22ids%22%3A%5B%221b_raJBij4cUNaWDVQzrFrAFTO2in6Uzn%22%5D%2C%22action%22%3A%22open%22%2C%22userId%22%3A%22102370665034569245527%22%2C%22resourceKeys%22%3A%7B%7D%7D" TargetMode="External"/><Relationship Id="rId8" Type="http://schemas.openxmlformats.org/officeDocument/2006/relationships/hyperlink" Target="https://sqe.gov.ua/yak-kompensuvati-osvitni-vtrati-rek/"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53" name="Shape 53"/>
        <p:cNvGrpSpPr/>
        <p:nvPr/>
      </p:nvGrpSpPr>
      <p:grpSpPr>
        <a:xfrm>
          <a:off x="0" y="0"/>
          <a:ext cx="0" cy="0"/>
          <a:chOff x="0" y="0"/>
          <a:chExt cx="0" cy="0"/>
        </a:xfrm>
      </p:grpSpPr>
      <p:sp>
        <p:nvSpPr>
          <p:cNvPr id="54" name="Google Shape;54;p13"/>
          <p:cNvSpPr txBox="1"/>
          <p:nvPr>
            <p:ph type="ctrTitle"/>
          </p:nvPr>
        </p:nvSpPr>
        <p:spPr>
          <a:xfrm>
            <a:off x="266783" y="295375"/>
            <a:ext cx="8520600" cy="2052600"/>
          </a:xfrm>
          <a:prstGeom prst="rect">
            <a:avLst/>
          </a:prstGeom>
          <a:solidFill>
            <a:schemeClr val="accent6"/>
          </a:solidFill>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uk">
                <a:solidFill>
                  <a:schemeClr val="dk2"/>
                </a:solidFill>
              </a:rPr>
              <a:t>Освітні втрати та освітні розриви: різниця та шляхи подолання</a:t>
            </a:r>
            <a:r>
              <a:rPr lang="uk"/>
              <a:t> </a:t>
            </a:r>
            <a:endParaRPr/>
          </a:p>
        </p:txBody>
      </p:sp>
      <p:sp>
        <p:nvSpPr>
          <p:cNvPr id="55" name="Google Shape;55;p13"/>
          <p:cNvSpPr txBox="1"/>
          <p:nvPr>
            <p:ph idx="1" type="subTitle"/>
          </p:nvPr>
        </p:nvSpPr>
        <p:spPr>
          <a:xfrm>
            <a:off x="4629150" y="4148050"/>
            <a:ext cx="4584900" cy="792600"/>
          </a:xfrm>
          <a:prstGeom prst="rect">
            <a:avLst/>
          </a:prstGeom>
          <a:solidFill>
            <a:schemeClr val="accent2"/>
          </a:solidFill>
        </p:spPr>
        <p:txBody>
          <a:bodyPr anchorCtr="0" anchor="t" bIns="91425" lIns="91425" spcFirstLastPara="1" rIns="91425" wrap="square" tIns="91425">
            <a:normAutofit fontScale="55000" lnSpcReduction="20000"/>
          </a:bodyPr>
          <a:lstStyle/>
          <a:p>
            <a:pPr indent="0" lvl="0" marL="0" rtl="0" algn="ctr">
              <a:spcBef>
                <a:spcPts val="0"/>
              </a:spcBef>
              <a:spcAft>
                <a:spcPts val="0"/>
              </a:spcAft>
              <a:buNone/>
            </a:pPr>
            <a:r>
              <a:rPr lang="uk">
                <a:solidFill>
                  <a:schemeClr val="dk2"/>
                </a:solidFill>
              </a:rPr>
              <a:t>Підготувала заступник директора з НВР </a:t>
            </a:r>
            <a:r>
              <a:rPr lang="uk">
                <a:solidFill>
                  <a:schemeClr val="dk2"/>
                </a:solidFill>
              </a:rPr>
              <a:t>Курахівського</a:t>
            </a:r>
            <a:r>
              <a:rPr lang="uk">
                <a:solidFill>
                  <a:schemeClr val="dk2"/>
                </a:solidFill>
              </a:rPr>
              <a:t> опорного ЗЗСО № 5 </a:t>
            </a:r>
            <a:endParaRPr>
              <a:solidFill>
                <a:schemeClr val="dk2"/>
              </a:solidFill>
            </a:endParaRPr>
          </a:p>
          <a:p>
            <a:pPr indent="0" lvl="0" marL="0" rtl="0" algn="ctr">
              <a:spcBef>
                <a:spcPts val="0"/>
              </a:spcBef>
              <a:spcAft>
                <a:spcPts val="0"/>
              </a:spcAft>
              <a:buNone/>
            </a:pPr>
            <a:r>
              <a:rPr lang="uk">
                <a:solidFill>
                  <a:schemeClr val="dk2"/>
                </a:solidFill>
              </a:rPr>
              <a:t>Людмила Березіна</a:t>
            </a:r>
            <a:endParaRPr>
              <a:solidFill>
                <a:schemeClr val="dk2"/>
              </a:solidFill>
            </a:endParaRPr>
          </a:p>
        </p:txBody>
      </p:sp>
      <p:pic>
        <p:nvPicPr>
          <p:cNvPr id="56" name="Google Shape;56;p13"/>
          <p:cNvPicPr preferRelativeResize="0"/>
          <p:nvPr/>
        </p:nvPicPr>
        <p:blipFill>
          <a:blip r:embed="rId3">
            <a:alphaModFix/>
          </a:blip>
          <a:stretch>
            <a:fillRect/>
          </a:stretch>
        </p:blipFill>
        <p:spPr>
          <a:xfrm>
            <a:off x="112325" y="2488850"/>
            <a:ext cx="4349325" cy="17719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1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62" name="Google Shape;62;p1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63" name="Google Shape;63;p14"/>
          <p:cNvPicPr preferRelativeResize="0"/>
          <p:nvPr/>
        </p:nvPicPr>
        <p:blipFill>
          <a:blip r:embed="rId3">
            <a:alphaModFix/>
          </a:blip>
          <a:stretch>
            <a:fillRect/>
          </a:stretch>
        </p:blipFill>
        <p:spPr>
          <a:xfrm>
            <a:off x="0" y="173710"/>
            <a:ext cx="9144000" cy="4796079"/>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p1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69" name="Google Shape;69;p15"/>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70" name="Google Shape;70;p15"/>
          <p:cNvPicPr preferRelativeResize="0"/>
          <p:nvPr/>
        </p:nvPicPr>
        <p:blipFill>
          <a:blip r:embed="rId3">
            <a:alphaModFix/>
          </a:blip>
          <a:stretch>
            <a:fillRect/>
          </a:stretch>
        </p:blipFill>
        <p:spPr>
          <a:xfrm>
            <a:off x="0" y="187365"/>
            <a:ext cx="9143999" cy="476876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sp>
        <p:nvSpPr>
          <p:cNvPr id="75" name="Google Shape;75;p1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76" name="Google Shape;76;p1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77" name="Google Shape;77;p16"/>
          <p:cNvPicPr preferRelativeResize="0"/>
          <p:nvPr/>
        </p:nvPicPr>
        <p:blipFill>
          <a:blip r:embed="rId3">
            <a:alphaModFix/>
          </a:blip>
          <a:stretch>
            <a:fillRect/>
          </a:stretch>
        </p:blipFill>
        <p:spPr>
          <a:xfrm>
            <a:off x="0" y="84213"/>
            <a:ext cx="9144001" cy="497507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1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83" name="Google Shape;83;p17"/>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84" name="Google Shape;84;p17"/>
          <p:cNvPicPr preferRelativeResize="0"/>
          <p:nvPr/>
        </p:nvPicPr>
        <p:blipFill>
          <a:blip r:embed="rId3">
            <a:alphaModFix/>
          </a:blip>
          <a:stretch>
            <a:fillRect/>
          </a:stretch>
        </p:blipFill>
        <p:spPr>
          <a:xfrm>
            <a:off x="0" y="210387"/>
            <a:ext cx="9144001" cy="472272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90" name="Google Shape;90;p18"/>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91" name="Google Shape;91;p18"/>
          <p:cNvPicPr preferRelativeResize="0"/>
          <p:nvPr/>
        </p:nvPicPr>
        <p:blipFill>
          <a:blip r:embed="rId3">
            <a:alphaModFix/>
          </a:blip>
          <a:stretch>
            <a:fillRect/>
          </a:stretch>
        </p:blipFill>
        <p:spPr>
          <a:xfrm>
            <a:off x="0" y="30028"/>
            <a:ext cx="9144000" cy="508344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1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97" name="Google Shape;97;p19"/>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98" name="Google Shape;98;p19"/>
          <p:cNvPicPr preferRelativeResize="0"/>
          <p:nvPr/>
        </p:nvPicPr>
        <p:blipFill>
          <a:blip r:embed="rId3">
            <a:alphaModFix/>
          </a:blip>
          <a:stretch>
            <a:fillRect/>
          </a:stretch>
        </p:blipFill>
        <p:spPr>
          <a:xfrm>
            <a:off x="120725" y="179675"/>
            <a:ext cx="8719799" cy="4474175"/>
          </a:xfrm>
          <a:prstGeom prst="rect">
            <a:avLst/>
          </a:prstGeom>
          <a:noFill/>
          <a:ln>
            <a:noFill/>
          </a:ln>
        </p:spPr>
      </p:pic>
      <p:sp>
        <p:nvSpPr>
          <p:cNvPr id="99" name="Google Shape;99;p19"/>
          <p:cNvSpPr txBox="1"/>
          <p:nvPr/>
        </p:nvSpPr>
        <p:spPr>
          <a:xfrm>
            <a:off x="653600" y="4710000"/>
            <a:ext cx="8097000" cy="523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uk" sz="1100" u="sng">
                <a:solidFill>
                  <a:schemeClr val="hlink"/>
                </a:solidFill>
                <a:latin typeface="Lato"/>
                <a:ea typeface="Lato"/>
                <a:cs typeface="Lato"/>
                <a:sym typeface="Lato"/>
                <a:hlinkClick r:id="rId4"/>
              </a:rPr>
              <a:t>https://osvitoria.media/experience/slovnyk-suchasnogo-vchytelya-terminy-shho-dopomozhut-u-podolanni-osvitnih-vtrat/?fbclid=IwAR3aHNZQGTWdLDyLkNzra9QXWMmiBi0gsogttoPdG9g0AZQxZb5aA1tgtJg</a:t>
            </a:r>
            <a:r>
              <a:rPr lang="uk" sz="1100">
                <a:latin typeface="Lato"/>
                <a:ea typeface="Lato"/>
                <a:cs typeface="Lato"/>
                <a:sym typeface="Lato"/>
              </a:rPr>
              <a:t> </a:t>
            </a:r>
            <a:endParaRPr sz="1100">
              <a:latin typeface="Lato"/>
              <a:ea typeface="Lato"/>
              <a:cs typeface="Lato"/>
              <a:sym typeface="Lato"/>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20"/>
          <p:cNvSpPr txBox="1"/>
          <p:nvPr>
            <p:ph type="title"/>
          </p:nvPr>
        </p:nvSpPr>
        <p:spPr>
          <a:xfrm>
            <a:off x="311700" y="445025"/>
            <a:ext cx="8520600" cy="572700"/>
          </a:xfrm>
          <a:prstGeom prst="rect">
            <a:avLst/>
          </a:prstGeom>
          <a:solidFill>
            <a:schemeClr val="accent6"/>
          </a:solidFill>
        </p:spPr>
        <p:txBody>
          <a:bodyPr anchorCtr="0" anchor="t" bIns="91425" lIns="91425" spcFirstLastPara="1" rIns="91425" wrap="square" tIns="91425">
            <a:normAutofit fontScale="90000"/>
          </a:bodyPr>
          <a:lstStyle/>
          <a:p>
            <a:pPr indent="0" lvl="0" marL="0" rtl="0" algn="l">
              <a:spcBef>
                <a:spcPts val="0"/>
              </a:spcBef>
              <a:spcAft>
                <a:spcPts val="0"/>
              </a:spcAft>
              <a:buNone/>
            </a:pPr>
            <a:r>
              <a:rPr lang="uk">
                <a:solidFill>
                  <a:schemeClr val="lt1"/>
                </a:solidFill>
                <a:latin typeface="Comfortaa"/>
                <a:ea typeface="Comfortaa"/>
                <a:cs typeface="Comfortaa"/>
                <a:sym typeface="Comfortaa"/>
              </a:rPr>
              <a:t>Навчальні втрати: український контекст</a:t>
            </a:r>
            <a:endParaRPr>
              <a:solidFill>
                <a:schemeClr val="lt1"/>
              </a:solidFill>
              <a:latin typeface="Comfortaa"/>
              <a:ea typeface="Comfortaa"/>
              <a:cs typeface="Comfortaa"/>
              <a:sym typeface="Comfortaa"/>
            </a:endParaRPr>
          </a:p>
        </p:txBody>
      </p:sp>
      <p:sp>
        <p:nvSpPr>
          <p:cNvPr id="105" name="Google Shape;105;p20"/>
          <p:cNvSpPr txBox="1"/>
          <p:nvPr>
            <p:ph idx="1" type="body"/>
          </p:nvPr>
        </p:nvSpPr>
        <p:spPr>
          <a:xfrm>
            <a:off x="311700" y="1152475"/>
            <a:ext cx="8520600" cy="3416400"/>
          </a:xfrm>
          <a:prstGeom prst="rect">
            <a:avLst/>
          </a:prstGeom>
          <a:solidFill>
            <a:schemeClr val="accent6"/>
          </a:solidFill>
        </p:spPr>
        <p:txBody>
          <a:bodyPr anchorCtr="0" anchor="t" bIns="91425" lIns="91425" spcFirstLastPara="1" rIns="91425" wrap="square" tIns="91425">
            <a:noAutofit/>
          </a:bodyPr>
          <a:lstStyle/>
          <a:p>
            <a:pPr indent="-400050" lvl="0" marL="457200" rtl="0" algn="l">
              <a:spcBef>
                <a:spcPts val="0"/>
              </a:spcBef>
              <a:spcAft>
                <a:spcPts val="0"/>
              </a:spcAft>
              <a:buClr>
                <a:schemeClr val="lt1"/>
              </a:buClr>
              <a:buSzPts val="2700"/>
              <a:buFont typeface="Comfortaa"/>
              <a:buChar char="●"/>
            </a:pPr>
            <a:r>
              <a:rPr lang="uk" sz="2700">
                <a:solidFill>
                  <a:schemeClr val="lt1"/>
                </a:solidFill>
                <a:latin typeface="Comfortaa"/>
                <a:ea typeface="Comfortaa"/>
                <a:cs typeface="Comfortaa"/>
                <a:sym typeface="Comfortaa"/>
              </a:rPr>
              <a:t>Проживання на тимчасово окупованих територіях.</a:t>
            </a:r>
            <a:endParaRPr sz="2700">
              <a:solidFill>
                <a:schemeClr val="lt1"/>
              </a:solidFill>
              <a:latin typeface="Comfortaa"/>
              <a:ea typeface="Comfortaa"/>
              <a:cs typeface="Comfortaa"/>
              <a:sym typeface="Comfortaa"/>
            </a:endParaRPr>
          </a:p>
          <a:p>
            <a:pPr indent="-400050" lvl="0" marL="457200" rtl="0" algn="l">
              <a:spcBef>
                <a:spcPts val="0"/>
              </a:spcBef>
              <a:spcAft>
                <a:spcPts val="0"/>
              </a:spcAft>
              <a:buClr>
                <a:schemeClr val="lt1"/>
              </a:buClr>
              <a:buSzPts val="2700"/>
              <a:buFont typeface="Comfortaa"/>
              <a:buChar char="●"/>
            </a:pPr>
            <a:r>
              <a:rPr lang="uk" sz="2700">
                <a:solidFill>
                  <a:schemeClr val="lt1"/>
                </a:solidFill>
                <a:latin typeface="Comfortaa"/>
                <a:ea typeface="Comfortaa"/>
                <a:cs typeface="Comfortaa"/>
                <a:sym typeface="Comfortaa"/>
              </a:rPr>
              <a:t>Проживання в зоні активних бойових дій</a:t>
            </a:r>
            <a:endParaRPr sz="2700">
              <a:solidFill>
                <a:schemeClr val="lt1"/>
              </a:solidFill>
              <a:latin typeface="Comfortaa"/>
              <a:ea typeface="Comfortaa"/>
              <a:cs typeface="Comfortaa"/>
              <a:sym typeface="Comfortaa"/>
            </a:endParaRPr>
          </a:p>
          <a:p>
            <a:pPr indent="-400050" lvl="0" marL="457200" rtl="0" algn="l">
              <a:spcBef>
                <a:spcPts val="0"/>
              </a:spcBef>
              <a:spcAft>
                <a:spcPts val="0"/>
              </a:spcAft>
              <a:buClr>
                <a:schemeClr val="lt1"/>
              </a:buClr>
              <a:buSzPts val="2700"/>
              <a:buFont typeface="Comfortaa"/>
              <a:buChar char="●"/>
            </a:pPr>
            <a:r>
              <a:rPr lang="uk" sz="2700">
                <a:solidFill>
                  <a:schemeClr val="lt1"/>
                </a:solidFill>
                <a:latin typeface="Comfortaa"/>
                <a:ea typeface="Comfortaa"/>
                <a:cs typeface="Comfortaa"/>
                <a:sym typeface="Comfortaa"/>
              </a:rPr>
              <a:t>Зміна місця проживання</a:t>
            </a:r>
            <a:endParaRPr sz="2700">
              <a:solidFill>
                <a:schemeClr val="lt1"/>
              </a:solidFill>
              <a:latin typeface="Comfortaa"/>
              <a:ea typeface="Comfortaa"/>
              <a:cs typeface="Comfortaa"/>
              <a:sym typeface="Comfortaa"/>
            </a:endParaRPr>
          </a:p>
          <a:p>
            <a:pPr indent="-400050" lvl="0" marL="457200" rtl="0" algn="l">
              <a:spcBef>
                <a:spcPts val="0"/>
              </a:spcBef>
              <a:spcAft>
                <a:spcPts val="0"/>
              </a:spcAft>
              <a:buClr>
                <a:schemeClr val="lt1"/>
              </a:buClr>
              <a:buSzPts val="2700"/>
              <a:buFont typeface="Comfortaa"/>
              <a:buChar char="●"/>
            </a:pPr>
            <a:r>
              <a:rPr lang="uk" sz="2700">
                <a:solidFill>
                  <a:schemeClr val="lt1"/>
                </a:solidFill>
                <a:latin typeface="Comfortaa"/>
                <a:ea typeface="Comfortaa"/>
                <a:cs typeface="Comfortaa"/>
                <a:sym typeface="Comfortaa"/>
              </a:rPr>
              <a:t>Руйнування закладів освіти</a:t>
            </a:r>
            <a:endParaRPr sz="2700">
              <a:solidFill>
                <a:schemeClr val="lt1"/>
              </a:solidFill>
              <a:latin typeface="Comfortaa"/>
              <a:ea typeface="Comfortaa"/>
              <a:cs typeface="Comfortaa"/>
              <a:sym typeface="Comfortaa"/>
            </a:endParaRPr>
          </a:p>
          <a:p>
            <a:pPr indent="-400050" lvl="0" marL="457200" rtl="0" algn="l">
              <a:spcBef>
                <a:spcPts val="0"/>
              </a:spcBef>
              <a:spcAft>
                <a:spcPts val="0"/>
              </a:spcAft>
              <a:buClr>
                <a:schemeClr val="lt1"/>
              </a:buClr>
              <a:buSzPts val="2700"/>
              <a:buFont typeface="Comfortaa"/>
              <a:buChar char="●"/>
            </a:pPr>
            <a:r>
              <a:rPr lang="uk" sz="2700">
                <a:solidFill>
                  <a:schemeClr val="lt1"/>
                </a:solidFill>
                <a:latin typeface="Comfortaa"/>
                <a:ea typeface="Comfortaa"/>
                <a:cs typeface="Comfortaa"/>
                <a:sym typeface="Comfortaa"/>
              </a:rPr>
              <a:t>Повітряні тривоги</a:t>
            </a:r>
            <a:endParaRPr sz="2700">
              <a:solidFill>
                <a:schemeClr val="lt1"/>
              </a:solidFill>
              <a:latin typeface="Comfortaa"/>
              <a:ea typeface="Comfortaa"/>
              <a:cs typeface="Comfortaa"/>
              <a:sym typeface="Comfortaa"/>
            </a:endParaRPr>
          </a:p>
          <a:p>
            <a:pPr indent="-400050" lvl="0" marL="457200" rtl="0" algn="l">
              <a:spcBef>
                <a:spcPts val="0"/>
              </a:spcBef>
              <a:spcAft>
                <a:spcPts val="0"/>
              </a:spcAft>
              <a:buClr>
                <a:schemeClr val="lt1"/>
              </a:buClr>
              <a:buSzPts val="2700"/>
              <a:buFont typeface="Comfortaa"/>
              <a:buChar char="●"/>
            </a:pPr>
            <a:r>
              <a:rPr lang="uk" sz="2700">
                <a:solidFill>
                  <a:schemeClr val="lt1"/>
                </a:solidFill>
                <a:latin typeface="Comfortaa"/>
                <a:ea typeface="Comfortaa"/>
                <a:cs typeface="Comfortaa"/>
                <a:sym typeface="Comfortaa"/>
              </a:rPr>
              <a:t>Відімкнення електроенергії</a:t>
            </a:r>
            <a:endParaRPr sz="2700">
              <a:solidFill>
                <a:schemeClr val="lt1"/>
              </a:solidFill>
              <a:latin typeface="Comfortaa"/>
              <a:ea typeface="Comfortaa"/>
              <a:cs typeface="Comfortaa"/>
              <a:sym typeface="Comfortaa"/>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2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111" name="Google Shape;111;p21"/>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12" name="Google Shape;112;p21"/>
          <p:cNvPicPr preferRelativeResize="0"/>
          <p:nvPr/>
        </p:nvPicPr>
        <p:blipFill>
          <a:blip r:embed="rId3">
            <a:alphaModFix/>
          </a:blip>
          <a:stretch>
            <a:fillRect/>
          </a:stretch>
        </p:blipFill>
        <p:spPr>
          <a:xfrm>
            <a:off x="0" y="59662"/>
            <a:ext cx="9144001" cy="502417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2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118" name="Google Shape;118;p22"/>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19" name="Google Shape;119;p22"/>
          <p:cNvPicPr preferRelativeResize="0"/>
          <p:nvPr/>
        </p:nvPicPr>
        <p:blipFill>
          <a:blip r:embed="rId3">
            <a:alphaModFix/>
          </a:blip>
          <a:stretch>
            <a:fillRect/>
          </a:stretch>
        </p:blipFill>
        <p:spPr>
          <a:xfrm>
            <a:off x="0" y="142147"/>
            <a:ext cx="9144001" cy="485920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2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125" name="Google Shape;125;p23"/>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26" name="Google Shape;126;p23"/>
          <p:cNvPicPr preferRelativeResize="0"/>
          <p:nvPr/>
        </p:nvPicPr>
        <p:blipFill>
          <a:blip r:embed="rId3">
            <a:alphaModFix/>
          </a:blip>
          <a:stretch>
            <a:fillRect/>
          </a:stretch>
        </p:blipFill>
        <p:spPr>
          <a:xfrm>
            <a:off x="0" y="12967"/>
            <a:ext cx="9143999" cy="5117566"/>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30" name="Shape 130"/>
        <p:cNvGrpSpPr/>
        <p:nvPr/>
      </p:nvGrpSpPr>
      <p:grpSpPr>
        <a:xfrm>
          <a:off x="0" y="0"/>
          <a:ext cx="0" cy="0"/>
          <a:chOff x="0" y="0"/>
          <a:chExt cx="0" cy="0"/>
        </a:xfrm>
      </p:grpSpPr>
      <p:sp>
        <p:nvSpPr>
          <p:cNvPr id="131" name="Google Shape;131;p24"/>
          <p:cNvSpPr txBox="1"/>
          <p:nvPr>
            <p:ph type="title"/>
          </p:nvPr>
        </p:nvSpPr>
        <p:spPr>
          <a:xfrm>
            <a:off x="311700" y="445025"/>
            <a:ext cx="8520600" cy="572700"/>
          </a:xfrm>
          <a:prstGeom prst="rect">
            <a:avLst/>
          </a:prstGeom>
          <a:solidFill>
            <a:schemeClr val="accent5"/>
          </a:solidFill>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uk" u="sng">
                <a:solidFill>
                  <a:schemeClr val="lt1"/>
                </a:solidFill>
              </a:rPr>
              <a:t>План дій</a:t>
            </a:r>
            <a:endParaRPr u="sng">
              <a:solidFill>
                <a:schemeClr val="lt1"/>
              </a:solidFill>
            </a:endParaRPr>
          </a:p>
        </p:txBody>
      </p:sp>
      <p:sp>
        <p:nvSpPr>
          <p:cNvPr id="132" name="Google Shape;132;p24"/>
          <p:cNvSpPr txBox="1"/>
          <p:nvPr>
            <p:ph idx="1" type="body"/>
          </p:nvPr>
        </p:nvSpPr>
        <p:spPr>
          <a:xfrm>
            <a:off x="311700" y="1152475"/>
            <a:ext cx="8520600" cy="3794700"/>
          </a:xfrm>
          <a:prstGeom prst="rect">
            <a:avLst/>
          </a:prstGeom>
          <a:solidFill>
            <a:schemeClr val="accent5"/>
          </a:solidFill>
        </p:spPr>
        <p:txBody>
          <a:bodyPr anchorCtr="0" anchor="t" bIns="91425" lIns="91425" spcFirstLastPara="1" rIns="91425" wrap="square" tIns="91425">
            <a:normAutofit fontScale="25000" lnSpcReduction="20000"/>
          </a:bodyPr>
          <a:lstStyle/>
          <a:p>
            <a:pPr indent="0" lvl="0" marL="0" rtl="0" algn="l">
              <a:spcBef>
                <a:spcPts val="0"/>
              </a:spcBef>
              <a:spcAft>
                <a:spcPts val="0"/>
              </a:spcAft>
              <a:buNone/>
            </a:pPr>
            <a:r>
              <a:t/>
            </a:r>
            <a:endParaRPr sz="1500">
              <a:solidFill>
                <a:srgbClr val="000000"/>
              </a:solidFill>
              <a:highlight>
                <a:srgbClr val="CCCCCC"/>
              </a:highlight>
            </a:endParaRPr>
          </a:p>
          <a:p>
            <a:pPr indent="-348194" lvl="0" marL="457200" rtl="0" algn="l">
              <a:spcBef>
                <a:spcPts val="1200"/>
              </a:spcBef>
              <a:spcAft>
                <a:spcPts val="0"/>
              </a:spcAft>
              <a:buClr>
                <a:srgbClr val="000000"/>
              </a:buClr>
              <a:buSzPct val="100000"/>
              <a:buChar char="●"/>
            </a:pPr>
            <a:r>
              <a:rPr lang="uk" sz="7533">
                <a:solidFill>
                  <a:srgbClr val="000000"/>
                </a:solidFill>
                <a:highlight>
                  <a:srgbClr val="CCCCCC"/>
                </a:highlight>
              </a:rPr>
              <a:t>Оцінюємо потреби: яким навчальним предметам, темам, умінням приділити додаткову увагу?</a:t>
            </a:r>
            <a:endParaRPr sz="7533">
              <a:solidFill>
                <a:srgbClr val="000000"/>
              </a:solidFill>
              <a:highlight>
                <a:srgbClr val="CCCCCC"/>
              </a:highlight>
            </a:endParaRPr>
          </a:p>
          <a:p>
            <a:pPr indent="-348194" lvl="0" marL="457200" rtl="0" algn="l">
              <a:spcBef>
                <a:spcPts val="0"/>
              </a:spcBef>
              <a:spcAft>
                <a:spcPts val="0"/>
              </a:spcAft>
              <a:buClr>
                <a:srgbClr val="000000"/>
              </a:buClr>
              <a:buSzPct val="100000"/>
              <a:buChar char="●"/>
            </a:pPr>
            <a:r>
              <a:rPr lang="uk" sz="7533">
                <a:solidFill>
                  <a:srgbClr val="000000"/>
                </a:solidFill>
                <a:highlight>
                  <a:srgbClr val="CCCCCC"/>
                </a:highlight>
              </a:rPr>
              <a:t>Змінюємо формат уроків( Оптимізуємо обсяг навчального матеріалу.) </a:t>
            </a:r>
            <a:endParaRPr sz="7533">
              <a:solidFill>
                <a:srgbClr val="000000"/>
              </a:solidFill>
              <a:highlight>
                <a:srgbClr val="CCCCCC"/>
              </a:highlight>
            </a:endParaRPr>
          </a:p>
          <a:p>
            <a:pPr indent="-348194" lvl="0" marL="457200" rtl="0" algn="l">
              <a:spcBef>
                <a:spcPts val="0"/>
              </a:spcBef>
              <a:spcAft>
                <a:spcPts val="0"/>
              </a:spcAft>
              <a:buClr>
                <a:srgbClr val="000000"/>
              </a:buClr>
              <a:buSzPct val="100000"/>
              <a:buChar char="●"/>
            </a:pPr>
            <a:r>
              <a:rPr lang="uk" sz="7533">
                <a:solidFill>
                  <a:srgbClr val="000000"/>
                </a:solidFill>
                <a:highlight>
                  <a:srgbClr val="CCCCCC"/>
                </a:highlight>
              </a:rPr>
              <a:t>Розробляємо програму надолуження.</a:t>
            </a:r>
            <a:endParaRPr sz="7533">
              <a:solidFill>
                <a:srgbClr val="000000"/>
              </a:solidFill>
              <a:highlight>
                <a:srgbClr val="CCCCCC"/>
              </a:highlight>
            </a:endParaRPr>
          </a:p>
          <a:p>
            <a:pPr indent="-348194" lvl="0" marL="457200" rtl="0" algn="l">
              <a:spcBef>
                <a:spcPts val="0"/>
              </a:spcBef>
              <a:spcAft>
                <a:spcPts val="0"/>
              </a:spcAft>
              <a:buClr>
                <a:srgbClr val="000000"/>
              </a:buClr>
              <a:buSzPct val="100000"/>
              <a:buChar char="●"/>
            </a:pPr>
            <a:r>
              <a:rPr lang="uk" sz="7533">
                <a:solidFill>
                  <a:srgbClr val="000000"/>
                </a:solidFill>
                <a:highlight>
                  <a:srgbClr val="CCCCCC"/>
                </a:highlight>
              </a:rPr>
              <a:t>Збільшуємо час навчання</a:t>
            </a:r>
            <a:endParaRPr sz="7533">
              <a:solidFill>
                <a:srgbClr val="000000"/>
              </a:solidFill>
              <a:highlight>
                <a:srgbClr val="CCCCCC"/>
              </a:highlight>
            </a:endParaRPr>
          </a:p>
          <a:p>
            <a:pPr indent="-348194" lvl="0" marL="457200" rtl="0" algn="l">
              <a:spcBef>
                <a:spcPts val="0"/>
              </a:spcBef>
              <a:spcAft>
                <a:spcPts val="0"/>
              </a:spcAft>
              <a:buClr>
                <a:srgbClr val="000000"/>
              </a:buClr>
              <a:buSzPct val="100000"/>
              <a:buChar char="●"/>
            </a:pPr>
            <a:r>
              <a:rPr lang="uk" sz="7533">
                <a:solidFill>
                  <a:srgbClr val="000000"/>
                </a:solidFill>
                <a:highlight>
                  <a:srgbClr val="CCCCCC"/>
                </a:highlight>
              </a:rPr>
              <a:t>Короткий список must know</a:t>
            </a:r>
            <a:endParaRPr sz="7533">
              <a:solidFill>
                <a:srgbClr val="000000"/>
              </a:solidFill>
              <a:highlight>
                <a:srgbClr val="CCCCCC"/>
              </a:highlight>
            </a:endParaRPr>
          </a:p>
          <a:p>
            <a:pPr indent="-348194" lvl="0" marL="457200" rtl="0" algn="l">
              <a:spcBef>
                <a:spcPts val="0"/>
              </a:spcBef>
              <a:spcAft>
                <a:spcPts val="0"/>
              </a:spcAft>
              <a:buClr>
                <a:srgbClr val="000000"/>
              </a:buClr>
              <a:buSzPct val="100000"/>
              <a:buChar char="●"/>
            </a:pPr>
            <a:r>
              <a:rPr lang="uk" sz="7533">
                <a:solidFill>
                  <a:srgbClr val="000000"/>
                </a:solidFill>
                <a:highlight>
                  <a:srgbClr val="CCCCCC"/>
                </a:highlight>
              </a:rPr>
              <a:t>Менше лекцій, більше обговорень</a:t>
            </a:r>
            <a:endParaRPr sz="7533">
              <a:solidFill>
                <a:srgbClr val="000000"/>
              </a:solidFill>
              <a:highlight>
                <a:srgbClr val="CCCCCC"/>
              </a:highlight>
            </a:endParaRPr>
          </a:p>
          <a:p>
            <a:pPr indent="-348194" lvl="0" marL="457200" rtl="0" algn="l">
              <a:spcBef>
                <a:spcPts val="0"/>
              </a:spcBef>
              <a:spcAft>
                <a:spcPts val="0"/>
              </a:spcAft>
              <a:buClr>
                <a:srgbClr val="000000"/>
              </a:buClr>
              <a:buSzPct val="100000"/>
              <a:buChar char="●"/>
            </a:pPr>
            <a:r>
              <a:rPr lang="uk" sz="7533">
                <a:solidFill>
                  <a:srgbClr val="000000"/>
                </a:solidFill>
                <a:highlight>
                  <a:srgbClr val="CCCCCC"/>
                </a:highlight>
              </a:rPr>
              <a:t>Можливість вибору</a:t>
            </a:r>
            <a:endParaRPr sz="7533">
              <a:solidFill>
                <a:srgbClr val="000000"/>
              </a:solidFill>
              <a:highlight>
                <a:srgbClr val="CCCCCC"/>
              </a:highlight>
            </a:endParaRPr>
          </a:p>
          <a:p>
            <a:pPr indent="-348194" lvl="0" marL="457200" rtl="0" algn="l">
              <a:spcBef>
                <a:spcPts val="0"/>
              </a:spcBef>
              <a:spcAft>
                <a:spcPts val="0"/>
              </a:spcAft>
              <a:buClr>
                <a:srgbClr val="000000"/>
              </a:buClr>
              <a:buSzPct val="100000"/>
              <a:buChar char="●"/>
            </a:pPr>
            <a:r>
              <a:rPr lang="uk" sz="7533">
                <a:solidFill>
                  <a:srgbClr val="000000"/>
                </a:solidFill>
                <a:highlight>
                  <a:srgbClr val="CCCCCC"/>
                </a:highlight>
              </a:rPr>
              <a:t>Схематизуйте правила</a:t>
            </a:r>
            <a:endParaRPr sz="7533">
              <a:solidFill>
                <a:srgbClr val="000000"/>
              </a:solidFill>
              <a:highlight>
                <a:srgbClr val="CCCCCC"/>
              </a:highlight>
            </a:endParaRPr>
          </a:p>
          <a:p>
            <a:pPr indent="-348194" lvl="0" marL="457200" rtl="0" algn="l">
              <a:spcBef>
                <a:spcPts val="0"/>
              </a:spcBef>
              <a:spcAft>
                <a:spcPts val="0"/>
              </a:spcAft>
              <a:buClr>
                <a:srgbClr val="000000"/>
              </a:buClr>
              <a:buSzPct val="100000"/>
              <a:buChar char="●"/>
            </a:pPr>
            <a:r>
              <a:rPr lang="uk" sz="7533">
                <a:solidFill>
                  <a:srgbClr val="000000"/>
                </a:solidFill>
                <a:highlight>
                  <a:srgbClr val="CCCCCC"/>
                </a:highlight>
              </a:rPr>
              <a:t>Давайте життєві приклади</a:t>
            </a:r>
            <a:endParaRPr sz="7533">
              <a:solidFill>
                <a:srgbClr val="000000"/>
              </a:solidFill>
              <a:highlight>
                <a:srgbClr val="CCCCCC"/>
              </a:highlight>
            </a:endParaRPr>
          </a:p>
          <a:p>
            <a:pPr indent="-348194" lvl="0" marL="457200" rtl="0" algn="l">
              <a:spcBef>
                <a:spcPts val="0"/>
              </a:spcBef>
              <a:spcAft>
                <a:spcPts val="0"/>
              </a:spcAft>
              <a:buClr>
                <a:srgbClr val="000000"/>
              </a:buClr>
              <a:buSzPct val="100000"/>
              <a:buChar char="●"/>
            </a:pPr>
            <a:r>
              <a:rPr lang="uk" sz="7533">
                <a:solidFill>
                  <a:srgbClr val="000000"/>
                </a:solidFill>
                <a:highlight>
                  <a:srgbClr val="CCCCCC"/>
                </a:highlight>
              </a:rPr>
              <a:t>Креативте з форматами</a:t>
            </a:r>
            <a:endParaRPr sz="7533">
              <a:solidFill>
                <a:srgbClr val="000000"/>
              </a:solidFill>
              <a:highlight>
                <a:srgbClr val="CCCCCC"/>
              </a:highlight>
            </a:endParaRPr>
          </a:p>
          <a:p>
            <a:pPr indent="-348194" lvl="0" marL="457200" rtl="0" algn="l">
              <a:spcBef>
                <a:spcPts val="0"/>
              </a:spcBef>
              <a:spcAft>
                <a:spcPts val="0"/>
              </a:spcAft>
              <a:buClr>
                <a:srgbClr val="000000"/>
              </a:buClr>
              <a:buSzPct val="100000"/>
              <a:buChar char="●"/>
            </a:pPr>
            <a:r>
              <a:rPr lang="uk" sz="7533">
                <a:solidFill>
                  <a:srgbClr val="000000"/>
                </a:solidFill>
                <a:highlight>
                  <a:srgbClr val="CCCCCC"/>
                </a:highlight>
              </a:rPr>
              <a:t>Створіть кольоровий зошит відкриттів.</a:t>
            </a:r>
            <a:endParaRPr sz="7533">
              <a:solidFill>
                <a:srgbClr val="000000"/>
              </a:solidFill>
              <a:highlight>
                <a:srgbClr val="CCCCCC"/>
              </a:highlight>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2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138" name="Google Shape;138;p25"/>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39" name="Google Shape;139;p25"/>
          <p:cNvPicPr preferRelativeResize="0"/>
          <p:nvPr/>
        </p:nvPicPr>
        <p:blipFill>
          <a:blip r:embed="rId3">
            <a:alphaModFix/>
          </a:blip>
          <a:stretch>
            <a:fillRect/>
          </a:stretch>
        </p:blipFill>
        <p:spPr>
          <a:xfrm>
            <a:off x="0" y="156499"/>
            <a:ext cx="9143999" cy="483050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FEFEF"/>
        </a:solidFill>
      </p:bgPr>
    </p:bg>
    <p:spTree>
      <p:nvGrpSpPr>
        <p:cNvPr id="143" name="Shape 143"/>
        <p:cNvGrpSpPr/>
        <p:nvPr/>
      </p:nvGrpSpPr>
      <p:grpSpPr>
        <a:xfrm>
          <a:off x="0" y="0"/>
          <a:ext cx="0" cy="0"/>
          <a:chOff x="0" y="0"/>
          <a:chExt cx="0" cy="0"/>
        </a:xfrm>
      </p:grpSpPr>
      <p:sp>
        <p:nvSpPr>
          <p:cNvPr id="144" name="Google Shape;144;p2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uk">
                <a:solidFill>
                  <a:schemeClr val="lt1"/>
                </a:solidFill>
              </a:rPr>
              <a:t>Корисні посилання( джерела)</a:t>
            </a:r>
            <a:endParaRPr>
              <a:solidFill>
                <a:schemeClr val="lt1"/>
              </a:solidFill>
            </a:endParaRPr>
          </a:p>
        </p:txBody>
      </p:sp>
      <p:sp>
        <p:nvSpPr>
          <p:cNvPr id="145" name="Google Shape;145;p2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fontScale="92500" lnSpcReduction="20000"/>
          </a:bodyPr>
          <a:lstStyle/>
          <a:p>
            <a:pPr indent="-334327" lvl="0" marL="457200" rtl="0" algn="l">
              <a:spcBef>
                <a:spcPts val="0"/>
              </a:spcBef>
              <a:spcAft>
                <a:spcPts val="0"/>
              </a:spcAft>
              <a:buSzPct val="100000"/>
              <a:buAutoNum type="arabicPeriod"/>
            </a:pPr>
            <a:r>
              <a:rPr lang="uk" u="sng">
                <a:solidFill>
                  <a:schemeClr val="hlink"/>
                </a:solidFill>
                <a:hlinkClick r:id="rId3"/>
              </a:rPr>
              <a:t>https://osvitoria.media/experience/osvitni-vtraty-nazdoganyayemo-navchalnu-programu-bez-stresu/</a:t>
            </a:r>
            <a:r>
              <a:rPr lang="uk"/>
              <a:t> </a:t>
            </a:r>
            <a:endParaRPr/>
          </a:p>
          <a:p>
            <a:pPr indent="-334327" lvl="0" marL="457200" rtl="0" algn="l">
              <a:spcBef>
                <a:spcPts val="0"/>
              </a:spcBef>
              <a:spcAft>
                <a:spcPts val="0"/>
              </a:spcAft>
              <a:buSzPct val="100000"/>
              <a:buAutoNum type="arabicPeriod"/>
            </a:pPr>
            <a:r>
              <a:rPr lang="uk" u="sng">
                <a:solidFill>
                  <a:schemeClr val="hlink"/>
                </a:solidFill>
                <a:hlinkClick r:id="rId4"/>
              </a:rPr>
              <a:t>https://osvitoria.media/experience/klasy-nadoluzhennya-yak-povernuty-ditej-do-navchannya-pislya-dovgoyi-perervy/</a:t>
            </a:r>
            <a:r>
              <a:rPr lang="uk"/>
              <a:t> </a:t>
            </a:r>
            <a:endParaRPr/>
          </a:p>
          <a:p>
            <a:pPr indent="-334327" lvl="0" marL="457200" rtl="0" algn="l">
              <a:spcBef>
                <a:spcPts val="0"/>
              </a:spcBef>
              <a:spcAft>
                <a:spcPts val="0"/>
              </a:spcAft>
              <a:buSzPct val="100000"/>
              <a:buAutoNum type="arabicPeriod"/>
            </a:pPr>
            <a:r>
              <a:rPr lang="uk" u="sng">
                <a:solidFill>
                  <a:schemeClr val="hlink"/>
                </a:solidFill>
                <a:hlinkClick r:id="rId5"/>
              </a:rPr>
              <a:t>https://znayshov.com/News/Details/osvitni_vtraty_shcho_robyty_Y_kudy_rukhatys_ukrainskii_osviti</a:t>
            </a:r>
            <a:r>
              <a:rPr lang="uk"/>
              <a:t> </a:t>
            </a:r>
            <a:endParaRPr/>
          </a:p>
          <a:p>
            <a:pPr indent="-334327" lvl="0" marL="457200" rtl="0" algn="l">
              <a:spcBef>
                <a:spcPts val="0"/>
              </a:spcBef>
              <a:spcAft>
                <a:spcPts val="0"/>
              </a:spcAft>
              <a:buSzPct val="100000"/>
              <a:buAutoNum type="arabicPeriod"/>
            </a:pPr>
            <a:r>
              <a:rPr lang="uk" u="sng">
                <a:solidFill>
                  <a:schemeClr val="hlink"/>
                </a:solidFill>
                <a:hlinkClick r:id="rId6"/>
              </a:rPr>
              <a:t>https://nus.org.ua/articles/dolayemo-osvitni-vtraty-porady-dlya-vchyteliv-ukrayinskoyi-movy-ta-literatury/</a:t>
            </a:r>
            <a:r>
              <a:rPr lang="uk"/>
              <a:t> </a:t>
            </a:r>
            <a:endParaRPr/>
          </a:p>
          <a:p>
            <a:pPr indent="-334327" lvl="0" marL="457200" rtl="0" algn="l">
              <a:spcBef>
                <a:spcPts val="0"/>
              </a:spcBef>
              <a:spcAft>
                <a:spcPts val="0"/>
              </a:spcAft>
              <a:buSzPct val="100000"/>
              <a:buAutoNum type="arabicPeriod"/>
            </a:pPr>
            <a:r>
              <a:rPr lang="uk" u="sng">
                <a:solidFill>
                  <a:schemeClr val="hlink"/>
                </a:solidFill>
                <a:hlinkClick r:id="rId7"/>
              </a:rPr>
              <a:t>https://documentcloud.adobe.com/gsuiteintegration/index.html?state=%7B%22ids%22%3A%5B%221b_raJBij4cUNaWDVQzrFrAFTO2in6Uzn%22%5D%2C%22action%22%3A%22open%22%2C%22userId%22%3A%22102370665034569245527%22%2C%22resourceKeys%22%3A%7B%7D%7D</a:t>
            </a:r>
            <a:r>
              <a:rPr lang="uk"/>
              <a:t> </a:t>
            </a:r>
            <a:endParaRPr/>
          </a:p>
          <a:p>
            <a:pPr indent="-334327" lvl="0" marL="457200" rtl="0" algn="l">
              <a:spcBef>
                <a:spcPts val="0"/>
              </a:spcBef>
              <a:spcAft>
                <a:spcPts val="0"/>
              </a:spcAft>
              <a:buSzPct val="100000"/>
              <a:buAutoNum type="arabicPeriod"/>
            </a:pPr>
            <a:r>
              <a:rPr lang="uk" u="sng">
                <a:solidFill>
                  <a:schemeClr val="hlink"/>
                </a:solidFill>
                <a:hlinkClick r:id="rId8"/>
              </a:rPr>
              <a:t>https://sqe.gov.ua/yak-kompensuvati-osvitni-vtrati-rek/</a:t>
            </a:r>
            <a:r>
              <a:rPr lang="uk"/>
              <a:t>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Dark">
  <a:themeElements>
    <a:clrScheme name="Simple Dark">
      <a:dk1>
        <a:srgbClr val="FFFFFF"/>
      </a:dk1>
      <a:lt1>
        <a:srgbClr val="212121"/>
      </a:lt1>
      <a:dk2>
        <a:srgbClr val="303030"/>
      </a:dk2>
      <a:lt2>
        <a:srgbClr val="ADADAD"/>
      </a:lt2>
      <a:accent1>
        <a:srgbClr val="009688"/>
      </a:accent1>
      <a:accent2>
        <a:srgbClr val="EEEEEE"/>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