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8" r:id="rId2"/>
    <p:sldId id="305" r:id="rId3"/>
    <p:sldId id="296" r:id="rId4"/>
    <p:sldId id="297" r:id="rId5"/>
    <p:sldId id="295" r:id="rId6"/>
    <p:sldId id="299" r:id="rId7"/>
    <p:sldId id="300" r:id="rId8"/>
    <p:sldId id="267" r:id="rId9"/>
    <p:sldId id="264" r:id="rId10"/>
    <p:sldId id="304" r:id="rId11"/>
    <p:sldId id="301" r:id="rId12"/>
    <p:sldId id="302" r:id="rId13"/>
    <p:sldId id="271" r:id="rId14"/>
    <p:sldId id="279" r:id="rId15"/>
    <p:sldId id="280" r:id="rId16"/>
    <p:sldId id="283" r:id="rId17"/>
    <p:sldId id="287" r:id="rId18"/>
    <p:sldId id="288" r:id="rId19"/>
    <p:sldId id="289" r:id="rId20"/>
    <p:sldId id="281" r:id="rId21"/>
    <p:sldId id="272" r:id="rId22"/>
    <p:sldId id="294" r:id="rId23"/>
    <p:sldId id="30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9900"/>
    <a:srgbClr val="FF33CC"/>
    <a:srgbClr val="CCFF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822" autoAdjust="0"/>
  </p:normalViewPr>
  <p:slideViewPr>
    <p:cSldViewPr>
      <p:cViewPr varScale="1">
        <p:scale>
          <a:sx n="88" d="100"/>
          <a:sy n="88" d="100"/>
        </p:scale>
        <p:origin x="1306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96422-D359-492A-92FA-B818E7BE0CD7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76E84-EDDD-4106-A3C6-3D148F05F9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357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6C234-0286-4101-AACA-543DB8D3E12B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95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6C234-0286-4101-AACA-543DB8D3E12B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61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6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444296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6407946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2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2C3680-9472-4CCF-AD93-2172E4D6CDD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640794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6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C8E217C-0A1E-4182-BD5B-7F0094951BF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t&amp;rct=j&amp;q=&amp;esrc=s&amp;source=web&amp;cd=&amp;ved=2ahUKEwjH55jq8_HpAhXr-ioKHQHgACMQjBAwAXoECAwQDA&amp;url=https://prezi.com/nl7yczc08kxc/prezicom-/&amp;usg=AOvVaw11DzmLYdP8aElpreTxHFoE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www.google.com/url?sa=t&amp;rct=j&amp;q=&amp;esrc=s&amp;source=web&amp;cd=&amp;ved=2ahUKEwjT45XTgPLpAhVh7aYKHRRmDY0QFjALegQIBBAB&amp;url=https://ru-ru.facebook.com/ThingLink/&amp;usg=AOvVaw2V9T64l1SHEInu47cLh_Iy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google.com/url?sa=t&amp;rct=j&amp;q=&amp;esrc=s&amp;source=web&amp;cd=&amp;ved=2ahUKEwjs5fSYgfLpAhXd8qYKHXodDlAQFjABegQIAxAB&amp;url=https://support.google.com/edu/classroom/answer/6072460?co%3DGENIE.Platform%3DDesktop%26hl%3Dru&amp;usg=AOvVaw3GEJI4XlDev3ZZZnVLJWKk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456" y="1052736"/>
            <a:ext cx="5545088" cy="416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9" t="44321" r="41900" b="26867"/>
          <a:stretch/>
        </p:blipFill>
        <p:spPr bwMode="auto">
          <a:xfrm>
            <a:off x="6876256" y="4581128"/>
            <a:ext cx="2160240" cy="21805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14242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5" y="0"/>
            <a:ext cx="9293703" cy="69573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15616" y="2189218"/>
            <a:ext cx="7395757" cy="1323439"/>
          </a:xfrm>
          <a:prstGeom prst="rect">
            <a:avLst/>
          </a:prstGeom>
          <a:solidFill>
            <a:srgbClr val="99FF33"/>
          </a:solidFill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  <a:tab pos="6294120" algn="l"/>
              </a:tabLst>
              <a:defRPr/>
            </a:pPr>
            <a:r>
              <a:rPr kumimoji="0" lang="uk-UA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Чим більше ми пізнаємо,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  <a:tab pos="6294120" algn="l"/>
              </a:tabLst>
              <a:defRPr/>
            </a:pPr>
            <a:r>
              <a:rPr kumimoji="0" lang="uk-UA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тим більше виникає питань</a:t>
            </a:r>
            <a:endParaRPr kumimoji="0" lang="ru-RU" sz="40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383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5"/>
          <a:stretch/>
        </p:blipFill>
        <p:spPr bwMode="auto">
          <a:xfrm>
            <a:off x="0" y="14290"/>
            <a:ext cx="9174394" cy="6843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6578803" cy="4824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683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" t="7192" r="4858" b="2595"/>
          <a:stretch/>
        </p:blipFill>
        <p:spPr bwMode="auto">
          <a:xfrm>
            <a:off x="-36512" y="0"/>
            <a:ext cx="9144000" cy="688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5013">
            <a:off x="4980898" y="404909"/>
            <a:ext cx="2657475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3276">
            <a:off x="1128806" y="558469"/>
            <a:ext cx="2444750" cy="346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53" y="4149080"/>
            <a:ext cx="3786187" cy="25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603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" r="6114"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579" y="931675"/>
            <a:ext cx="6626842" cy="499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83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" r="486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17" y="1065430"/>
            <a:ext cx="6490166" cy="4727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61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721836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56" y="1916832"/>
            <a:ext cx="7291387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378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94" t="-7690" r="-829" b="8449"/>
          <a:stretch/>
        </p:blipFill>
        <p:spPr bwMode="auto">
          <a:xfrm>
            <a:off x="-150125" y="-618821"/>
            <a:ext cx="9485194" cy="7688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920750"/>
            <a:ext cx="6694487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51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3" r="5105"/>
          <a:stretch/>
        </p:blipFill>
        <p:spPr bwMode="auto">
          <a:xfrm>
            <a:off x="-1" y="0"/>
            <a:ext cx="916661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20272"/>
            <a:ext cx="6552728" cy="4764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15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то осени красивые: 21 тыс изображений найдено в Яндекс.Картинках |  Осенний пейзаж, Размытый фон, Осенний баннер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59"/>
          <a:stretch/>
        </p:blipFill>
        <p:spPr bwMode="auto">
          <a:xfrm>
            <a:off x="0" y="-99392"/>
            <a:ext cx="913956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2"/>
          <p:cNvSpPr txBox="1">
            <a:spLocks/>
          </p:cNvSpPr>
          <p:nvPr/>
        </p:nvSpPr>
        <p:spPr>
          <a:xfrm>
            <a:off x="845371" y="603275"/>
            <a:ext cx="7448824" cy="850106"/>
          </a:xfrm>
          <a:prstGeom prst="rect">
            <a:avLst/>
          </a:prstGeom>
          <a:solidFill>
            <a:srgbClr val="FFC000"/>
          </a:solidFill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600" b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Види дистанційного навчання</a:t>
            </a:r>
            <a:endParaRPr lang="ru-RU" sz="36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855513" y="2060848"/>
            <a:ext cx="2952328" cy="1551136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200" dirty="0" smtClean="0">
                <a:solidFill>
                  <a:srgbClr val="99FF33"/>
                </a:solidFill>
              </a:rPr>
              <a:t>Синхронне</a:t>
            </a:r>
          </a:p>
          <a:p>
            <a:pPr algn="ctr"/>
            <a:r>
              <a:rPr lang="uk-UA" sz="1800" b="0" dirty="0" smtClean="0">
                <a:solidFill>
                  <a:srgbClr val="99FF33"/>
                </a:solidFill>
              </a:rPr>
              <a:t>- Прямий ефір (графік)</a:t>
            </a:r>
          </a:p>
          <a:p>
            <a:pPr marL="285750" indent="-285750">
              <a:buFontTx/>
              <a:buChar char="-"/>
            </a:pPr>
            <a:r>
              <a:rPr lang="uk-UA" sz="1800" b="0" dirty="0" smtClean="0">
                <a:solidFill>
                  <a:srgbClr val="99FF33"/>
                </a:solidFill>
              </a:rPr>
              <a:t>Зворотній зв’язок </a:t>
            </a:r>
          </a:p>
          <a:p>
            <a:pPr marL="285750" indent="-285750">
              <a:buFontTx/>
              <a:buChar char="-"/>
            </a:pPr>
            <a:r>
              <a:rPr lang="uk-UA" sz="1800" b="0" dirty="0">
                <a:solidFill>
                  <a:srgbClr val="99FF33"/>
                </a:solidFill>
              </a:rPr>
              <a:t>В</a:t>
            </a:r>
            <a:r>
              <a:rPr lang="uk-UA" sz="1800" b="0" dirty="0" smtClean="0">
                <a:solidFill>
                  <a:srgbClr val="99FF33"/>
                </a:solidFill>
              </a:rPr>
              <a:t>ідеоконференція</a:t>
            </a:r>
          </a:p>
          <a:p>
            <a:pPr algn="ctr"/>
            <a:endParaRPr lang="uk-UA" sz="1800" b="0" dirty="0" smtClean="0">
              <a:solidFill>
                <a:srgbClr val="0070C0"/>
              </a:solidFill>
            </a:endParaRPr>
          </a:p>
          <a:p>
            <a:pPr marL="285750" indent="-285750">
              <a:buFontTx/>
              <a:buChar char="-"/>
            </a:pPr>
            <a:endParaRPr lang="uk-UA" sz="1800" b="0" dirty="0" smtClean="0">
              <a:solidFill>
                <a:srgbClr val="0070C0"/>
              </a:solidFill>
            </a:endParaRPr>
          </a:p>
          <a:p>
            <a:pPr algn="ctr"/>
            <a:endParaRPr lang="ru-RU" sz="3200" b="0" dirty="0">
              <a:solidFill>
                <a:srgbClr val="0070C0"/>
              </a:solidFill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436096" y="2042616"/>
            <a:ext cx="3356317" cy="219177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200" dirty="0" smtClean="0">
                <a:solidFill>
                  <a:srgbClr val="00B0F0"/>
                </a:solidFill>
              </a:rPr>
              <a:t>Асинхронне</a:t>
            </a:r>
          </a:p>
          <a:p>
            <a:r>
              <a:rPr lang="uk-UA" sz="1800" b="0" dirty="0" smtClean="0">
                <a:solidFill>
                  <a:srgbClr val="00B0F0"/>
                </a:solidFill>
              </a:rPr>
              <a:t>-Самостійне планування +</a:t>
            </a:r>
            <a:r>
              <a:rPr lang="uk-UA" sz="1800" b="0" dirty="0" err="1" smtClean="0">
                <a:solidFill>
                  <a:srgbClr val="00B0F0"/>
                </a:solidFill>
              </a:rPr>
              <a:t>дедлайн</a:t>
            </a:r>
            <a:endParaRPr lang="uk-UA" sz="1800" b="0" dirty="0" smtClean="0">
              <a:solidFill>
                <a:srgbClr val="00B0F0"/>
              </a:solidFill>
            </a:endParaRPr>
          </a:p>
          <a:p>
            <a:r>
              <a:rPr lang="uk-UA" sz="1800" b="0" dirty="0" smtClean="0">
                <a:solidFill>
                  <a:srgbClr val="00B0F0"/>
                </a:solidFill>
              </a:rPr>
              <a:t>- Електронне листування, </a:t>
            </a:r>
            <a:r>
              <a:rPr lang="uk-UA" sz="1800" b="0" dirty="0" err="1" smtClean="0">
                <a:solidFill>
                  <a:srgbClr val="00B0F0"/>
                </a:solidFill>
              </a:rPr>
              <a:t>телеуроки</a:t>
            </a:r>
            <a:r>
              <a:rPr lang="uk-UA" sz="1800" b="0" dirty="0" smtClean="0">
                <a:solidFill>
                  <a:srgbClr val="00B0F0"/>
                </a:solidFill>
              </a:rPr>
              <a:t>, блог, сайти, чати, </a:t>
            </a:r>
            <a:r>
              <a:rPr lang="uk-UA" sz="1800" b="0" dirty="0" err="1" smtClean="0">
                <a:solidFill>
                  <a:srgbClr val="00B0F0"/>
                </a:solidFill>
              </a:rPr>
              <a:t>группи</a:t>
            </a:r>
            <a:r>
              <a:rPr lang="uk-UA" sz="1800" b="0" dirty="0" smtClean="0">
                <a:solidFill>
                  <a:srgbClr val="00B0F0"/>
                </a:solidFill>
              </a:rPr>
              <a:t>, </a:t>
            </a:r>
            <a:r>
              <a:rPr lang="uk-UA" sz="1800" b="0" dirty="0" err="1" smtClean="0">
                <a:solidFill>
                  <a:srgbClr val="00B0F0"/>
                </a:solidFill>
              </a:rPr>
              <a:t>соцмережи</a:t>
            </a:r>
            <a:r>
              <a:rPr lang="uk-UA" sz="1800" b="0" dirty="0" smtClean="0">
                <a:solidFill>
                  <a:srgbClr val="00B0F0"/>
                </a:solidFill>
              </a:rPr>
              <a:t> тощо</a:t>
            </a:r>
            <a:endParaRPr lang="ru-RU" sz="1800" b="0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4845270"/>
            <a:ext cx="4483983" cy="1323439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/>
            <a:r>
              <a:rPr lang="uk-UA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ГІБРИДНЕ</a:t>
            </a:r>
          </a:p>
          <a:p>
            <a:pPr lvl="0" algn="ctr"/>
            <a:r>
              <a:rPr lang="uk-U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Асинхронне + </a:t>
            </a:r>
            <a:r>
              <a:rPr lang="uk-U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Синхронне</a:t>
            </a:r>
          </a:p>
          <a:p>
            <a:pPr lvl="0" algn="ctr"/>
            <a:r>
              <a:rPr lang="uk-U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навчання</a:t>
            </a:r>
            <a:endParaRPr lang="uk-UA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8984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" y="0"/>
            <a:ext cx="91600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275" y="836712"/>
            <a:ext cx="662577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841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84"/>
          <a:stretch/>
        </p:blipFill>
        <p:spPr bwMode="auto">
          <a:xfrm>
            <a:off x="0" y="3286"/>
            <a:ext cx="9144000" cy="685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597" y="1147763"/>
            <a:ext cx="5819877" cy="436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17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8259" y="191578"/>
            <a:ext cx="4464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Онлайн - </a:t>
            </a: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С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ЕРВІСИ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656"/>
            <a:ext cx="151216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07705" y="332656"/>
            <a:ext cx="5415050" cy="122413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err="1" smtClean="0">
                <a:solidFill>
                  <a:srgbClr val="1F029A"/>
                </a:solidFill>
                <a:latin typeface="Baskerville Old Face" pitchFamily="18" charset="0"/>
                <a:cs typeface="Times New Roman" pitchFamily="18" charset="0"/>
              </a:rPr>
              <a:t>Classtime</a:t>
            </a:r>
            <a:endParaRPr lang="ru-RU" sz="4000" dirty="0">
              <a:solidFill>
                <a:srgbClr val="1F029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896940" y="1772818"/>
            <a:ext cx="4431145" cy="3877989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Clr>
                <a:srgbClr val="4F81BD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Classtime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це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помічник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вчителя, що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збагачує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урок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миттєвою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візуалізацією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рівня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розуміння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та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прогресу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усього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класу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в живому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часі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Clr>
                <a:srgbClr val="4F81BD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Сес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ії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Classtime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допомогають</a:t>
            </a: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швидко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перевіряти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знання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учнів,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залучати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дітей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до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командної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роботи,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працювати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над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помилками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готуватися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до ЗНО та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зробити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свою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підготовку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до уроку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набагато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ефективнішою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Pct val="70000"/>
              <a:buFont typeface="Wingdings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5"/>
          <a:srcRect l="14261" t="4561" r="18912" b="3935"/>
          <a:stretch/>
        </p:blipFill>
        <p:spPr bwMode="auto">
          <a:xfrm>
            <a:off x="5436097" y="2348880"/>
            <a:ext cx="3528392" cy="3057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02" y="151671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181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286000" y="188640"/>
            <a:ext cx="6172200" cy="648072"/>
          </a:xfrm>
          <a:prstGeom prst="rect">
            <a:avLst/>
          </a:prstGeom>
        </p:spPr>
        <p:txBody>
          <a:bodyPr vert="horz" anchor="b"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small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entury Schoolbook"/>
              <a:ea typeface="+mj-ea"/>
              <a:cs typeface="+mj-cs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2154" t="25904" r="19733" b="12047"/>
          <a:stretch/>
        </p:blipFill>
        <p:spPr bwMode="auto">
          <a:xfrm>
            <a:off x="971601" y="1129100"/>
            <a:ext cx="7272808" cy="4824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73681" y="328012"/>
            <a:ext cx="30476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0" i="0" u="none" strike="noStrike" dirty="0" smtClean="0">
                <a:solidFill>
                  <a:srgbClr val="7030A0"/>
                </a:solidFill>
                <a:effectLst/>
                <a:latin typeface="+mj-lt"/>
                <a:hlinkClick r:id="rId3"/>
              </a:rPr>
              <a:t>Prezi.com </a:t>
            </a:r>
            <a:endParaRPr lang="en-US" sz="4400" b="0" i="0" dirty="0">
              <a:solidFill>
                <a:srgbClr val="7030A0"/>
              </a:solidFill>
              <a:effectLst/>
              <a:latin typeface="+mj-lt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215" y="88050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87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2475" t="21084" r="19412" b="17771"/>
          <a:stretch/>
        </p:blipFill>
        <p:spPr bwMode="auto">
          <a:xfrm rot="21232281">
            <a:off x="1819137" y="2144423"/>
            <a:ext cx="5829255" cy="40487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/>
          <p:nvPr/>
        </p:nvPicPr>
        <p:blipFill rotWithShape="1">
          <a:blip r:embed="rId3"/>
          <a:srcRect l="9973" t="13855" r="57298" b="74096"/>
          <a:stretch/>
        </p:blipFill>
        <p:spPr bwMode="auto">
          <a:xfrm>
            <a:off x="458797" y="86648"/>
            <a:ext cx="7414192" cy="1672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51444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858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2435">
            <a:off x="377453" y="920796"/>
            <a:ext cx="4964764" cy="3373277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004048" y="609601"/>
            <a:ext cx="3888432" cy="53396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 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Instagram</a:t>
            </a:r>
            <a:endParaRPr lang="uk-UA" sz="32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000" b="1" noProof="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Функції 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Stories</a:t>
            </a: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j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/>
            </a:r>
            <a:b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</a:b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 - Опитування (2 варіанта відповідей)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/>
            </a:r>
            <a:b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</a:b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 - Питання (передбачається розгорнута відповідь)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/>
            </a:r>
            <a:b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</a:br>
            <a:r>
              <a:rPr kumimoji="0" lang="uk-UA" sz="20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 - Вікторина (необмежена кількість варіантів відповідей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j-ea"/>
                <a:cs typeface="Times New Roman" panose="02020603050405020304" pitchFamily="18" charset="0"/>
              </a:rPr>
              <a:t>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825" y="0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34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210" t="14156" r="12508"/>
          <a:stretch/>
        </p:blipFill>
        <p:spPr bwMode="auto">
          <a:xfrm>
            <a:off x="543000" y="2878855"/>
            <a:ext cx="4245023" cy="27103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/>
          <p:nvPr/>
        </p:nvPicPr>
        <p:blipFill rotWithShape="1">
          <a:blip r:embed="rId3"/>
          <a:srcRect l="24723" t="28012" r="9938" b="26506"/>
          <a:stretch/>
        </p:blipFill>
        <p:spPr bwMode="auto">
          <a:xfrm>
            <a:off x="4932040" y="3311375"/>
            <a:ext cx="3876040" cy="14382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4301" y="260648"/>
            <a:ext cx="7267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МІЙ КЛАС </a:t>
            </a:r>
            <a:endParaRPr lang="uk-UA" dirty="0" smtClean="0">
              <a:latin typeface="+mj-lt"/>
            </a:endParaRPr>
          </a:p>
          <a:p>
            <a:endParaRPr lang="ru-RU" dirty="0"/>
          </a:p>
          <a:p>
            <a:pPr algn="just"/>
            <a:r>
              <a:rPr lang="ru-RU" dirty="0" smtClean="0"/>
              <a:t>Електронна </a:t>
            </a:r>
            <a:r>
              <a:rPr lang="ru-RU" dirty="0" err="1"/>
              <a:t>освітня</a:t>
            </a:r>
            <a:r>
              <a:rPr lang="ru-RU" dirty="0"/>
              <a:t> платформа «</a:t>
            </a:r>
            <a:r>
              <a:rPr lang="ru-RU" dirty="0" err="1"/>
              <a:t>МійКлас</a:t>
            </a:r>
            <a:r>
              <a:rPr lang="ru-RU" dirty="0"/>
              <a:t>» </a:t>
            </a:r>
            <a:r>
              <a:rPr lang="ru-RU" dirty="0" err="1"/>
              <a:t>пропонує</a:t>
            </a:r>
            <a:r>
              <a:rPr lang="ru-RU" dirty="0"/>
              <a:t> широкий спектр </a:t>
            </a:r>
            <a:r>
              <a:rPr lang="ru-RU" dirty="0" err="1"/>
              <a:t>матеріалів</a:t>
            </a:r>
            <a:r>
              <a:rPr lang="ru-RU" dirty="0"/>
              <a:t> — </a:t>
            </a:r>
            <a:r>
              <a:rPr lang="ru-RU" dirty="0" err="1"/>
              <a:t>завдання</a:t>
            </a:r>
            <a:r>
              <a:rPr lang="ru-RU" dirty="0"/>
              <a:t>, </a:t>
            </a:r>
            <a:r>
              <a:rPr lang="ru-RU" dirty="0" err="1"/>
              <a:t>теорія</a:t>
            </a:r>
            <a:r>
              <a:rPr lang="ru-RU" dirty="0"/>
              <a:t> та тести у </a:t>
            </a:r>
            <a:r>
              <a:rPr lang="ru-RU" dirty="0" err="1"/>
              <a:t>шкільних</a:t>
            </a:r>
            <a:r>
              <a:rPr lang="ru-RU" dirty="0"/>
              <a:t> предметах. </a:t>
            </a:r>
            <a:r>
              <a:rPr lang="ru-RU" dirty="0" err="1"/>
              <a:t>Кожне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кроки </a:t>
            </a:r>
            <a:r>
              <a:rPr lang="ru-RU" dirty="0" err="1"/>
              <a:t>розв'язання</a:t>
            </a:r>
            <a:r>
              <a:rPr lang="ru-RU" dirty="0"/>
              <a:t>, таким чином </a:t>
            </a:r>
            <a:r>
              <a:rPr lang="ru-RU" dirty="0" err="1"/>
              <a:t>учень</a:t>
            </a:r>
            <a:r>
              <a:rPr lang="ru-RU" dirty="0"/>
              <a:t> може </a:t>
            </a:r>
            <a:r>
              <a:rPr lang="ru-RU" dirty="0" err="1"/>
              <a:t>самостійно</a:t>
            </a:r>
            <a:r>
              <a:rPr lang="ru-RU" dirty="0"/>
              <a:t> </a:t>
            </a:r>
            <a:r>
              <a:rPr lang="ru-RU" dirty="0" err="1"/>
              <a:t>вивчати</a:t>
            </a:r>
            <a:r>
              <a:rPr lang="ru-RU" dirty="0"/>
              <a:t> предмет і </a:t>
            </a:r>
            <a:r>
              <a:rPr lang="ru-RU" dirty="0" err="1"/>
              <a:t>вчитися</a:t>
            </a:r>
            <a:r>
              <a:rPr lang="ru-RU" dirty="0"/>
              <a:t> на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помилках</a:t>
            </a:r>
            <a:r>
              <a:rPr lang="ru-RU" dirty="0"/>
              <a:t>.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613" y="-1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28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548680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>
                <a:solidFill>
                  <a:srgbClr val="660099"/>
                </a:solidFill>
                <a:latin typeface="+mj-lt"/>
                <a:hlinkClick r:id="rId2"/>
              </a:rPr>
              <a:t>ThingLink</a:t>
            </a:r>
            <a:endParaRPr lang="en-US" sz="3600" dirty="0">
              <a:solidFill>
                <a:srgbClr val="660099"/>
              </a:solidFill>
              <a:latin typeface="+mj-lt"/>
              <a:hlinkClick r:id="rId2"/>
            </a:endParaRPr>
          </a:p>
          <a:p>
            <a:pPr algn="ctr"/>
            <a:r>
              <a:rPr lang="uk-UA" sz="3600" dirty="0" smtClean="0">
                <a:solidFill>
                  <a:srgbClr val="0000FF"/>
                </a:solidFill>
                <a:latin typeface="+mj-lt"/>
              </a:rPr>
              <a:t>(</a:t>
            </a:r>
            <a:r>
              <a:rPr lang="uk-UA" sz="3600" dirty="0" err="1" smtClean="0">
                <a:solidFill>
                  <a:srgbClr val="0000FF"/>
                </a:solidFill>
                <a:latin typeface="+mj-lt"/>
              </a:rPr>
              <a:t>говоряче</a:t>
            </a:r>
            <a:r>
              <a:rPr lang="uk-UA" sz="3600" dirty="0" smtClean="0">
                <a:solidFill>
                  <a:srgbClr val="0000FF"/>
                </a:solidFill>
                <a:latin typeface="+mj-lt"/>
              </a:rPr>
              <a:t> зображення)</a:t>
            </a:r>
            <a:endParaRPr lang="ru-RU" sz="36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54" t="39560" r="28785" b="17143"/>
          <a:stretch/>
        </p:blipFill>
        <p:spPr bwMode="auto">
          <a:xfrm>
            <a:off x="1187624" y="1770255"/>
            <a:ext cx="6868906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943475"/>
            <a:ext cx="238125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222" y="0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85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53458" y="405976"/>
            <a:ext cx="3366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u="sng" dirty="0">
                <a:solidFill>
                  <a:srgbClr val="660099"/>
                </a:solidFill>
                <a:hlinkClick r:id="rId2"/>
              </a:rPr>
              <a:t>Google </a:t>
            </a:r>
            <a:r>
              <a:rPr lang="ru-RU" sz="3200" b="1" u="sng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Класс </a:t>
            </a:r>
          </a:p>
          <a:p>
            <a:r>
              <a:rPr lang="ru-RU" sz="3200" b="1" u="sng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(</a:t>
            </a:r>
            <a:r>
              <a:rPr lang="ru-RU" sz="3200" b="1" u="sng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2">
                    <a:lumMod val="75000"/>
                  </a:schemeClr>
                </a:solidFill>
              </a:rPr>
              <a:t>Google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2">
                    <a:lumMod val="75000"/>
                  </a:schemeClr>
                </a:solidFill>
              </a:rPr>
              <a:t>Apps</a:t>
            </a:r>
            <a:r>
              <a:rPr lang="ru-RU" sz="4000" b="1" u="sng" dirty="0" smtClean="0">
                <a:solidFill>
                  <a:srgbClr val="660099"/>
                </a:solidFill>
                <a:hlinkClick r:id="rId2"/>
              </a:rPr>
              <a:t>)</a:t>
            </a:r>
            <a:endParaRPr lang="ru-RU" sz="4000" b="1" i="0" u="sng" strike="noStrike" dirty="0">
              <a:solidFill>
                <a:srgbClr val="660099"/>
              </a:solidFill>
              <a:effectLst/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052" y="1772816"/>
            <a:ext cx="72245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err="1"/>
              <a:t>Google</a:t>
            </a:r>
            <a:r>
              <a:rPr lang="ru-RU" sz="2000" i="1" dirty="0"/>
              <a:t> Класс </a:t>
            </a:r>
            <a:r>
              <a:rPr lang="ru-RU" sz="2000" dirty="0"/>
              <a:t>помогает преподавателям экономить время, легко и быстро организовывать занятия и эффективно общаться с учащимися</a:t>
            </a:r>
            <a:r>
              <a:rPr lang="ru-RU" sz="2000" dirty="0" smtClean="0"/>
              <a:t>.</a:t>
            </a:r>
            <a:endParaRPr lang="ru-RU" sz="2000" dirty="0"/>
          </a:p>
          <a:p>
            <a:pPr algn="just"/>
            <a:r>
              <a:rPr lang="ru-RU" sz="2000" dirty="0"/>
              <a:t>Класс – это новый сервис </a:t>
            </a:r>
            <a:r>
              <a:rPr lang="ru-RU" sz="2000" i="1" dirty="0" err="1"/>
              <a:t>Google</a:t>
            </a:r>
            <a:r>
              <a:rPr lang="ru-RU" sz="2000" i="1" dirty="0"/>
              <a:t> </a:t>
            </a:r>
            <a:r>
              <a:rPr lang="ru-RU" sz="2000" i="1" dirty="0" err="1"/>
              <a:t>Apps</a:t>
            </a:r>
            <a:r>
              <a:rPr lang="ru-RU" sz="2000" i="1" dirty="0"/>
              <a:t> </a:t>
            </a:r>
            <a:r>
              <a:rPr lang="ru-RU" sz="2000" dirty="0"/>
              <a:t>для образования, который позволяет преподавателям быстро создавать и упорядочивать задания, выставлять оценки, оставлять комментарии и общаться с учащимися</a:t>
            </a:r>
            <a:r>
              <a:rPr lang="ru-RU" sz="2000" dirty="0" smtClean="0"/>
              <a:t>.</a:t>
            </a:r>
          </a:p>
          <a:p>
            <a:pPr algn="just"/>
            <a:r>
              <a:rPr lang="ru-RU" sz="2000" dirty="0" smtClean="0"/>
              <a:t>В </a:t>
            </a:r>
            <a:r>
              <a:rPr lang="ru-RU" sz="2000" dirty="0"/>
              <a:t>свою очередь, учащиеся могут хранить задания на </a:t>
            </a:r>
            <a:r>
              <a:rPr lang="ru-RU" sz="2000" i="1" dirty="0" err="1"/>
              <a:t>Google</a:t>
            </a:r>
            <a:r>
              <a:rPr lang="ru-RU" sz="2000" i="1" dirty="0"/>
              <a:t> Диске,</a:t>
            </a:r>
            <a:r>
              <a:rPr lang="ru-RU" sz="2000" dirty="0"/>
              <a:t> а также сдавать выполненные работы в Классе и напрямую общаться друг с другом и с преподавателями.</a:t>
            </a:r>
          </a:p>
        </p:txBody>
      </p:sp>
      <p:pic>
        <p:nvPicPr>
          <p:cNvPr id="2050" name="Picture 2" descr="C:\Users\RED\Desktop\unna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7272"/>
            <a:ext cx="1855726" cy="185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481" y="5301208"/>
            <a:ext cx="2168174" cy="1523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7272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405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37218"/>
            <a:ext cx="792088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ПЕРЕВАГИ ВИКОРИСТАННЯ </a:t>
            </a:r>
          </a:p>
          <a:p>
            <a:pPr algn="ctr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ОНЛАЙН-СЕРВІСІВ</a:t>
            </a:r>
          </a:p>
          <a:p>
            <a:pPr algn="ctr"/>
            <a:endParaRPr lang="ru-RU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err="1" smtClean="0"/>
              <a:t>підвищення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рівня</a:t>
            </a:r>
            <a:r>
              <a:rPr lang="ru-RU" sz="2000" dirty="0" smtClean="0"/>
              <a:t> </a:t>
            </a:r>
            <a:r>
              <a:rPr lang="ru-RU" sz="2000" dirty="0" err="1" smtClean="0"/>
              <a:t>мотивації</a:t>
            </a:r>
            <a:r>
              <a:rPr lang="ru-RU" sz="2000" dirty="0" smtClean="0"/>
              <a:t> навчання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err="1" smtClean="0"/>
              <a:t>активізація</a:t>
            </a:r>
            <a:r>
              <a:rPr lang="ru-RU" sz="2000" dirty="0" smtClean="0"/>
              <a:t> </a:t>
            </a:r>
            <a:r>
              <a:rPr lang="ru-RU" sz="2000" dirty="0" err="1" smtClean="0"/>
              <a:t>навчальної</a:t>
            </a:r>
            <a:r>
              <a:rPr lang="ru-RU" sz="2000" dirty="0" smtClean="0"/>
              <a:t> діяльності учнів, </a:t>
            </a:r>
            <a:r>
              <a:rPr lang="ru-RU" sz="2000" dirty="0" err="1" smtClean="0"/>
              <a:t>посилення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їх</a:t>
            </a:r>
            <a:r>
              <a:rPr lang="ru-RU" sz="2000" dirty="0" smtClean="0"/>
              <a:t> </a:t>
            </a:r>
            <a:r>
              <a:rPr lang="ru-RU" sz="2000" dirty="0" err="1" smtClean="0"/>
              <a:t>суб'єктивної</a:t>
            </a:r>
            <a:r>
              <a:rPr lang="ru-RU" sz="2000" dirty="0" smtClean="0"/>
              <a:t> </a:t>
            </a:r>
            <a:r>
              <a:rPr lang="ru-RU" sz="2000" dirty="0" err="1" smtClean="0"/>
              <a:t>ролі</a:t>
            </a:r>
            <a:endParaRPr lang="ru-RU" sz="20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err="1" smtClean="0"/>
              <a:t>індивідуалізація</a:t>
            </a:r>
            <a:r>
              <a:rPr lang="ru-RU" sz="2000" dirty="0" smtClean="0"/>
              <a:t> процесу навчання, </a:t>
            </a:r>
            <a:r>
              <a:rPr lang="ru-RU" sz="2000" dirty="0" err="1" smtClean="0"/>
              <a:t>розширення</a:t>
            </a:r>
            <a:r>
              <a:rPr lang="ru-RU" sz="2000" dirty="0" smtClean="0"/>
              <a:t> меж </a:t>
            </a:r>
            <a:r>
              <a:rPr lang="ru-RU" sz="2000" dirty="0" err="1" smtClean="0"/>
              <a:t>самостійної</a:t>
            </a:r>
            <a:r>
              <a:rPr lang="ru-RU" sz="2000" dirty="0" smtClean="0"/>
              <a:t> діяльності </a:t>
            </a:r>
            <a:r>
              <a:rPr lang="ru-RU" sz="2000" dirty="0" err="1" smtClean="0"/>
              <a:t>школярів</a:t>
            </a:r>
            <a:endParaRPr lang="ru-RU" sz="20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err="1" smtClean="0"/>
              <a:t>урізноманітнення</a:t>
            </a:r>
            <a:r>
              <a:rPr lang="ru-RU" sz="2000" dirty="0" smtClean="0"/>
              <a:t> форм </a:t>
            </a:r>
            <a:r>
              <a:rPr lang="ru-RU" sz="2000" dirty="0" err="1" smtClean="0"/>
              <a:t>подання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інформації</a:t>
            </a:r>
            <a:endParaRPr lang="ru-RU" sz="20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err="1" smtClean="0"/>
              <a:t>варіативність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методів</a:t>
            </a:r>
            <a:r>
              <a:rPr lang="ru-RU" sz="2000" dirty="0" smtClean="0"/>
              <a:t> і </a:t>
            </a:r>
            <a:r>
              <a:rPr lang="ru-RU" sz="2000" dirty="0" err="1" smtClean="0"/>
              <a:t>типів</a:t>
            </a:r>
            <a:r>
              <a:rPr lang="ru-RU" sz="2000" dirty="0" smtClean="0"/>
              <a:t> завдань</a:t>
            </a:r>
            <a:endParaRPr lang="ru-RU" sz="20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створення навчального </a:t>
            </a:r>
            <a:r>
              <a:rPr lang="ru-RU" sz="2000" dirty="0" err="1" smtClean="0"/>
              <a:t>середовища</a:t>
            </a:r>
            <a:r>
              <a:rPr lang="ru-RU" sz="2000" dirty="0" smtClean="0"/>
              <a:t>, яке </a:t>
            </a:r>
            <a:r>
              <a:rPr lang="ru-RU" sz="2000" dirty="0" err="1" smtClean="0"/>
              <a:t>забезпечує</a:t>
            </a:r>
            <a:r>
              <a:rPr lang="ru-RU" sz="2000" dirty="0" smtClean="0"/>
              <a:t> </a:t>
            </a:r>
          </a:p>
          <a:p>
            <a:pPr algn="just"/>
            <a:r>
              <a:rPr lang="ru-RU" sz="2000" dirty="0" smtClean="0"/>
              <a:t>«</a:t>
            </a:r>
            <a:r>
              <a:rPr lang="ru-RU" sz="2000" dirty="0" err="1" smtClean="0"/>
              <a:t>занурення</a:t>
            </a:r>
            <a:r>
              <a:rPr lang="ru-RU" sz="2000" dirty="0" smtClean="0"/>
              <a:t>» </a:t>
            </a:r>
            <a:r>
              <a:rPr lang="ru-RU" sz="2000" dirty="0" err="1" smtClean="0"/>
              <a:t>учня</a:t>
            </a:r>
            <a:r>
              <a:rPr lang="ru-RU" sz="2000" dirty="0" smtClean="0"/>
              <a:t> в </a:t>
            </a:r>
            <a:r>
              <a:rPr lang="ru-RU" sz="2000" dirty="0" err="1" smtClean="0"/>
              <a:t>певні</a:t>
            </a:r>
            <a:r>
              <a:rPr lang="ru-RU" sz="2000" dirty="0"/>
              <a:t> </a:t>
            </a:r>
            <a:r>
              <a:rPr lang="ru-RU" sz="2000" dirty="0" err="1" smtClean="0"/>
              <a:t>соціальні</a:t>
            </a:r>
            <a:r>
              <a:rPr lang="ru-RU" sz="2000" dirty="0" smtClean="0"/>
              <a:t> й </a:t>
            </a:r>
            <a:r>
              <a:rPr lang="ru-RU" sz="2000" dirty="0" err="1" smtClean="0"/>
              <a:t>діяльнісні</a:t>
            </a:r>
            <a:r>
              <a:rPr lang="ru-RU" sz="2000" dirty="0" smtClean="0"/>
              <a:t> </a:t>
            </a:r>
            <a:r>
              <a:rPr lang="ru-RU" sz="2000" dirty="0" err="1" smtClean="0"/>
              <a:t>ситуації</a:t>
            </a:r>
            <a:endParaRPr lang="ru-RU" sz="2000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забезпечення </a:t>
            </a:r>
            <a:r>
              <a:rPr lang="ru-RU" sz="2000" dirty="0" err="1" smtClean="0"/>
              <a:t>зворотного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зв'язку</a:t>
            </a:r>
            <a:r>
              <a:rPr lang="ru-RU" sz="2000" dirty="0" smtClean="0"/>
              <a:t>, </a:t>
            </a:r>
            <a:r>
              <a:rPr lang="ru-RU" sz="2000" dirty="0" err="1" smtClean="0"/>
              <a:t>можливість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рефлексії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536"/>
            <a:ext cx="1322387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822979"/>
            <a:ext cx="1997340" cy="166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0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8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t="26952"/>
          <a:stretch/>
        </p:blipFill>
        <p:spPr bwMode="auto">
          <a:xfrm>
            <a:off x="1309210" y="1700808"/>
            <a:ext cx="6492733" cy="3651724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1115616" y="426928"/>
            <a:ext cx="7344816" cy="10578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Труднощі, що виникають підчас організації дистанційного навчання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35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568" cy="7317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3278"/>
            <a:ext cx="3829050" cy="336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-794"/>
            <a:ext cx="37242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68960"/>
            <a:ext cx="4475163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43" y="3431381"/>
            <a:ext cx="3535363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16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" y="5877"/>
            <a:ext cx="91680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57" y="476671"/>
            <a:ext cx="4076792" cy="27257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t="24798" r="12045" b="5713"/>
          <a:stretch/>
        </p:blipFill>
        <p:spPr bwMode="auto">
          <a:xfrm rot="492608">
            <a:off x="365882" y="3511425"/>
            <a:ext cx="4215666" cy="270527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979" y="1704556"/>
            <a:ext cx="4369608" cy="31607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202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</TotalTime>
  <Words>305</Words>
  <Application>Microsoft Office PowerPoint</Application>
  <PresentationFormat>Экран (4:3)</PresentationFormat>
  <Paragraphs>49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Baskerville Old Face</vt:lpstr>
      <vt:lpstr>Calibri</vt:lpstr>
      <vt:lpstr>Century Schoolbook</vt:lpstr>
      <vt:lpstr>Lucida Sans Unicode</vt:lpstr>
      <vt:lpstr>Times New Roman</vt:lpstr>
      <vt:lpstr>Verdana</vt:lpstr>
      <vt:lpstr>Wingdings</vt:lpstr>
      <vt:lpstr>Wingdings 2</vt:lpstr>
      <vt:lpstr>Wingdings 3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RED</dc:creator>
  <cp:lastModifiedBy>Пользователь Windows</cp:lastModifiedBy>
  <cp:revision>64</cp:revision>
  <dcterms:created xsi:type="dcterms:W3CDTF">2020-06-08T07:03:56Z</dcterms:created>
  <dcterms:modified xsi:type="dcterms:W3CDTF">2020-10-28T11:30:24Z</dcterms:modified>
</cp:coreProperties>
</file>