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7" r:id="rId2"/>
    <p:sldId id="308" r:id="rId3"/>
    <p:sldId id="381" r:id="rId4"/>
    <p:sldId id="393" r:id="rId5"/>
    <p:sldId id="394" r:id="rId6"/>
    <p:sldId id="409" r:id="rId7"/>
    <p:sldId id="399" r:id="rId8"/>
    <p:sldId id="396" r:id="rId9"/>
    <p:sldId id="398" r:id="rId10"/>
    <p:sldId id="400" r:id="rId11"/>
    <p:sldId id="408" r:id="rId12"/>
    <p:sldId id="401" r:id="rId13"/>
    <p:sldId id="407" r:id="rId14"/>
    <p:sldId id="313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omic Sans MS" panose="030F0702030302020204" pitchFamily="66" charset="0"/>
      <p:regular r:id="rId20"/>
      <p:bold r:id="rId21"/>
      <p:italic r:id="rId22"/>
      <p:boldItalic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0C8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21.09.2022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1643050"/>
            <a:ext cx="7072362" cy="2331690"/>
          </a:xfrm>
        </p:spPr>
        <p:txBody>
          <a:bodyPr anchor="ctr"/>
          <a:lstStyle/>
          <a:p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У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р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о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к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м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ат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е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ма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т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ик</a:t>
            </a:r>
            <a: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и</a:t>
            </a:r>
            <a:br>
              <a:rPr lang="uk-UA" sz="72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</a:br>
            <a:r>
              <a:rPr lang="uk-UA" sz="54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4</a:t>
            </a:r>
            <a:r>
              <a:rPr lang="uk-UA" sz="5400" b="1" dirty="0" smtClean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uk-UA" sz="54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клас</a:t>
            </a:r>
            <a:br>
              <a:rPr lang="uk-UA" sz="5400" b="1" dirty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</a:br>
            <a:r>
              <a:rPr lang="uk-UA" sz="2800" b="1" dirty="0" smtClean="0">
                <a:ln w="19050">
                  <a:solidFill>
                    <a:prstClr val="white"/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5888569"/>
            <a:ext cx="3960440" cy="936104"/>
          </a:xfr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uk-UA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uk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Вчитель: </a:t>
            </a:r>
            <a:r>
              <a:rPr 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Зелінська О.С.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123728" y="4077072"/>
            <a:ext cx="5832648" cy="1152128"/>
          </a:xfrm>
          <a:prstGeom prst="rect">
            <a:avLst/>
          </a:prstGeom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accent5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uk-UA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Повторення вивченого в 3 класі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3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7929618" cy="889494"/>
          </a:xfrm>
        </p:spPr>
        <p:txBody>
          <a:bodyPr/>
          <a:lstStyle/>
          <a:p>
            <a:r>
              <a:rPr lang="ru-RU" sz="3200" dirty="0">
                <a:solidFill>
                  <a:schemeClr val="tx2"/>
                </a:solidFill>
              </a:rPr>
              <a:t>Математика </a:t>
            </a:r>
            <a:r>
              <a:rPr lang="ru-RU" sz="3200" dirty="0" smtClean="0">
                <a:solidFill>
                  <a:schemeClr val="tx2"/>
                </a:solidFill>
              </a:rPr>
              <a:t>ст. 5 - 6.   </a:t>
            </a:r>
            <a:endParaRPr lang="ru-RU" sz="3200" dirty="0">
              <a:solidFill>
                <a:schemeClr val="tx2"/>
              </a:solidFill>
            </a:endParaRPr>
          </a:p>
        </p:txBody>
      </p:sp>
      <p:pic>
        <p:nvPicPr>
          <p:cNvPr id="1028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92032"/>
            <a:ext cx="2088232" cy="215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Владислав\Desktop\джміль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80112" y="4077072"/>
            <a:ext cx="2807074" cy="294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206051"/>
            <a:ext cx="3383813" cy="497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439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537488" y="5323300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411760" y="4982853"/>
            <a:ext cx="720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774503" y="1484784"/>
            <a:ext cx="720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570186"/>
          </a:xfrm>
        </p:spPr>
        <p:txBody>
          <a:bodyPr/>
          <a:lstStyle/>
          <a:p>
            <a:r>
              <a:rPr lang="uk-UA" dirty="0" smtClean="0"/>
              <a:t> </a:t>
            </a:r>
            <a:r>
              <a:rPr lang="uk-UA" dirty="0" smtClean="0"/>
              <a:t>вересня</a:t>
            </a:r>
            <a:br>
              <a:rPr lang="uk-UA" dirty="0" smtClean="0"/>
            </a:br>
            <a:r>
              <a:rPr lang="uk-UA" dirty="0" smtClean="0"/>
              <a:t>Класна робота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86314"/>
            <a:ext cx="4248472" cy="16275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95736" y="3413838"/>
            <a:ext cx="5555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Математичний диктант</a:t>
            </a:r>
            <a:endParaRPr lang="uk-UA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149080"/>
            <a:ext cx="7931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sz="2400" dirty="0" smtClean="0"/>
              <a:t>Записати число , яке складається з 2 сотень , 4 десятків і 8 одиниць ; 6 сотень та 5 одиниць ; 9 десятків 3 одиниць; 8 сотень 9десятків.</a:t>
            </a:r>
          </a:p>
          <a:p>
            <a:pPr marL="457200" indent="-457200">
              <a:buAutoNum type="arabicPeriod"/>
            </a:pPr>
            <a:r>
              <a:rPr lang="uk-UA" sz="2400" dirty="0" smtClean="0"/>
              <a:t>Записати сусідів числа 898; наступне число до число 679; попереднє число до числа1000.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8638732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0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537488" y="5323300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555776" y="5000134"/>
            <a:ext cx="720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87" y="404664"/>
            <a:ext cx="7997691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400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2555776" y="5000134"/>
            <a:ext cx="720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64704"/>
            <a:ext cx="8060991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04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Гімнастика для очей _ Gymnastics for the eye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3407" y="0"/>
            <a:ext cx="9040593" cy="61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5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5953052" y="3172665"/>
            <a:ext cx="4603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uk-UA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359972" y="4838853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124" y="433394"/>
            <a:ext cx="8044638" cy="4889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92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544625" y="1052737"/>
            <a:ext cx="3302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 Теля – 72 кг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683567" y="1772818"/>
            <a:ext cx="6192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 Козеня – ?, у 8 р. менше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7805795" y="1576652"/>
            <a:ext cx="1292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</a:rPr>
              <a:t>на </a:t>
            </a:r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?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7122406" y="1375902"/>
            <a:ext cx="0" cy="91440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4737026" y="1375902"/>
            <a:ext cx="2385380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683567" y="2598503"/>
            <a:ext cx="3828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 6 козенят – ? кг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7" name="Picture 5" descr="C:\Users\Владислав\Desktop\Screenshot_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749"/>
          <a:stretch/>
        </p:blipFill>
        <p:spPr bwMode="auto">
          <a:xfrm>
            <a:off x="7146133" y="1078714"/>
            <a:ext cx="635937" cy="148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29716" y="3244834"/>
            <a:ext cx="2097645" cy="201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22406" y="4212745"/>
            <a:ext cx="1755885" cy="1241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406406"/>
            <a:ext cx="2180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002060"/>
                </a:solidFill>
              </a:rPr>
              <a:t>Задача 1</a:t>
            </a:r>
            <a:endParaRPr lang="uk-U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5945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3074588" y="548680"/>
            <a:ext cx="2778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Розв’язання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21177" y="1195011"/>
            <a:ext cx="24705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1) 72 : 8 = </a:t>
            </a:r>
            <a:endParaRPr lang="ru-RU" sz="36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818725" y="1203823"/>
            <a:ext cx="54248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9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(кг) – маса козеняти; </a:t>
            </a:r>
            <a:endParaRPr lang="ru-RU" sz="3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94715" y="1830154"/>
            <a:ext cx="22397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2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) 9 </a:t>
            </a:r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· 6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= </a:t>
            </a:r>
            <a:endParaRPr lang="ru-RU" sz="3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557601" y="1825189"/>
            <a:ext cx="5811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54 (кг) – маса 6 козенят. </a:t>
            </a:r>
            <a:endParaRPr lang="ru-RU" sz="3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11127" y="2479831"/>
            <a:ext cx="2880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3) 72 - 54 = </a:t>
            </a:r>
            <a:endParaRPr lang="ru-RU" sz="3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255283" y="2471520"/>
            <a:ext cx="18694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18 (кг) </a:t>
            </a:r>
            <a:endParaRPr lang="ru-RU" sz="3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765332" y="3117851"/>
            <a:ext cx="45608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72 – ( 72 : 8 · 6) =   </a:t>
            </a:r>
            <a:endParaRPr lang="ru-RU" sz="36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9674" y="3116173"/>
            <a:ext cx="8130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18 </a:t>
            </a:r>
            <a:endParaRPr lang="ru-RU" sz="36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999D5B-1A8F-4715-80E6-937575375CAD}"/>
              </a:ext>
            </a:extLst>
          </p:cNvPr>
          <p:cNvSpPr txBox="1"/>
          <p:nvPr/>
        </p:nvSpPr>
        <p:spPr>
          <a:xfrm>
            <a:off x="464437" y="3762504"/>
            <a:ext cx="84513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Відповідь</a:t>
            </a: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: 54 кг маса 6 козенят; на 18 кг маса 6 козенят менша від маси теляти.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272" y="4847874"/>
            <a:ext cx="1987922" cy="1908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5640" y="5528321"/>
            <a:ext cx="1737165" cy="1227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19" y="5561036"/>
            <a:ext cx="1157135" cy="119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514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641218" y="5293210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76672"/>
            <a:ext cx="8124351" cy="35283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4437112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err="1" smtClean="0">
                <a:solidFill>
                  <a:srgbClr val="002060"/>
                </a:solidFill>
              </a:rPr>
              <a:t>Продали:до</a:t>
            </a:r>
            <a:r>
              <a:rPr lang="uk-UA" sz="2400" b="1" dirty="0" smtClean="0">
                <a:solidFill>
                  <a:srgbClr val="002060"/>
                </a:solidFill>
              </a:rPr>
              <a:t> обіду-250 </a:t>
            </a:r>
            <a:r>
              <a:rPr lang="uk-UA" sz="2400" b="1" dirty="0" err="1" smtClean="0">
                <a:solidFill>
                  <a:srgbClr val="002060"/>
                </a:solidFill>
              </a:rPr>
              <a:t>кондиц</a:t>
            </a:r>
            <a:r>
              <a:rPr lang="uk-UA" sz="24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2400" b="1" dirty="0" smtClean="0">
                <a:solidFill>
                  <a:srgbClr val="002060"/>
                </a:solidFill>
              </a:rPr>
              <a:t>Після обіду-?, на 150 </a:t>
            </a:r>
            <a:r>
              <a:rPr lang="uk-UA" sz="2400" b="1" dirty="0" err="1" smtClean="0">
                <a:solidFill>
                  <a:srgbClr val="002060"/>
                </a:solidFill>
              </a:rPr>
              <a:t>кондиц</a:t>
            </a:r>
            <a:r>
              <a:rPr lang="uk-UA" sz="2400" b="1" dirty="0" smtClean="0">
                <a:solidFill>
                  <a:srgbClr val="002060"/>
                </a:solidFill>
              </a:rPr>
              <a:t>. більше</a:t>
            </a:r>
            <a:endParaRPr lang="uk-UA" sz="2400" b="1" dirty="0">
              <a:solidFill>
                <a:srgbClr val="002060"/>
              </a:solidFill>
            </a:endParaRPr>
          </a:p>
          <a:p>
            <a:r>
              <a:rPr lang="uk-UA" sz="2400" b="1" dirty="0" smtClean="0">
                <a:solidFill>
                  <a:srgbClr val="002060"/>
                </a:solidFill>
              </a:rPr>
              <a:t>Залишилося-130 </a:t>
            </a:r>
            <a:r>
              <a:rPr lang="uk-UA" sz="2400" b="1" dirty="0" err="1" smtClean="0">
                <a:solidFill>
                  <a:srgbClr val="002060"/>
                </a:solidFill>
              </a:rPr>
              <a:t>кондиц</a:t>
            </a:r>
            <a:r>
              <a:rPr lang="uk-UA" sz="24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sz="2400" b="1" dirty="0" smtClean="0">
                <a:solidFill>
                  <a:srgbClr val="002060"/>
                </a:solidFill>
              </a:rPr>
              <a:t>Було -?</a:t>
            </a:r>
            <a:endParaRPr lang="uk-UA" sz="2400" b="1" dirty="0">
              <a:solidFill>
                <a:srgbClr val="00206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5971598" y="4674872"/>
            <a:ext cx="2385380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8356978" y="4678854"/>
            <a:ext cx="0" cy="40633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7164288" y="5085184"/>
            <a:ext cx="119269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7473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3074588" y="548680"/>
            <a:ext cx="2778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Розв’язання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21177" y="1195011"/>
            <a:ext cx="26773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1) 250+150 </a:t>
            </a:r>
            <a:endParaRPr lang="ru-RU" sz="36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818725" y="1203823"/>
            <a:ext cx="44710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=400 (к.)-продали </a:t>
            </a:r>
            <a:endParaRPr lang="ru-RU" sz="3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94715" y="1830154"/>
            <a:ext cx="7446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2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) 400+130=530 (к.)-було зранку </a:t>
            </a:r>
            <a:endParaRPr lang="ru-RU" sz="3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557601" y="1825189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255283" y="2471520"/>
            <a:ext cx="4603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765332" y="3117851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919674" y="3116173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999D5B-1A8F-4715-80E6-937575375CAD}"/>
              </a:ext>
            </a:extLst>
          </p:cNvPr>
          <p:cNvSpPr txBox="1"/>
          <p:nvPr/>
        </p:nvSpPr>
        <p:spPr>
          <a:xfrm>
            <a:off x="395536" y="2530601"/>
            <a:ext cx="8520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Відповідь</a:t>
            </a: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: 530 кондиціонерів було в магазині зранку. 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272" y="4847874"/>
            <a:ext cx="1987922" cy="1908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5640" y="5528321"/>
            <a:ext cx="1737165" cy="1227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519" y="5561036"/>
            <a:ext cx="1157135" cy="119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414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396374C-4428-413F-A54B-D9E9E37E0EFF}"/>
              </a:ext>
            </a:extLst>
          </p:cNvPr>
          <p:cNvSpPr txBox="1"/>
          <p:nvPr/>
        </p:nvSpPr>
        <p:spPr>
          <a:xfrm>
            <a:off x="3136790" y="332656"/>
            <a:ext cx="2731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Рівняння 23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1DDFD5A-72EE-4FAD-BE17-9FBD44419CE4}"/>
              </a:ext>
            </a:extLst>
          </p:cNvPr>
          <p:cNvSpPr txBox="1"/>
          <p:nvPr/>
        </p:nvSpPr>
        <p:spPr>
          <a:xfrm>
            <a:off x="3139703" y="3542691"/>
            <a:ext cx="3225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483767" y="4058822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303921" y="5289149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722033" y="5876341"/>
            <a:ext cx="322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solidFill>
                  <a:srgbClr val="1F497D">
                    <a:lumMod val="75000"/>
                  </a:srgbClr>
                </a:solidFill>
              </a:rPr>
              <a:t> </a:t>
            </a:r>
            <a:endParaRPr lang="ru-RU" sz="3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0" y="957275"/>
            <a:ext cx="8111982" cy="24690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41113" y="3789040"/>
            <a:ext cx="75473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rgbClr val="002060"/>
                </a:solidFill>
              </a:rPr>
              <a:t>Ширина-2см</a:t>
            </a:r>
          </a:p>
          <a:p>
            <a:r>
              <a:rPr lang="uk-UA" sz="3600" dirty="0" smtClean="0">
                <a:solidFill>
                  <a:srgbClr val="002060"/>
                </a:solidFill>
              </a:rPr>
              <a:t>Довжина -?, на 5 см більша</a:t>
            </a:r>
          </a:p>
          <a:p>
            <a:r>
              <a:rPr lang="uk-UA" sz="3600" dirty="0" smtClean="0">
                <a:solidFill>
                  <a:srgbClr val="002060"/>
                </a:solidFill>
              </a:rPr>
              <a:t>Периметр-?</a:t>
            </a:r>
            <a:endParaRPr lang="uk-UA" sz="3600" dirty="0">
              <a:solidFill>
                <a:srgbClr val="002060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7207312" y="4717194"/>
            <a:ext cx="504056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7705719" y="4189022"/>
            <a:ext cx="5649" cy="51613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5320339" y="4189022"/>
            <a:ext cx="2385380" cy="0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199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396374C-4428-413F-A54B-D9E9E37E0EFF}"/>
              </a:ext>
            </a:extLst>
          </p:cNvPr>
          <p:cNvSpPr txBox="1"/>
          <p:nvPr/>
        </p:nvSpPr>
        <p:spPr>
          <a:xfrm>
            <a:off x="2539872" y="369534"/>
            <a:ext cx="4307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</a:rPr>
              <a:t>Домашнє завдання</a:t>
            </a:r>
            <a:endParaRPr lang="uk-UA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2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11368" y="5323300"/>
            <a:ext cx="1305740" cy="134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40" y="1020235"/>
            <a:ext cx="8327683" cy="327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3200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39552" y="620688"/>
            <a:ext cx="799288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Молодці !</a:t>
            </a:r>
          </a:p>
          <a:p>
            <a:pPr algn="ctr"/>
            <a:r>
              <a:rPr lang="uk-UA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 нових зустрічей!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2" descr="C:\Users\Владислав\Desktop\джміль 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608" y="2266708"/>
            <a:ext cx="3528392" cy="451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Картинки по запросу математика клипарт | Идеи для обустройства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140968"/>
            <a:ext cx="2674115" cy="276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3286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F497D"/>
      </a:hlink>
      <a:folHlink>
        <a:srgbClr val="1F497D"/>
      </a:folHlink>
    </a:clrScheme>
    <a:fontScheme name="для шаблонов синий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3838</TotalTime>
  <Words>255</Words>
  <Application>Microsoft Office PowerPoint</Application>
  <PresentationFormat>Экран (4:3)</PresentationFormat>
  <Paragraphs>56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Comic Sans MS</vt:lpstr>
      <vt:lpstr>Arial</vt:lpstr>
      <vt:lpstr>1_Тема Office</vt:lpstr>
      <vt:lpstr>Урок математики 4 клас  </vt:lpstr>
      <vt:lpstr>Математика ст. 5 - 6.   </vt:lpstr>
      <vt:lpstr> вересня Класна робота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Зелінська Оксана Сергіївна</dc:creator>
  <cp:keywords>Шаблон презентации</cp:keywords>
  <cp:lastModifiedBy>Vladislav</cp:lastModifiedBy>
  <cp:revision>356</cp:revision>
  <dcterms:created xsi:type="dcterms:W3CDTF">2014-07-06T18:18:01Z</dcterms:created>
  <dcterms:modified xsi:type="dcterms:W3CDTF">2022-09-21T16:26:42Z</dcterms:modified>
</cp:coreProperties>
</file>