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4168" r:id="rId4"/>
  </p:sldMasterIdLst>
  <p:notesMasterIdLst>
    <p:notesMasterId r:id="rId22"/>
  </p:notesMasterIdLst>
  <p:handoutMasterIdLst>
    <p:handoutMasterId r:id="rId23"/>
  </p:handoutMasterIdLst>
  <p:sldIdLst>
    <p:sldId id="256" r:id="rId5"/>
    <p:sldId id="257" r:id="rId6"/>
    <p:sldId id="269" r:id="rId7"/>
    <p:sldId id="280" r:id="rId8"/>
    <p:sldId id="276" r:id="rId9"/>
    <p:sldId id="281" r:id="rId10"/>
    <p:sldId id="290" r:id="rId11"/>
    <p:sldId id="289" r:id="rId12"/>
    <p:sldId id="282" r:id="rId13"/>
    <p:sldId id="285" r:id="rId14"/>
    <p:sldId id="283" r:id="rId15"/>
    <p:sldId id="286" r:id="rId16"/>
    <p:sldId id="291" r:id="rId17"/>
    <p:sldId id="288" r:id="rId18"/>
    <p:sldId id="273" r:id="rId19"/>
    <p:sldId id="279" r:id="rId20"/>
    <p:sldId id="278" r:id="rId21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84868" autoAdjust="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3840" y="1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9B5FB6F5-51EC-43FD-B8CF-E736365348B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47FF874-B3EC-470E-8EA6-5BF0F789B4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C12A780-2B11-4296-BC1C-FBE57D95DF08}" type="datetime1">
              <a:rPr lang="ru-RU" smtClean="0"/>
              <a:t>03.06.2025</a:t>
            </a:fld>
            <a:endParaRPr lang="ru-RU" dirty="0"/>
          </a:p>
        </p:txBody>
      </p:sp>
      <p:sp>
        <p:nvSpPr>
          <p:cNvPr id="4" name="Нижний колонтитул 3">
            <a:extLst>
              <a:ext uri="{FF2B5EF4-FFF2-40B4-BE49-F238E27FC236}">
                <a16:creationId xmlns:a16="http://schemas.microsoft.com/office/drawing/2014/main" id="{40F35E46-8EA0-4D31-B53D-1DC006F225F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1089EA35-CB71-49D2-A823-EBB877793B8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849CF80-918C-4346-8274-A92117EC4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7244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807BB6-5E10-45BE-B765-52D0BC05DA1D}" type="datetime1">
              <a:rPr lang="ru-RU" smtClean="0"/>
              <a:pPr/>
              <a:t>03.06.2025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0279F17-7BA4-49BC-BB37-7F646CF8D2F0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265740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8755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/>
              <a:t>Создание структуры для подготовки:</a:t>
            </a:r>
          </a:p>
          <a:p>
            <a:pPr marL="182880" indent="-182880" rtl="0">
              <a:buFont typeface="+mj-lt"/>
              <a:buAutoNum type="arabicPeriod"/>
            </a:pPr>
            <a:r>
              <a:rPr lang="ru-RU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Знакомство с эпохой (используйте сочетание мультимедийных форматов и текста)</a:t>
            </a:r>
          </a:p>
          <a:p>
            <a:pPr marL="182880" indent="-182880" rtl="0">
              <a:buFont typeface="+mj-lt"/>
              <a:buAutoNum type="arabicPeriod"/>
            </a:pPr>
            <a:r>
              <a:rPr lang="ru-RU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Упорядочьте свои артефакты, чтобы показать, какой была жизнь в представляемой эпохе</a:t>
            </a:r>
          </a:p>
          <a:p>
            <a:pPr marL="182880" indent="-182880" rtl="0">
              <a:buFont typeface="+mj-lt"/>
              <a:buAutoNum type="arabicPeriod"/>
            </a:pPr>
            <a:r>
              <a:rPr lang="ru-RU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Подумайте об использовании раскадровки для создания структуры изображений и идей</a:t>
            </a:r>
          </a:p>
          <a:p>
            <a:pPr marL="182880" indent="-182880" rtl="0">
              <a:buFont typeface="+mj-lt"/>
              <a:buAutoNum type="arabicPeriod"/>
            </a:pPr>
            <a:r>
              <a:rPr lang="ru-RU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Подготовьте понятную и хорошо оформленную презентацию всех аспектов эпохи (людей, рабочих мест, еды, транспорта и т. д. Что еще следует добавить, чтобы добиться эффекта посещения эпохи для аудитории?)</a:t>
            </a:r>
          </a:p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659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9942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4805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154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5259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01330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0880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23903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08243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5546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3542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73671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2216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9447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/>
              <a:t>Создание структуры для подготовки:</a:t>
            </a:r>
          </a:p>
          <a:p>
            <a:pPr marL="182880" indent="-182880" rtl="0">
              <a:buFont typeface="+mj-lt"/>
              <a:buAutoNum type="arabicPeriod"/>
            </a:pPr>
            <a:r>
              <a:rPr lang="ru-RU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Знакомство с эпохой (используйте сочетание мультимедийных форматов и текста)</a:t>
            </a:r>
          </a:p>
          <a:p>
            <a:pPr marL="182880" indent="-182880" rtl="0">
              <a:buFont typeface="+mj-lt"/>
              <a:buAutoNum type="arabicPeriod"/>
            </a:pPr>
            <a:r>
              <a:rPr lang="ru-RU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Упорядочьте свои артефакты, чтобы показать, какой была жизнь в представляемой эпохе</a:t>
            </a:r>
          </a:p>
          <a:p>
            <a:pPr marL="182880" indent="-182880" rtl="0">
              <a:buFont typeface="+mj-lt"/>
              <a:buAutoNum type="arabicPeriod"/>
            </a:pPr>
            <a:r>
              <a:rPr lang="ru-RU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Подумайте об использовании раскадровки для создания структуры изображений и идей</a:t>
            </a:r>
          </a:p>
          <a:p>
            <a:pPr marL="182880" indent="-182880" rtl="0">
              <a:buFont typeface="+mj-lt"/>
              <a:buAutoNum type="arabicPeriod"/>
            </a:pPr>
            <a:r>
              <a:rPr lang="ru-RU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Подготовьте понятную и хорошо оформленную презентацию всех аспектов эпохи (людей, рабочих мест, еды, транспорта и т. д. Что еще следует добавить, чтобы добиться эффекта посещения эпохи для аудитории?)</a:t>
            </a:r>
          </a:p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69385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0279F17-7BA4-49BC-BB37-7F646CF8D2F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589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 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rtlCol="0"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 rtlCol="0"/>
          <a:lstStyle/>
          <a:p>
            <a:pPr rtl="0"/>
            <a:fld id="{DB2DA951-EB27-434B-99E2-06C0F20230AA}" type="datetime1">
              <a:rPr lang="ru-RU" noProof="0" smtClean="0"/>
              <a:t>03.06.2025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‹#›</a:t>
            </a:fld>
            <a:endParaRPr lang="ru-RU" noProof="0"/>
          </a:p>
        </p:txBody>
      </p:sp>
      <p:cxnSp>
        <p:nvCxnSpPr>
          <p:cNvPr id="15" name="Прямая соединительная линия 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1858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 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+mj-lt"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4912756-3ADE-4147-9071-02B9575ECEF8}" type="datetime1">
              <a:rPr lang="ru-RU" noProof="0" smtClean="0"/>
              <a:t>03.06.2025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047178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ри столб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>
            <a:extLst>
              <a:ext uri="{FF2B5EF4-FFF2-40B4-BE49-F238E27FC236}">
                <a16:creationId xmlns:a16="http://schemas.microsoft.com/office/drawing/2014/main" id="{98A5301E-AB93-4945-A0AA-2215B6872DB2}"/>
              </a:ext>
            </a:extLst>
          </p:cNvPr>
          <p:cNvSpPr>
            <a:spLocks noChangeAspect="1"/>
          </p:cNvSpPr>
          <p:nvPr userDrawn="1"/>
        </p:nvSpPr>
        <p:spPr>
          <a:xfrm>
            <a:off x="1871401" y="2602132"/>
            <a:ext cx="1801368" cy="180136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D2FF1D57-3E5F-584B-94C2-629CD166831B}"/>
              </a:ext>
            </a:extLst>
          </p:cNvPr>
          <p:cNvSpPr>
            <a:spLocks noChangeAspect="1"/>
          </p:cNvSpPr>
          <p:nvPr userDrawn="1"/>
        </p:nvSpPr>
        <p:spPr>
          <a:xfrm>
            <a:off x="5194632" y="2602132"/>
            <a:ext cx="1801368" cy="180136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90A619F7-99B1-EB46-8946-F77C733C4D86}"/>
              </a:ext>
            </a:extLst>
          </p:cNvPr>
          <p:cNvSpPr>
            <a:spLocks noChangeAspect="1"/>
          </p:cNvSpPr>
          <p:nvPr userDrawn="1"/>
        </p:nvSpPr>
        <p:spPr>
          <a:xfrm>
            <a:off x="8519230" y="2602132"/>
            <a:ext cx="1801368" cy="180136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4804495"/>
            <a:ext cx="2952000" cy="1109133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61BBCF7-4F54-430F-AEE5-8559250D856E}" type="datetime1">
              <a:rPr lang="ru-RU" noProof="0" smtClean="0"/>
              <a:t>03.06.2025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id="{D2FC6D4A-DA65-4AB4-A214-ABFCCC77CE2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620000" y="4804495"/>
            <a:ext cx="2952000" cy="1109133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id="{64EDB116-654D-48D8-BED5-DCA5C06DA378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7944598" y="4804495"/>
            <a:ext cx="2952000" cy="1109133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</p:txBody>
      </p:sp>
      <p:sp>
        <p:nvSpPr>
          <p:cNvPr id="12" name="Рисунок 11">
            <a:extLst>
              <a:ext uri="{FF2B5EF4-FFF2-40B4-BE49-F238E27FC236}">
                <a16:creationId xmlns:a16="http://schemas.microsoft.com/office/drawing/2014/main" id="{0E6232E7-9350-493B-BFD0-883015EB07CE}"/>
              </a:ext>
            </a:extLst>
          </p:cNvPr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2191441" y="2922172"/>
            <a:ext cx="1161288" cy="1161288"/>
          </a:xfrm>
          <a:prstGeom prst="ellipse">
            <a:avLst/>
          </a:prstGeom>
          <a:noFill/>
        </p:spPr>
        <p:txBody>
          <a:bodyPr rtlCol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</a:p>
        </p:txBody>
      </p:sp>
      <p:sp>
        <p:nvSpPr>
          <p:cNvPr id="14" name="Рисунок 13">
            <a:extLst>
              <a:ext uri="{FF2B5EF4-FFF2-40B4-BE49-F238E27FC236}">
                <a16:creationId xmlns:a16="http://schemas.microsoft.com/office/drawing/2014/main" id="{E13A6892-C6C0-404F-96AD-993154ED8C7C}"/>
              </a:ext>
            </a:extLst>
          </p:cNvPr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5514672" y="2922172"/>
            <a:ext cx="1161288" cy="1161288"/>
          </a:xfrm>
          <a:prstGeom prst="ellipse">
            <a:avLst/>
          </a:prstGeom>
          <a:solidFill>
            <a:schemeClr val="accent2"/>
          </a:solidFill>
        </p:spPr>
        <p:txBody>
          <a:bodyPr rtlCol="0" anchor="ctr"/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tabLst/>
              <a:defRPr sz="1400" i="1">
                <a:solidFill>
                  <a:schemeClr val="bg1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tabLst/>
              <a:defRPr/>
            </a:pPr>
            <a:r>
              <a:rPr lang="ru-RU" noProof="0"/>
              <a:t>Вставьте значок или изображение</a:t>
            </a:r>
          </a:p>
        </p:txBody>
      </p:sp>
      <p:sp>
        <p:nvSpPr>
          <p:cNvPr id="16" name="Рисунок 15">
            <a:extLst>
              <a:ext uri="{FF2B5EF4-FFF2-40B4-BE49-F238E27FC236}">
                <a16:creationId xmlns:a16="http://schemas.microsoft.com/office/drawing/2014/main" id="{70281C28-F044-4622-B651-CE20C022E723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8838000" y="2920902"/>
            <a:ext cx="1163828" cy="1163828"/>
          </a:xfrm>
          <a:prstGeom prst="ellipse">
            <a:avLst/>
          </a:prstGeom>
          <a:noFill/>
        </p:spPr>
        <p:txBody>
          <a:bodyPr rtlCol="0" anchor="ctr"/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tabLst/>
              <a:defRPr sz="1400" b="0" i="1">
                <a:solidFill>
                  <a:schemeClr val="bg1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tabLst/>
              <a:defRPr/>
            </a:pPr>
            <a:r>
              <a:rPr lang="ru-RU" noProof="0"/>
              <a:t>Вставьте значок или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467037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столбца +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 7"/>
          <p:cNvCxnSpPr>
            <a:cxnSpLocks/>
          </p:cNvCxnSpPr>
          <p:nvPr/>
        </p:nvCxnSpPr>
        <p:spPr>
          <a:xfrm>
            <a:off x="3498694" y="2421466"/>
            <a:ext cx="740731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3498694" y="982132"/>
            <a:ext cx="7397903" cy="1303867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98694" y="2560320"/>
            <a:ext cx="3580381" cy="3310128"/>
          </a:xfrm>
        </p:spPr>
        <p:txBody>
          <a:bodyPr rtlCol="0">
            <a:normAutofit/>
          </a:bodyPr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7316216" y="2560320"/>
            <a:ext cx="3580381" cy="3310128"/>
          </a:xfrm>
        </p:spPr>
        <p:txBody>
          <a:bodyPr rtlCol="0">
            <a:normAutofit/>
          </a:bodyPr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0E5F501-3C4F-429A-BFF9-D56D01724E57}" type="datetime1">
              <a:rPr lang="ru-RU" noProof="0" smtClean="0"/>
              <a:t>03.06.2025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0" name="Параллелограмм 9">
            <a:extLst>
              <a:ext uri="{FF2B5EF4-FFF2-40B4-BE49-F238E27FC236}">
                <a16:creationId xmlns:a16="http://schemas.microsoft.com/office/drawing/2014/main" id="{9C4F6082-2952-43DC-9B9C-74C88B262CE9}"/>
              </a:ext>
            </a:extLst>
          </p:cNvPr>
          <p:cNvSpPr/>
          <p:nvPr userDrawn="1"/>
        </p:nvSpPr>
        <p:spPr>
          <a:xfrm rot="5400000">
            <a:off x="388783" y="2483417"/>
            <a:ext cx="3220061" cy="3373452"/>
          </a:xfrm>
          <a:prstGeom prst="parallelogram">
            <a:avLst>
              <a:gd name="adj" fmla="val 12608"/>
            </a:avLst>
          </a:prstGeom>
          <a:gradFill>
            <a:gsLst>
              <a:gs pos="11000">
                <a:schemeClr val="tx1">
                  <a:alpha val="0"/>
                </a:schemeClr>
              </a:gs>
              <a:gs pos="100000">
                <a:schemeClr val="tx1"/>
              </a:gs>
            </a:gsLst>
            <a:lin ang="5400000" scaled="1"/>
          </a:gradFill>
          <a:ln>
            <a:noFill/>
          </a:ln>
          <a:effectLst>
            <a:softEdge rad="317500"/>
          </a:effectLst>
          <a:scene3d>
            <a:camera prst="orthographicFront"/>
            <a:lightRig rig="threePt" dir="t">
              <a:rot lat="0" lon="0" rev="204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" name="Прямоугольник: скругленные углы 10">
            <a:extLst>
              <a:ext uri="{FF2B5EF4-FFF2-40B4-BE49-F238E27FC236}">
                <a16:creationId xmlns:a16="http://schemas.microsoft.com/office/drawing/2014/main" id="{67618976-780E-4131-85CD-66F013F5ACDE}"/>
              </a:ext>
            </a:extLst>
          </p:cNvPr>
          <p:cNvSpPr/>
          <p:nvPr userDrawn="1"/>
        </p:nvSpPr>
        <p:spPr>
          <a:xfrm rot="-120000">
            <a:off x="211380" y="1442831"/>
            <a:ext cx="3220061" cy="3910358"/>
          </a:xfrm>
          <a:prstGeom prst="roundRect">
            <a:avLst>
              <a:gd name="adj" fmla="val 454"/>
            </a:avLst>
          </a:prstGeom>
          <a:blipFill dpi="0" rotWithShape="1">
            <a:blip r:embed="rId2" cstate="screen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4000"/>
                      </a14:imgEffect>
                      <a14:imgEffect>
                        <a14:saturation sat="0"/>
                      </a14:imgEffect>
                      <a14:imgEffect>
                        <a14:brightnessContrast bright="4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20000" sy="20000" flip="xy" algn="tl"/>
          </a:blipFill>
          <a:ln>
            <a:noFill/>
          </a:ln>
          <a:effectLst/>
          <a:scene3d>
            <a:camera prst="orthographicFront"/>
            <a:lightRig rig="threePt" dir="t">
              <a:rot lat="0" lon="0" rev="20400000"/>
            </a:lightRig>
          </a:scene3d>
          <a:sp3d>
            <a:bevelT w="127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2" name="Рисунок 17">
            <a:extLst>
              <a:ext uri="{FF2B5EF4-FFF2-40B4-BE49-F238E27FC236}">
                <a16:creationId xmlns:a16="http://schemas.microsoft.com/office/drawing/2014/main" id="{01E4A9BC-C863-435A-8A18-508AE86DCBB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 rot="-120000" flipH="1">
            <a:off x="422103" y="1691853"/>
            <a:ext cx="2736000" cy="3367314"/>
          </a:xfrm>
          <a:solidFill>
            <a:schemeClr val="tx1">
              <a:lumMod val="75000"/>
              <a:lumOff val="25000"/>
            </a:schemeClr>
          </a:solidFill>
          <a:effectLst>
            <a:innerShdw blurRad="25400" dist="12700" dir="13500000">
              <a:prstClr val="black">
                <a:alpha val="16000"/>
              </a:prstClr>
            </a:innerShdw>
          </a:effectLst>
        </p:spPr>
        <p:txBody>
          <a:bodyPr lIns="180000" rIns="180000" rtlCol="0"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</p:spTree>
    <p:extLst>
      <p:ext uri="{BB962C8B-B14F-4D97-AF65-F5344CB8AC3E}">
        <p14:creationId xmlns:p14="http://schemas.microsoft.com/office/powerpoint/2010/main" val="3762657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лла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 8">
            <a:extLst>
              <a:ext uri="{FF2B5EF4-FFF2-40B4-BE49-F238E27FC236}">
                <a16:creationId xmlns:a16="http://schemas.microsoft.com/office/drawing/2014/main" id="{F4F82F76-1F28-4871-AA44-ADE3B29E465F}"/>
              </a:ext>
            </a:extLst>
          </p:cNvPr>
          <p:cNvSpPr/>
          <p:nvPr userDrawn="1"/>
        </p:nvSpPr>
        <p:spPr>
          <a:xfrm>
            <a:off x="1066800" y="1009665"/>
            <a:ext cx="7056969" cy="4847145"/>
          </a:xfrm>
          <a:prstGeom prst="rect">
            <a:avLst/>
          </a:prstGeom>
          <a:solidFill>
            <a:schemeClr val="bg1"/>
          </a:solidFill>
          <a:ln w="82550" cmpd="thickThin">
            <a:solidFill>
              <a:schemeClr val="bg1">
                <a:lumMod val="6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8216900" y="982132"/>
            <a:ext cx="2679698" cy="1412725"/>
          </a:xfrm>
        </p:spPr>
        <p:txBody>
          <a:bodyPr rtlCol="0" anchor="t"/>
          <a:lstStyle>
            <a:lvl1pPr algn="r">
              <a:defRPr/>
            </a:lvl1pPr>
          </a:lstStyle>
          <a:p>
            <a:pPr rtl="0"/>
            <a:r>
              <a:rPr lang="ru-RU" noProof="0"/>
              <a:t>Щелкните заголовок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6D6D90-8788-4693-8934-795A929F5097}" type="datetime1">
              <a:rPr lang="ru-RU" noProof="0" smtClean="0"/>
              <a:t>03.06.2025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1" name="Рисунок 10">
            <a:extLst>
              <a:ext uri="{FF2B5EF4-FFF2-40B4-BE49-F238E27FC236}">
                <a16:creationId xmlns:a16="http://schemas.microsoft.com/office/drawing/2014/main" id="{087D12F9-00B3-48A4-8EFB-78ACCA9F99D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482052" y="1318687"/>
            <a:ext cx="2338493" cy="2881988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/>
            </a:lvl1pPr>
          </a:lstStyle>
          <a:p>
            <a:pPr rtl="0"/>
            <a:r>
              <a:rPr lang="ru-RU" noProof="0"/>
              <a:t>Изображения зданий</a:t>
            </a:r>
          </a:p>
        </p:txBody>
      </p:sp>
      <p:sp>
        <p:nvSpPr>
          <p:cNvPr id="12" name="Рисунок 10">
            <a:extLst>
              <a:ext uri="{FF2B5EF4-FFF2-40B4-BE49-F238E27FC236}">
                <a16:creationId xmlns:a16="http://schemas.microsoft.com/office/drawing/2014/main" id="{242B44F9-2E79-4910-8D1A-CE37EF05242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374222" y="3128436"/>
            <a:ext cx="3974629" cy="2424639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tabLst/>
              <a:defRPr sz="1200" i="1"/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tabLst/>
              <a:defRPr/>
            </a:pPr>
            <a:r>
              <a:rPr lang="ru-RU" noProof="0"/>
              <a:t> Изображения рабочих мест</a:t>
            </a:r>
          </a:p>
        </p:txBody>
      </p:sp>
      <p:sp>
        <p:nvSpPr>
          <p:cNvPr id="13" name="Рисунок 10">
            <a:extLst>
              <a:ext uri="{FF2B5EF4-FFF2-40B4-BE49-F238E27FC236}">
                <a16:creationId xmlns:a16="http://schemas.microsoft.com/office/drawing/2014/main" id="{68412D06-1A64-446B-8E3E-026437ADFB5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600451" y="1318687"/>
            <a:ext cx="1748400" cy="1680173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tabLst/>
              <a:defRPr sz="1200" i="1"/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tabLst/>
              <a:defRPr/>
            </a:pPr>
            <a:r>
              <a:rPr lang="ru-RU" noProof="0"/>
              <a:t>Изображения транспорта</a:t>
            </a:r>
          </a:p>
        </p:txBody>
      </p:sp>
      <p:sp>
        <p:nvSpPr>
          <p:cNvPr id="14" name="Рисунок 10">
            <a:extLst>
              <a:ext uri="{FF2B5EF4-FFF2-40B4-BE49-F238E27FC236}">
                <a16:creationId xmlns:a16="http://schemas.microsoft.com/office/drawing/2014/main" id="{3152ED43-82C8-44B9-8B8E-2C0C9CEB1F19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374222" y="1318687"/>
            <a:ext cx="2093027" cy="1680173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/>
            </a:lvl1pPr>
          </a:lstStyle>
          <a:p>
            <a:pPr rtl="0"/>
            <a:r>
              <a:rPr lang="ru-RU" noProof="0"/>
              <a:t>Изображения одежды</a:t>
            </a:r>
          </a:p>
        </p:txBody>
      </p:sp>
      <p:sp>
        <p:nvSpPr>
          <p:cNvPr id="19" name="Рисунок 10">
            <a:extLst>
              <a:ext uri="{FF2B5EF4-FFF2-40B4-BE49-F238E27FC236}">
                <a16:creationId xmlns:a16="http://schemas.microsoft.com/office/drawing/2014/main" id="{0BCC3DC8-BDE4-4B07-A8CA-0321A364356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482052" y="4333875"/>
            <a:ext cx="2338493" cy="1219200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tabLst/>
              <a:defRPr sz="1200" i="1"/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tabLst/>
              <a:defRPr/>
            </a:pPr>
            <a:r>
              <a:rPr lang="ru-RU" noProof="0"/>
              <a:t>Изображения других элементов эпохи</a:t>
            </a:r>
          </a:p>
        </p:txBody>
      </p:sp>
      <p:sp>
        <p:nvSpPr>
          <p:cNvPr id="21" name="Текст 20">
            <a:extLst>
              <a:ext uri="{FF2B5EF4-FFF2-40B4-BE49-F238E27FC236}">
                <a16:creationId xmlns:a16="http://schemas.microsoft.com/office/drawing/2014/main" id="{2E769B50-B286-4700-AFD4-EFDA8F2FBA0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16900" y="2507046"/>
            <a:ext cx="2679698" cy="3349763"/>
          </a:xfrm>
        </p:spPr>
        <p:txBody>
          <a:bodyPr rtlCol="0"/>
          <a:lstStyle>
            <a:lvl1pPr marL="0" indent="0" algn="r">
              <a:buNone/>
              <a:defRPr/>
            </a:lvl1pPr>
            <a:lvl2pPr marL="457200" indent="0" algn="r">
              <a:buNone/>
              <a:defRPr/>
            </a:lvl2pPr>
            <a:lvl3pPr marL="914400" indent="0" algn="r">
              <a:buNone/>
              <a:defRPr/>
            </a:lvl3pPr>
            <a:lvl4pPr marL="1371600" indent="0" algn="r">
              <a:buNone/>
              <a:defRPr/>
            </a:lvl4pPr>
            <a:lvl5pPr marL="1828800" indent="0" algn="r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</p:spTree>
    <p:extLst>
      <p:ext uri="{BB962C8B-B14F-4D97-AF65-F5344CB8AC3E}">
        <p14:creationId xmlns:p14="http://schemas.microsoft.com/office/powerpoint/2010/main" val="4260075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Большая фотограф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 11">
            <a:extLst>
              <a:ext uri="{FF2B5EF4-FFF2-40B4-BE49-F238E27FC236}">
                <a16:creationId xmlns:a16="http://schemas.microsoft.com/office/drawing/2014/main" id="{13CE66FB-7564-43B1-9A0A-6594394A243B}"/>
              </a:ext>
            </a:extLst>
          </p:cNvPr>
          <p:cNvSpPr/>
          <p:nvPr userDrawn="1"/>
        </p:nvSpPr>
        <p:spPr>
          <a:xfrm>
            <a:off x="476250" y="476250"/>
            <a:ext cx="11239500" cy="592455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" name="Рисунок 10">
            <a:extLst>
              <a:ext uri="{FF2B5EF4-FFF2-40B4-BE49-F238E27FC236}">
                <a16:creationId xmlns:a16="http://schemas.microsoft.com/office/drawing/2014/main" id="{D335E96D-A567-4898-B2BA-3B8C2F40BA6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2000" y="567000"/>
            <a:ext cx="11088000" cy="5724000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6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классическое изображение из эпохи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92939"/>
            <a:ext cx="9601196" cy="751418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pic>
        <p:nvPicPr>
          <p:cNvPr id="7" name="Рисунок 6" descr="HD-PanelContent-GrommetsCombined.png">
            <a:extLst>
              <a:ext uri="{FF2B5EF4-FFF2-40B4-BE49-F238E27FC236}">
                <a16:creationId xmlns:a16="http://schemas.microsoft.com/office/drawing/2014/main" id="{EE5D561D-B993-4D57-A306-77777AD9090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8661" y="631069"/>
            <a:ext cx="240481" cy="238041"/>
          </a:xfrm>
          <a:prstGeom prst="ellipse">
            <a:avLst/>
          </a:prstGeom>
          <a:effectLst>
            <a:outerShdw blurRad="12700" dir="2700000" sx="102000" sy="102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Рисунок 7" descr="HD-PanelContent-GrommetsCombined.png">
            <a:extLst>
              <a:ext uri="{FF2B5EF4-FFF2-40B4-BE49-F238E27FC236}">
                <a16:creationId xmlns:a16="http://schemas.microsoft.com/office/drawing/2014/main" id="{56E46F13-579D-42C5-8CB9-411911275FA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322858" y="631069"/>
            <a:ext cx="240481" cy="238041"/>
          </a:xfrm>
          <a:prstGeom prst="ellipse">
            <a:avLst/>
          </a:prstGeom>
          <a:effectLst>
            <a:outerShdw blurRad="12700" dir="2700000" sx="102000" sy="102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Рисунок 8" descr="HD-PanelContent-GrommetsCombined.png">
            <a:extLst>
              <a:ext uri="{FF2B5EF4-FFF2-40B4-BE49-F238E27FC236}">
                <a16:creationId xmlns:a16="http://schemas.microsoft.com/office/drawing/2014/main" id="{E055F617-AE0E-412B-BD58-B6C6F1E57E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8661" y="5996029"/>
            <a:ext cx="240481" cy="238041"/>
          </a:xfrm>
          <a:prstGeom prst="ellipse">
            <a:avLst/>
          </a:prstGeom>
          <a:effectLst>
            <a:outerShdw blurRad="12700" dir="2700000" sx="102000" sy="102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Рисунок 9" descr="HD-PanelContent-GrommetsCombined.png">
            <a:extLst>
              <a:ext uri="{FF2B5EF4-FFF2-40B4-BE49-F238E27FC236}">
                <a16:creationId xmlns:a16="http://schemas.microsoft.com/office/drawing/2014/main" id="{E6A3ABD2-1E11-490E-83ED-21CCB187892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322858" y="5996029"/>
            <a:ext cx="240481" cy="238041"/>
          </a:xfrm>
          <a:prstGeom prst="ellipse">
            <a:avLst/>
          </a:prstGeom>
          <a:effectLst>
            <a:outerShdw blurRad="12700" dir="2700000" sx="102000" sy="102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18287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+ фото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 7"/>
          <p:cNvCxnSpPr>
            <a:cxnSpLocks/>
          </p:cNvCxnSpPr>
          <p:nvPr/>
        </p:nvCxnSpPr>
        <p:spPr>
          <a:xfrm>
            <a:off x="1295401" y="2421466"/>
            <a:ext cx="358038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295403" y="982132"/>
            <a:ext cx="3580380" cy="1303867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5401" y="2560320"/>
            <a:ext cx="3580381" cy="3310128"/>
          </a:xfrm>
        </p:spPr>
        <p:txBody>
          <a:bodyPr rtlCol="0">
            <a:normAutofit/>
          </a:bodyPr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A80654A-E75C-4D31-BB99-3BD3003B8FBC}" type="datetime1">
              <a:rPr lang="ru-RU" noProof="0" smtClean="0"/>
              <a:t>03.06.2025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0" name="Параллелограмм 9">
            <a:extLst>
              <a:ext uri="{FF2B5EF4-FFF2-40B4-BE49-F238E27FC236}">
                <a16:creationId xmlns:a16="http://schemas.microsoft.com/office/drawing/2014/main" id="{9C4F6082-2952-43DC-9B9C-74C88B262CE9}"/>
              </a:ext>
            </a:extLst>
          </p:cNvPr>
          <p:cNvSpPr/>
          <p:nvPr userDrawn="1"/>
        </p:nvSpPr>
        <p:spPr>
          <a:xfrm rot="5400000">
            <a:off x="6801681" y="1316976"/>
            <a:ext cx="4037344" cy="5975391"/>
          </a:xfrm>
          <a:prstGeom prst="parallelogram">
            <a:avLst>
              <a:gd name="adj" fmla="val 12608"/>
            </a:avLst>
          </a:prstGeom>
          <a:gradFill>
            <a:gsLst>
              <a:gs pos="11000">
                <a:schemeClr val="tx1">
                  <a:alpha val="0"/>
                </a:schemeClr>
              </a:gs>
              <a:gs pos="100000">
                <a:schemeClr val="tx1"/>
              </a:gs>
            </a:gsLst>
            <a:lin ang="5400000" scaled="1"/>
          </a:gradFill>
          <a:ln>
            <a:noFill/>
          </a:ln>
          <a:effectLst>
            <a:softEdge rad="317500"/>
          </a:effectLst>
          <a:scene3d>
            <a:camera prst="orthographicFront"/>
            <a:lightRig rig="threePt" dir="t">
              <a:rot lat="0" lon="0" rev="204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" name="Прямоугольник: скругленные углы 10">
            <a:extLst>
              <a:ext uri="{FF2B5EF4-FFF2-40B4-BE49-F238E27FC236}">
                <a16:creationId xmlns:a16="http://schemas.microsoft.com/office/drawing/2014/main" id="{67618976-780E-4131-85CD-66F013F5ACDE}"/>
              </a:ext>
            </a:extLst>
          </p:cNvPr>
          <p:cNvSpPr/>
          <p:nvPr userDrawn="1"/>
        </p:nvSpPr>
        <p:spPr>
          <a:xfrm rot="-120000">
            <a:off x="5372113" y="869568"/>
            <a:ext cx="5703690" cy="4902845"/>
          </a:xfrm>
          <a:prstGeom prst="roundRect">
            <a:avLst>
              <a:gd name="adj" fmla="val 454"/>
            </a:avLst>
          </a:prstGeom>
          <a:blipFill dpi="0" rotWithShape="1">
            <a:blip r:embed="rId2" cstate="screen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4000"/>
                      </a14:imgEffect>
                      <a14:imgEffect>
                        <a14:saturation sat="0"/>
                      </a14:imgEffect>
                      <a14:imgEffect>
                        <a14:brightnessContrast bright="4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20000" sy="20000" flip="xy" algn="tl"/>
          </a:blipFill>
          <a:ln>
            <a:noFill/>
          </a:ln>
          <a:effectLst/>
          <a:scene3d>
            <a:camera prst="orthographicFront"/>
            <a:lightRig rig="threePt" dir="t">
              <a:rot lat="0" lon="0" rev="20400000"/>
            </a:lightRig>
          </a:scene3d>
          <a:sp3d>
            <a:bevelT w="127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2" name="Рисунок 17">
            <a:extLst>
              <a:ext uri="{FF2B5EF4-FFF2-40B4-BE49-F238E27FC236}">
                <a16:creationId xmlns:a16="http://schemas.microsoft.com/office/drawing/2014/main" id="{01E4A9BC-C863-435A-8A18-508AE86DCBB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 rot="-120000" flipH="1">
            <a:off x="5584031" y="1077708"/>
            <a:ext cx="5279854" cy="4486565"/>
          </a:xfrm>
          <a:solidFill>
            <a:schemeClr val="tx1">
              <a:lumMod val="75000"/>
              <a:lumOff val="25000"/>
            </a:schemeClr>
          </a:solidFill>
          <a:effectLst>
            <a:innerShdw blurRad="25400" dist="12700" dir="13500000">
              <a:prstClr val="black">
                <a:alpha val="16000"/>
              </a:prstClr>
            </a:innerShdw>
          </a:effectLst>
        </p:spPr>
        <p:txBody>
          <a:bodyPr lIns="180000" rIns="180000" rtlCol="0"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</p:spTree>
    <p:extLst>
      <p:ext uri="{BB962C8B-B14F-4D97-AF65-F5344CB8AC3E}">
        <p14:creationId xmlns:p14="http://schemas.microsoft.com/office/powerpoint/2010/main" val="168386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головок +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 8" descr="HD-PanelContent-GrommetsCombined.png">
            <a:extLst>
              <a:ext uri="{FF2B5EF4-FFF2-40B4-BE49-F238E27FC236}">
                <a16:creationId xmlns:a16="http://schemas.microsoft.com/office/drawing/2014/main" id="{7BD0150C-9F76-4D95-80BF-675693B48F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cxnSp>
        <p:nvCxnSpPr>
          <p:cNvPr id="7" name="Прямая соединительная линия 6"/>
          <p:cNvCxnSpPr>
            <a:cxnSpLocks/>
          </p:cNvCxnSpPr>
          <p:nvPr/>
        </p:nvCxnSpPr>
        <p:spPr>
          <a:xfrm>
            <a:off x="1295401" y="2421466"/>
            <a:ext cx="466966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295402" y="982132"/>
            <a:ext cx="4669664" cy="1303867"/>
          </a:xfrm>
        </p:spPr>
        <p:txBody>
          <a:bodyPr rtlCol="0"/>
          <a:lstStyle/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1295401" y="2556932"/>
            <a:ext cx="4669666" cy="3318936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EA5D81B-1B02-42E1-834C-3D63E7695063}" type="datetime1">
              <a:rPr lang="ru-RU" noProof="0" smtClean="0"/>
              <a:t>03.06.2025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68FEA8B0-7C15-481C-885B-E54C78BC32E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226935" y="982132"/>
            <a:ext cx="4669666" cy="4126581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4" name="Текст 13">
            <a:extLst>
              <a:ext uri="{FF2B5EF4-FFF2-40B4-BE49-F238E27FC236}">
                <a16:creationId xmlns:a16="http://schemas.microsoft.com/office/drawing/2014/main" id="{8DCEB7F9-6056-41AE-93D6-C5D4C94C8F5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 rot="21043309">
            <a:off x="8122162" y="5338536"/>
            <a:ext cx="2746356" cy="425315"/>
          </a:xfrm>
        </p:spPr>
        <p:txBody>
          <a:bodyPr rtlCol="0"/>
          <a:lstStyle>
            <a:lvl1pPr marL="0" indent="0" algn="r">
              <a:buNone/>
              <a:defRPr i="0">
                <a:latin typeface="Lucida Handwriting" panose="03010101010101010101" pitchFamily="66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ru-RU" noProof="0"/>
              <a:t>Поколение XYZ</a:t>
            </a:r>
          </a:p>
        </p:txBody>
      </p:sp>
    </p:spTree>
    <p:extLst>
      <p:ext uri="{BB962C8B-B14F-4D97-AF65-F5344CB8AC3E}">
        <p14:creationId xmlns:p14="http://schemas.microsoft.com/office/powerpoint/2010/main" val="1455771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ри точ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95400" y="979709"/>
            <a:ext cx="9601197" cy="1822514"/>
          </a:xfrm>
        </p:spPr>
        <p:txBody>
          <a:bodyPr rtlCol="0" anchor="b">
            <a:normAutofit/>
          </a:bodyPr>
          <a:lstStyle>
            <a:lvl1pPr algn="ctr">
              <a:defRPr sz="4400" b="0" cap="none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95400" y="3073155"/>
            <a:ext cx="9601197" cy="520392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64F551-B0E3-4470-9BED-CE21B0505EF3}" type="datetime1">
              <a:rPr lang="ru-RU" noProof="0" smtClean="0"/>
              <a:t>03.06.2025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‹#›</a:t>
            </a:fld>
            <a:endParaRPr lang="ru-RU" noProof="0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1296884" y="2937688"/>
            <a:ext cx="960120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Объект 2">
            <a:extLst>
              <a:ext uri="{FF2B5EF4-FFF2-40B4-BE49-F238E27FC236}">
                <a16:creationId xmlns:a16="http://schemas.microsoft.com/office/drawing/2014/main" id="{4202A890-9091-4399-80AF-8AF212A1ED43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1295401" y="3864479"/>
            <a:ext cx="2952000" cy="1109133"/>
          </a:xfrm>
          <a:ln w="44450" cap="sq" cmpd="thinThick">
            <a:solidFill>
              <a:schemeClr val="accent1"/>
            </a:solidFill>
            <a:miter lim="800000"/>
          </a:ln>
        </p:spPr>
        <p:txBody>
          <a:bodyPr rtlCol="0" anchor="ctr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id="{F1661F6C-2BB1-41AF-BF4C-144E940F7B25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4620000" y="3864479"/>
            <a:ext cx="2952000" cy="1109133"/>
          </a:xfrm>
          <a:ln w="44450" cap="sq" cmpd="thinThick">
            <a:solidFill>
              <a:schemeClr val="accent3"/>
            </a:solidFill>
            <a:miter lim="800000"/>
          </a:ln>
        </p:spPr>
        <p:txBody>
          <a:bodyPr rtlCol="0" anchor="ctr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id="{3AFB258B-8362-4F6C-94EF-7C1F32CEBF2D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7944598" y="3864479"/>
            <a:ext cx="2952000" cy="1109133"/>
          </a:xfrm>
          <a:ln w="44450" cap="sq" cmpd="thinThick">
            <a:solidFill>
              <a:schemeClr val="accent2"/>
            </a:solidFill>
            <a:miter lim="800000"/>
          </a:ln>
        </p:spPr>
        <p:txBody>
          <a:bodyPr rtlCol="0" anchor="ctr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</a:lstStyle>
          <a:p>
            <a:pPr lvl="0" rtl="0"/>
            <a:r>
              <a:rPr lang="ru-RU" noProof="0"/>
              <a:t>Описание</a:t>
            </a:r>
          </a:p>
        </p:txBody>
      </p:sp>
    </p:spTree>
    <p:extLst>
      <p:ext uri="{BB962C8B-B14F-4D97-AF65-F5344CB8AC3E}">
        <p14:creationId xmlns:p14="http://schemas.microsoft.com/office/powerpoint/2010/main" val="36728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rtlCol="0" anchor="b">
            <a:normAutofit/>
          </a:bodyPr>
          <a:lstStyle>
            <a:lvl1pPr algn="ctr">
              <a:defRPr sz="4400" b="0" cap="none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4C81AB9-384E-4B37-8E8F-03F439C0C891}" type="datetime1">
              <a:rPr lang="ru-RU" noProof="0" smtClean="0"/>
              <a:t>03.06.2025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‹#›</a:t>
            </a:fld>
            <a:endParaRPr lang="ru-RU" noProof="0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8369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 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 rtlCol="0">
            <a:normAutofit/>
          </a:bodyPr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 rtlCol="0">
            <a:normAutofit/>
          </a:bodyPr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C01BBAE-F151-42DC-B631-49647F2BA3A3}" type="datetime1">
              <a:rPr lang="ru-RU" noProof="0" smtClean="0"/>
              <a:t>03.06.2025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363795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95400" y="2530739"/>
            <a:ext cx="4718304" cy="476250"/>
          </a:xfrm>
        </p:spPr>
        <p:txBody>
          <a:bodyPr rtlCol="0" anchor="b">
            <a:noAutofit/>
          </a:bodyPr>
          <a:lstStyle>
            <a:lvl1pPr marL="0" indent="0">
              <a:buNone/>
              <a:defRPr sz="2800" b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95400" y="3116261"/>
            <a:ext cx="4718304" cy="2632605"/>
          </a:xfrm>
        </p:spPr>
        <p:txBody>
          <a:bodyPr rtlCol="0" anchor="t">
            <a:normAutofit/>
          </a:bodyPr>
          <a:lstStyle>
            <a:lvl1pPr>
              <a:buClr>
                <a:schemeClr val="accent3"/>
              </a:buClr>
              <a:defRPr/>
            </a:lvl1pPr>
            <a:lvl2pPr>
              <a:buClr>
                <a:schemeClr val="accent3"/>
              </a:buClr>
              <a:defRPr/>
            </a:lvl2pPr>
            <a:lvl3pPr>
              <a:buClr>
                <a:schemeClr val="accent3"/>
              </a:buClr>
              <a:defRPr/>
            </a:lvl3pPr>
            <a:lvl4pPr>
              <a:buClr>
                <a:schemeClr val="accent3"/>
              </a:buClr>
              <a:defRPr/>
            </a:lvl4pPr>
            <a:lvl5pPr>
              <a:buClr>
                <a:schemeClr val="accent3"/>
              </a:buClr>
              <a:defRPr/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180671" y="2530739"/>
            <a:ext cx="4718304" cy="476250"/>
          </a:xfrm>
        </p:spPr>
        <p:txBody>
          <a:bodyPr rtlCol="0" anchor="b">
            <a:noAutofit/>
          </a:bodyPr>
          <a:lstStyle>
            <a:lvl1pPr marL="0" indent="0">
              <a:buNone/>
              <a:defRPr sz="2800" b="0">
                <a:solidFill>
                  <a:schemeClr val="accent2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180671" y="3116261"/>
            <a:ext cx="4718304" cy="2632605"/>
          </a:xfrm>
        </p:spPr>
        <p:txBody>
          <a:bodyPr rtlCol="0" anchor="t">
            <a:normAutofit/>
          </a:bodyPr>
          <a:lstStyle>
            <a:lvl1pPr>
              <a:buClr>
                <a:schemeClr val="accent2"/>
              </a:buClr>
              <a:defRPr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AE15447-B82B-4AE5-BB9A-EB88153ED292}" type="datetime1">
              <a:rPr lang="ru-RU" noProof="0" smtClean="0"/>
              <a:t>03.06.2025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‹#›</a:t>
            </a:fld>
            <a:endParaRPr lang="ru-RU" noProof="0"/>
          </a:p>
        </p:txBody>
      </p:sp>
      <p:cxnSp>
        <p:nvCxnSpPr>
          <p:cNvPr id="18" name="Прямая соединительная линия 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91783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Объект + фото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 7"/>
          <p:cNvCxnSpPr>
            <a:cxnSpLocks/>
          </p:cNvCxnSpPr>
          <p:nvPr/>
        </p:nvCxnSpPr>
        <p:spPr>
          <a:xfrm>
            <a:off x="1295401" y="2421466"/>
            <a:ext cx="358038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295403" y="982132"/>
            <a:ext cx="3580380" cy="1303867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3D4E178-1D0F-4391-B967-FCC83BE230FD}" type="datetime1">
              <a:rPr lang="ru-RU" noProof="0" smtClean="0"/>
              <a:t>03.06.2025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0" name="Параллелограмм 9">
            <a:extLst>
              <a:ext uri="{FF2B5EF4-FFF2-40B4-BE49-F238E27FC236}">
                <a16:creationId xmlns:a16="http://schemas.microsoft.com/office/drawing/2014/main" id="{9C4F6082-2952-43DC-9B9C-74C88B262CE9}"/>
              </a:ext>
            </a:extLst>
          </p:cNvPr>
          <p:cNvSpPr/>
          <p:nvPr userDrawn="1"/>
        </p:nvSpPr>
        <p:spPr>
          <a:xfrm rot="5400000">
            <a:off x="6801681" y="1316976"/>
            <a:ext cx="4037344" cy="5975391"/>
          </a:xfrm>
          <a:prstGeom prst="parallelogram">
            <a:avLst>
              <a:gd name="adj" fmla="val 12608"/>
            </a:avLst>
          </a:prstGeom>
          <a:gradFill>
            <a:gsLst>
              <a:gs pos="11000">
                <a:schemeClr val="tx1">
                  <a:alpha val="0"/>
                </a:schemeClr>
              </a:gs>
              <a:gs pos="100000">
                <a:schemeClr val="tx1"/>
              </a:gs>
            </a:gsLst>
            <a:lin ang="5400000" scaled="1"/>
          </a:gradFill>
          <a:ln>
            <a:noFill/>
          </a:ln>
          <a:effectLst>
            <a:softEdge rad="317500"/>
          </a:effectLst>
          <a:scene3d>
            <a:camera prst="orthographicFront"/>
            <a:lightRig rig="threePt" dir="t">
              <a:rot lat="0" lon="0" rev="204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" name="Прямоугольник: скругленные углы 10">
            <a:extLst>
              <a:ext uri="{FF2B5EF4-FFF2-40B4-BE49-F238E27FC236}">
                <a16:creationId xmlns:a16="http://schemas.microsoft.com/office/drawing/2014/main" id="{67618976-780E-4131-85CD-66F013F5ACDE}"/>
              </a:ext>
            </a:extLst>
          </p:cNvPr>
          <p:cNvSpPr/>
          <p:nvPr userDrawn="1"/>
        </p:nvSpPr>
        <p:spPr>
          <a:xfrm rot="-120000">
            <a:off x="5372113" y="869568"/>
            <a:ext cx="5703690" cy="4902845"/>
          </a:xfrm>
          <a:prstGeom prst="roundRect">
            <a:avLst>
              <a:gd name="adj" fmla="val 454"/>
            </a:avLst>
          </a:prstGeom>
          <a:blipFill dpi="0" rotWithShape="1">
            <a:blip r:embed="rId2" cstate="screen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4000"/>
                      </a14:imgEffect>
                      <a14:imgEffect>
                        <a14:saturation sat="0"/>
                      </a14:imgEffect>
                      <a14:imgEffect>
                        <a14:brightnessContrast bright="4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20000" sy="20000" flip="xy" algn="tl"/>
          </a:blipFill>
          <a:ln>
            <a:noFill/>
          </a:ln>
          <a:effectLst/>
          <a:scene3d>
            <a:camera prst="orthographicFront"/>
            <a:lightRig rig="threePt" dir="t">
              <a:rot lat="0" lon="0" rev="20400000"/>
            </a:lightRig>
          </a:scene3d>
          <a:sp3d>
            <a:bevelT w="127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2" name="Рисунок 17">
            <a:extLst>
              <a:ext uri="{FF2B5EF4-FFF2-40B4-BE49-F238E27FC236}">
                <a16:creationId xmlns:a16="http://schemas.microsoft.com/office/drawing/2014/main" id="{01E4A9BC-C863-435A-8A18-508AE86DCBB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 rot="-120000" flipH="1">
            <a:off x="5584031" y="1077708"/>
            <a:ext cx="5279854" cy="4486565"/>
          </a:xfrm>
          <a:solidFill>
            <a:schemeClr val="tx1">
              <a:lumMod val="75000"/>
              <a:lumOff val="25000"/>
            </a:schemeClr>
          </a:solidFill>
          <a:effectLst>
            <a:innerShdw blurRad="25400" dist="12700" dir="13500000">
              <a:prstClr val="black">
                <a:alpha val="16000"/>
              </a:prstClr>
            </a:innerShdw>
          </a:effectLst>
        </p:spPr>
        <p:txBody>
          <a:bodyPr lIns="180000" rIns="180000" rtlCol="0"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  <p:sp>
        <p:nvSpPr>
          <p:cNvPr id="13" name="Текст 3">
            <a:extLst>
              <a:ext uri="{FF2B5EF4-FFF2-40B4-BE49-F238E27FC236}">
                <a16:creationId xmlns:a16="http://schemas.microsoft.com/office/drawing/2014/main" id="{809CB875-1032-49F8-A74E-BD0BA58F97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95400" y="2556934"/>
            <a:ext cx="3580381" cy="331205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7824540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Объект + фото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 7"/>
          <p:cNvCxnSpPr>
            <a:cxnSpLocks/>
          </p:cNvCxnSpPr>
          <p:nvPr/>
        </p:nvCxnSpPr>
        <p:spPr>
          <a:xfrm>
            <a:off x="1295401" y="2421466"/>
            <a:ext cx="358038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295403" y="982132"/>
            <a:ext cx="3580380" cy="1303867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5288294" y="895547"/>
            <a:ext cx="5871325" cy="4974901"/>
          </a:xfrm>
        </p:spPr>
        <p:txBody>
          <a:bodyPr rtlCol="0">
            <a:normAutofit/>
          </a:bodyPr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91CDC81-1DB1-4E5D-9F5E-0568F0034311}" type="datetime1">
              <a:rPr lang="ru-RU" noProof="0" smtClean="0"/>
              <a:t>03.06.2025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3" name="Текст 3">
            <a:extLst>
              <a:ext uri="{FF2B5EF4-FFF2-40B4-BE49-F238E27FC236}">
                <a16:creationId xmlns:a16="http://schemas.microsoft.com/office/drawing/2014/main" id="{379CAAA9-085A-46C2-A892-DE935E67C3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95400" y="2556934"/>
            <a:ext cx="3580381" cy="331205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8871136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26F5CE2-5323-431F-ADD6-1AD896F7C8A8}" type="datetime1">
              <a:rPr lang="ru-RU" noProof="0" smtClean="0"/>
              <a:t>03.06.2025</a:t>
            </a:fld>
            <a:endParaRPr lang="ru-RU" noProof="0"/>
          </a:p>
        </p:txBody>
      </p:sp>
      <p:sp>
        <p:nvSpPr>
          <p:cNvPr id="4" name="Нижний колонтитул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‹#›</a:t>
            </a:fld>
            <a:endParaRPr lang="ru-RU" noProof="0"/>
          </a:p>
        </p:txBody>
      </p:sp>
      <p:cxnSp>
        <p:nvCxnSpPr>
          <p:cNvPr id="14" name="Прямая соединительная линия 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84545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9546944-72DC-45BE-BAF2-00DAFC31F061}" type="datetime1">
              <a:rPr lang="ru-RU" noProof="0" smtClean="0"/>
              <a:t>03.06.2025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107929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 descr="HD-PanelContent-GrommetsCombined.png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fld id="{2AF731A8-00CB-46C3-9F28-5BCF50B4D87E}" type="datetime1">
              <a:rPr lang="ru-RU" noProof="0" smtClean="0"/>
              <a:t>03.06.2025</a:t>
            </a:fld>
            <a:endParaRPr lang="ru-RU" noProof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fld id="{330EA680-D336-4FF7-8B7A-9848BB0A1C3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543425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9" r:id="rId1"/>
    <p:sldLayoutId id="2147484170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71" r:id="rId10"/>
    <p:sldLayoutId id="2147484172" r:id="rId11"/>
    <p:sldLayoutId id="2147484173" r:id="rId12"/>
    <p:sldLayoutId id="2147484193" r:id="rId13"/>
    <p:sldLayoutId id="2147484194" r:id="rId14"/>
    <p:sldLayoutId id="2147484174" r:id="rId15"/>
    <p:sldLayoutId id="2147484175" r:id="rId16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2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1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8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office.com/ru-RU/article/edit-your-school-presentation-44445997-6769-4d44-8b30-f9e3050adbfb?ui=ru-RU&amp;rs=ru-RU&amp;ad=RU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2398" y="1871132"/>
            <a:ext cx="6815669" cy="1453960"/>
          </a:xfrm>
        </p:spPr>
        <p:txBody>
          <a:bodyPr rtlCol="0"/>
          <a:lstStyle/>
          <a:p>
            <a:r>
              <a:rPr lang="ru-RU" sz="3600" b="1" dirty="0" err="1" smtClean="0"/>
              <a:t>Мотивація</a:t>
            </a:r>
            <a:r>
              <a:rPr lang="ru-RU" sz="3600" b="1" dirty="0" smtClean="0"/>
              <a:t> учнів на уроках української мови: </a:t>
            </a:r>
            <a:br>
              <a:rPr lang="ru-RU" sz="3600" b="1" dirty="0" smtClean="0"/>
            </a:br>
            <a:r>
              <a:rPr lang="ru-RU" sz="3600" b="1" dirty="0" smtClean="0"/>
              <a:t>ключ до </a:t>
            </a:r>
            <a:r>
              <a:rPr lang="ru-RU" sz="3600" b="1" dirty="0" err="1" smtClean="0"/>
              <a:t>успішного</a:t>
            </a:r>
            <a:r>
              <a:rPr lang="ru-RU" sz="3600" b="1" dirty="0" smtClean="0"/>
              <a:t> навчання</a:t>
            </a:r>
            <a:endParaRPr lang="ru-RU" sz="36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733962" y="3708244"/>
            <a:ext cx="6815669" cy="1138076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ru-RU" sz="3200" dirty="0">
                <a:solidFill>
                  <a:schemeClr val="accent3"/>
                </a:solidFill>
              </a:rPr>
              <a:t>Як </a:t>
            </a:r>
            <a:r>
              <a:rPr lang="ru-RU" sz="3200" dirty="0" err="1">
                <a:solidFill>
                  <a:schemeClr val="accent3"/>
                </a:solidFill>
              </a:rPr>
              <a:t>зацікавити</a:t>
            </a:r>
            <a:r>
              <a:rPr lang="ru-RU" sz="3200" dirty="0">
                <a:solidFill>
                  <a:schemeClr val="accent3"/>
                </a:solidFill>
              </a:rPr>
              <a:t> та </a:t>
            </a:r>
            <a:r>
              <a:rPr lang="ru-RU" sz="3200" dirty="0" err="1">
                <a:solidFill>
                  <a:schemeClr val="accent3"/>
                </a:solidFill>
              </a:rPr>
              <a:t>надихнути</a:t>
            </a:r>
            <a:r>
              <a:rPr lang="ru-RU" sz="3200" dirty="0">
                <a:solidFill>
                  <a:schemeClr val="accent3"/>
                </a:solidFill>
              </a:rPr>
              <a:t> учнів до вивчення </a:t>
            </a:r>
            <a:r>
              <a:rPr lang="ru-RU" sz="3200" dirty="0" err="1">
                <a:solidFill>
                  <a:schemeClr val="accent3"/>
                </a:solidFill>
              </a:rPr>
              <a:t>рідної</a:t>
            </a:r>
            <a:r>
              <a:rPr lang="ru-RU" sz="3200" dirty="0">
                <a:solidFill>
                  <a:schemeClr val="accent3"/>
                </a:solidFill>
              </a:rPr>
              <a:t> мови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9609512" y="5719924"/>
            <a:ext cx="2582488" cy="1138076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ru-RU" sz="1400" b="1" dirty="0" err="1"/>
              <a:t>Підготувала</a:t>
            </a:r>
            <a:r>
              <a:rPr lang="ru-RU" sz="1400" b="1" dirty="0"/>
              <a:t>: </a:t>
            </a:r>
            <a:br>
              <a:rPr lang="ru-RU" sz="1400" b="1" dirty="0"/>
            </a:br>
            <a:r>
              <a:rPr lang="uk-UA" sz="1400" b="1" dirty="0" err="1"/>
              <a:t>Артюшенко</a:t>
            </a:r>
            <a:r>
              <a:rPr lang="uk-UA" sz="1400" b="1" dirty="0"/>
              <a:t> А. В., </a:t>
            </a:r>
            <a:br>
              <a:rPr lang="uk-UA" sz="1400" b="1" dirty="0"/>
            </a:br>
            <a:r>
              <a:rPr lang="uk-UA" sz="1400" b="1" dirty="0"/>
              <a:t>учитель української мови і літератури Путивльського ліцею № 2 ім. Г. Я. Базими Путивльської міської ради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b="1" dirty="0" err="1"/>
              <a:t>Актуальність</a:t>
            </a:r>
            <a:r>
              <a:rPr lang="ru-RU" b="1" dirty="0"/>
              <a:t> </a:t>
            </a:r>
            <a:r>
              <a:rPr lang="ru-RU" b="1" dirty="0" err="1"/>
              <a:t>проблеми</a:t>
            </a:r>
            <a:r>
              <a:rPr lang="ru-RU" b="1" dirty="0"/>
              <a:t> мотивації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4524" y="2556932"/>
            <a:ext cx="10540537" cy="3528000"/>
          </a:xfrm>
        </p:spPr>
        <p:txBody>
          <a:bodyPr rtlCol="0"/>
          <a:lstStyle/>
          <a:p>
            <a:pPr marL="0" lvl="0" indent="0" algn="just">
              <a:buNone/>
            </a:pPr>
            <a:r>
              <a:rPr lang="ru-RU" sz="2400" b="1" dirty="0" err="1" smtClean="0">
                <a:solidFill>
                  <a:schemeClr val="accent3">
                    <a:lumMod val="75000"/>
                  </a:schemeClr>
                </a:solidFill>
              </a:rPr>
              <a:t>Чому</a:t>
            </a:r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</a:rPr>
              <a:t>це </a:t>
            </a:r>
            <a:r>
              <a:rPr lang="ru-RU" sz="2400" b="1" dirty="0" err="1">
                <a:solidFill>
                  <a:schemeClr val="accent3">
                    <a:lumMod val="75000"/>
                  </a:schemeClr>
                </a:solidFill>
              </a:rPr>
              <a:t>важливо</a:t>
            </a: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</a:rPr>
              <a:t>?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  <a:p>
            <a:pPr marL="457200" lvl="1" indent="0" algn="just">
              <a:buNone/>
            </a:pPr>
            <a:r>
              <a:rPr lang="ru-RU" sz="2400" dirty="0" err="1"/>
              <a:t>Мотивація</a:t>
            </a:r>
            <a:r>
              <a:rPr lang="ru-RU" sz="2400" dirty="0"/>
              <a:t> – </a:t>
            </a:r>
            <a:r>
              <a:rPr lang="ru-RU" sz="2400" dirty="0" err="1"/>
              <a:t>рушійна</a:t>
            </a:r>
            <a:r>
              <a:rPr lang="ru-RU" sz="2400" dirty="0"/>
              <a:t> сила навчання.</a:t>
            </a:r>
          </a:p>
          <a:p>
            <a:pPr marL="457200" lvl="1" indent="0" algn="just">
              <a:buNone/>
            </a:pPr>
            <a:r>
              <a:rPr lang="ru-RU" sz="2400" dirty="0" err="1"/>
              <a:t>Зниження</a:t>
            </a:r>
            <a:r>
              <a:rPr lang="ru-RU" sz="2400" dirty="0"/>
              <a:t> </a:t>
            </a:r>
            <a:r>
              <a:rPr lang="ru-RU" sz="2400" dirty="0" err="1"/>
              <a:t>інтересу</a:t>
            </a:r>
            <a:r>
              <a:rPr lang="ru-RU" sz="2400" dirty="0"/>
              <a:t> до вивчення української мови </a:t>
            </a:r>
            <a:r>
              <a:rPr lang="ru-RU" sz="2400" dirty="0" smtClean="0"/>
              <a:t>в </a:t>
            </a:r>
            <a:r>
              <a:rPr lang="ru-RU" sz="2400" dirty="0" err="1"/>
              <a:t>сучасних</a:t>
            </a:r>
            <a:r>
              <a:rPr lang="ru-RU" sz="2400" dirty="0"/>
              <a:t> умовах.</a:t>
            </a:r>
          </a:p>
          <a:p>
            <a:pPr marL="457200" lvl="1" indent="0" algn="just">
              <a:buNone/>
            </a:pPr>
            <a:r>
              <a:rPr lang="ru-RU" sz="2400" dirty="0"/>
              <a:t>Вплив на </a:t>
            </a:r>
            <a:r>
              <a:rPr lang="ru-RU" sz="2400" dirty="0" err="1"/>
              <a:t>успішність</a:t>
            </a:r>
            <a:r>
              <a:rPr lang="ru-RU" sz="2400" dirty="0"/>
              <a:t> </a:t>
            </a:r>
            <a:r>
              <a:rPr lang="ru-RU" sz="2400" dirty="0" smtClean="0"/>
              <a:t>і </a:t>
            </a:r>
            <a:r>
              <a:rPr lang="ru-RU" sz="2400" dirty="0" err="1"/>
              <a:t>якість</a:t>
            </a:r>
            <a:r>
              <a:rPr lang="ru-RU" sz="2400" dirty="0"/>
              <a:t> засвоєння матеріалу.</a:t>
            </a:r>
          </a:p>
          <a:p>
            <a:pPr marL="457200" lvl="1" indent="0" algn="just">
              <a:buNone/>
            </a:pPr>
            <a:r>
              <a:rPr lang="ru-RU" sz="2400" dirty="0"/>
              <a:t>Формування </a:t>
            </a:r>
            <a:r>
              <a:rPr lang="ru-RU" sz="2400" dirty="0" err="1"/>
              <a:t>стійкого</a:t>
            </a:r>
            <a:r>
              <a:rPr lang="ru-RU" sz="2400" dirty="0"/>
              <a:t> </a:t>
            </a:r>
            <a:r>
              <a:rPr lang="ru-RU" sz="2400" dirty="0" err="1"/>
              <a:t>інтересу</a:t>
            </a:r>
            <a:r>
              <a:rPr lang="ru-RU" sz="2400" dirty="0"/>
              <a:t> до </a:t>
            </a:r>
            <a:r>
              <a:rPr lang="ru-RU" sz="2400" dirty="0" err="1"/>
              <a:t>рідної</a:t>
            </a:r>
            <a:r>
              <a:rPr lang="ru-RU" sz="2400" dirty="0"/>
              <a:t> мови як </a:t>
            </a:r>
            <a:r>
              <a:rPr lang="ru-RU" sz="2400" dirty="0" err="1"/>
              <a:t>цінності</a:t>
            </a:r>
            <a:r>
              <a:rPr lang="ru-RU" sz="2400" dirty="0"/>
              <a:t>.</a:t>
            </a:r>
          </a:p>
          <a:p>
            <a:pPr marL="457200" lvl="1" indent="0" algn="just">
              <a:buNone/>
            </a:pPr>
            <a:r>
              <a:rPr lang="ru-RU" sz="2400" dirty="0"/>
              <a:t>Забезпечення </a:t>
            </a:r>
            <a:r>
              <a:rPr lang="ru-RU" sz="2400" dirty="0" err="1"/>
              <a:t>майбутнього</a:t>
            </a:r>
            <a:r>
              <a:rPr lang="ru-RU" sz="2400" dirty="0"/>
              <a:t> мовної культури.</a:t>
            </a:r>
          </a:p>
          <a:p>
            <a:pPr marL="0" lvl="0" indent="0">
              <a:buNone/>
            </a:pP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923480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4F92BC-2A7E-406A-9A53-C55459101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b="1" dirty="0"/>
              <a:t>Що </a:t>
            </a:r>
            <a:r>
              <a:rPr lang="ru-RU" b="1" dirty="0" err="1"/>
              <a:t>таке</a:t>
            </a:r>
            <a:r>
              <a:rPr lang="ru-RU" b="1" dirty="0"/>
              <a:t> </a:t>
            </a:r>
            <a:r>
              <a:rPr lang="ru-RU" b="1" dirty="0" err="1"/>
              <a:t>мотивація</a:t>
            </a:r>
            <a:r>
              <a:rPr lang="ru-RU" b="1" dirty="0"/>
              <a:t> та її </a:t>
            </a:r>
            <a:r>
              <a:rPr lang="ru-RU" b="1" dirty="0" err="1"/>
              <a:t>види</a:t>
            </a: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7AB04-2B85-480B-A4EF-348CDC4C2C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6457" y="4729680"/>
            <a:ext cx="3848793" cy="1188000"/>
          </a:xfrm>
        </p:spPr>
        <p:txBody>
          <a:bodyPr rtlCol="0"/>
          <a:lstStyle/>
          <a:p>
            <a:pPr marL="0" indent="0" algn="just">
              <a:buNone/>
            </a:pPr>
            <a:r>
              <a:rPr lang="ru-RU" b="1" dirty="0" err="1">
                <a:solidFill>
                  <a:schemeClr val="accent5">
                    <a:lumMod val="75000"/>
                  </a:schemeClr>
                </a:solidFill>
              </a:rPr>
              <a:t>Зовнішня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: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5">
                    <a:lumMod val="75000"/>
                  </a:schemeClr>
                </a:solidFill>
              </a:rPr>
              <a:t>спонукання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5">
                    <a:lumMod val="75000"/>
                  </a:schemeClr>
                </a:solidFill>
              </a:rPr>
              <a:t>викликане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75000"/>
                  </a:schemeClr>
                </a:solidFill>
              </a:rPr>
              <a:t>зовнішніми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 факторами (</a:t>
            </a:r>
            <a:r>
              <a:rPr lang="ru-RU" dirty="0" err="1">
                <a:solidFill>
                  <a:schemeClr val="accent5">
                    <a:lumMod val="75000"/>
                  </a:schemeClr>
                </a:solidFill>
              </a:rPr>
              <a:t>оцінки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, похвала, </a:t>
            </a:r>
            <a:r>
              <a:rPr lang="ru-RU" dirty="0" err="1">
                <a:solidFill>
                  <a:schemeClr val="accent5">
                    <a:lumMod val="75000"/>
                  </a:schemeClr>
                </a:solidFill>
              </a:rPr>
              <a:t>уникнення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75000"/>
                  </a:schemeClr>
                </a:solidFill>
              </a:rPr>
              <a:t>покарання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5">
                    <a:lumMod val="75000"/>
                  </a:schemeClr>
                </a:solidFill>
              </a:rPr>
              <a:t>кар'єрні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75000"/>
                  </a:schemeClr>
                </a:solidFill>
              </a:rPr>
              <a:t>перспективи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).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A67EE021-5134-4FB5-978F-884273E35CFA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337665" y="4762929"/>
            <a:ext cx="3153361" cy="1188982"/>
          </a:xfrm>
        </p:spPr>
        <p:txBody>
          <a:bodyPr rtlCol="0"/>
          <a:lstStyle/>
          <a:p>
            <a:pPr marL="0" indent="0" algn="just">
              <a:buNone/>
            </a:pPr>
            <a:r>
              <a:rPr lang="ru-RU" b="1" dirty="0" err="1">
                <a:solidFill>
                  <a:schemeClr val="accent3"/>
                </a:solidFill>
              </a:rPr>
              <a:t>Внутрішня</a:t>
            </a:r>
            <a:r>
              <a:rPr lang="ru-RU" b="1" dirty="0">
                <a:solidFill>
                  <a:schemeClr val="accent3"/>
                </a:solidFill>
              </a:rPr>
              <a:t> (</a:t>
            </a:r>
            <a:r>
              <a:rPr lang="ru-RU" b="1" dirty="0" err="1">
                <a:solidFill>
                  <a:schemeClr val="accent3"/>
                </a:solidFill>
              </a:rPr>
              <a:t>пізнавальна</a:t>
            </a:r>
            <a:r>
              <a:rPr lang="ru-RU" b="1" dirty="0">
                <a:solidFill>
                  <a:schemeClr val="accent3"/>
                </a:solidFill>
              </a:rPr>
              <a:t>):</a:t>
            </a:r>
            <a:r>
              <a:rPr lang="ru-RU" dirty="0">
                <a:solidFill>
                  <a:schemeClr val="accent3"/>
                </a:solidFill>
              </a:rPr>
              <a:t> </a:t>
            </a:r>
            <a:r>
              <a:rPr lang="ru-RU" dirty="0" err="1" smtClean="0">
                <a:solidFill>
                  <a:schemeClr val="accent3"/>
                </a:solidFill>
              </a:rPr>
              <a:t>інтерес</a:t>
            </a:r>
            <a:r>
              <a:rPr lang="ru-RU" dirty="0" smtClean="0">
                <a:solidFill>
                  <a:schemeClr val="accent3"/>
                </a:solidFill>
              </a:rPr>
              <a:t> </a:t>
            </a:r>
            <a:r>
              <a:rPr lang="ru-RU" dirty="0">
                <a:solidFill>
                  <a:schemeClr val="accent3"/>
                </a:solidFill>
              </a:rPr>
              <a:t>до самого процесу навчання, </a:t>
            </a:r>
            <a:r>
              <a:rPr lang="ru-RU" dirty="0" err="1">
                <a:solidFill>
                  <a:schemeClr val="accent3"/>
                </a:solidFill>
              </a:rPr>
              <a:t>прагнення</a:t>
            </a:r>
            <a:r>
              <a:rPr lang="ru-RU" dirty="0">
                <a:solidFill>
                  <a:schemeClr val="accent3"/>
                </a:solidFill>
              </a:rPr>
              <a:t> до знань, </a:t>
            </a:r>
            <a:r>
              <a:rPr lang="ru-RU" dirty="0" err="1">
                <a:solidFill>
                  <a:schemeClr val="accent3"/>
                </a:solidFill>
              </a:rPr>
              <a:t>самовдосконалення</a:t>
            </a:r>
            <a:r>
              <a:rPr lang="ru-RU" dirty="0" smtClean="0">
                <a:solidFill>
                  <a:schemeClr val="accent3"/>
                </a:solidFill>
              </a:rPr>
              <a:t>.</a:t>
            </a:r>
            <a:endParaRPr lang="ru-RU" dirty="0">
              <a:solidFill>
                <a:schemeClr val="accent3"/>
              </a:solidFill>
            </a:endParaRPr>
          </a:p>
        </p:txBody>
      </p:sp>
      <p:pic>
        <p:nvPicPr>
          <p:cNvPr id="10" name="Рисунок 9" descr="Медаль">
            <a:extLst>
              <a:ext uri="{FF2B5EF4-FFF2-40B4-BE49-F238E27FC236}">
                <a16:creationId xmlns:a16="http://schemas.microsoft.com/office/drawing/2014/main" id="{2AB2E71E-F344-413C-AACF-807A2D141C9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t="68" b="68"/>
          <a:stretch>
            <a:fillRect/>
          </a:stretch>
        </p:blipFill>
        <p:spPr>
          <a:xfrm>
            <a:off x="2191441" y="2897234"/>
            <a:ext cx="1161288" cy="1161288"/>
          </a:xfrm>
        </p:spPr>
      </p:pic>
      <p:pic>
        <p:nvPicPr>
          <p:cNvPr id="14" name="Рисунок 13" descr="Голова с шестеренками">
            <a:extLst>
              <a:ext uri="{FF2B5EF4-FFF2-40B4-BE49-F238E27FC236}">
                <a16:creationId xmlns:a16="http://schemas.microsoft.com/office/drawing/2014/main" id="{E446D6D6-98CB-455F-B98B-5236850D2072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/>
      </p:pic>
      <p:sp>
        <p:nvSpPr>
          <p:cNvPr id="9" name="Прямоугольник 8"/>
          <p:cNvSpPr/>
          <p:nvPr/>
        </p:nvSpPr>
        <p:spPr>
          <a:xfrm>
            <a:off x="5167494" y="2978327"/>
            <a:ext cx="18318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/>
              <a:t>Види</a:t>
            </a:r>
            <a:r>
              <a:rPr lang="ru-RU" sz="2400" b="1" dirty="0"/>
              <a:t> </a:t>
            </a:r>
            <a:endParaRPr lang="ru-RU" sz="2400" b="1" dirty="0" smtClean="0"/>
          </a:p>
          <a:p>
            <a:pPr algn="ctr"/>
            <a:r>
              <a:rPr lang="ru-RU" sz="2400" b="1" dirty="0" smtClean="0"/>
              <a:t>мотивації</a:t>
            </a:r>
            <a:endParaRPr lang="ru-RU" sz="2400" dirty="0"/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DF07AB04-2B85-480B-A4EF-348CDC4C2C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9694" y="4422109"/>
            <a:ext cx="2834641" cy="1338612"/>
          </a:xfrm>
        </p:spPr>
        <p:txBody>
          <a:bodyPr rtlCol="0"/>
          <a:lstStyle/>
          <a:p>
            <a:pPr marL="0" indent="0" algn="ctr">
              <a:buNone/>
            </a:pPr>
            <a:r>
              <a:rPr lang="ru-RU" sz="2000" b="1" dirty="0" err="1">
                <a:solidFill>
                  <a:schemeClr val="accent2"/>
                </a:solidFill>
              </a:rPr>
              <a:t>Мотивація</a:t>
            </a:r>
            <a:r>
              <a:rPr lang="ru-RU" sz="2000" dirty="0">
                <a:solidFill>
                  <a:schemeClr val="accent2"/>
                </a:solidFill>
              </a:rPr>
              <a:t> </a:t>
            </a:r>
            <a:r>
              <a:rPr lang="ru-RU" sz="2000" dirty="0" smtClean="0">
                <a:solidFill>
                  <a:schemeClr val="accent2"/>
                </a:solidFill>
              </a:rPr>
              <a:t/>
            </a:r>
            <a:br>
              <a:rPr lang="ru-RU" sz="2000" dirty="0" smtClean="0">
                <a:solidFill>
                  <a:schemeClr val="accent2"/>
                </a:solidFill>
              </a:rPr>
            </a:br>
            <a:r>
              <a:rPr lang="ru-RU" sz="2000" dirty="0" err="1" smtClean="0">
                <a:solidFill>
                  <a:schemeClr val="accent2"/>
                </a:solidFill>
              </a:rPr>
              <a:t>внутрішнє</a:t>
            </a:r>
            <a:r>
              <a:rPr lang="ru-RU" sz="2000" dirty="0" smtClean="0">
                <a:solidFill>
                  <a:schemeClr val="accent2"/>
                </a:solidFill>
              </a:rPr>
              <a:t> </a:t>
            </a:r>
            <a:r>
              <a:rPr lang="ru-RU" sz="2000" dirty="0" err="1">
                <a:solidFill>
                  <a:schemeClr val="accent2"/>
                </a:solidFill>
              </a:rPr>
              <a:t>спонукання</a:t>
            </a:r>
            <a:r>
              <a:rPr lang="ru-RU" sz="2000" dirty="0">
                <a:solidFill>
                  <a:schemeClr val="accent2"/>
                </a:solidFill>
              </a:rPr>
              <a:t> до </a:t>
            </a:r>
            <a:r>
              <a:rPr lang="ru-RU" sz="2000" dirty="0" err="1">
                <a:solidFill>
                  <a:schemeClr val="accent2"/>
                </a:solidFill>
              </a:rPr>
              <a:t>дії</a:t>
            </a:r>
            <a:r>
              <a:rPr lang="ru-RU" sz="2000" dirty="0">
                <a:solidFill>
                  <a:schemeClr val="accent2"/>
                </a:solidFill>
              </a:rPr>
              <a:t>, </a:t>
            </a:r>
            <a:r>
              <a:rPr lang="ru-RU" sz="2000" dirty="0" err="1">
                <a:solidFill>
                  <a:schemeClr val="accent2"/>
                </a:solidFill>
              </a:rPr>
              <a:t>пов'язане</a:t>
            </a:r>
            <a:r>
              <a:rPr lang="ru-RU" sz="2000" dirty="0">
                <a:solidFill>
                  <a:schemeClr val="accent2"/>
                </a:solidFill>
              </a:rPr>
              <a:t> із </a:t>
            </a:r>
            <a:r>
              <a:rPr lang="ru-RU" sz="2000" dirty="0" err="1">
                <a:solidFill>
                  <a:schemeClr val="accent2"/>
                </a:solidFill>
              </a:rPr>
              <a:t>задоволенням</a:t>
            </a:r>
            <a:r>
              <a:rPr lang="ru-RU" sz="2000" dirty="0">
                <a:solidFill>
                  <a:schemeClr val="accent2"/>
                </a:solidFill>
              </a:rPr>
              <a:t> потреб.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7106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508F6-42C2-4FFE-A92E-498133298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8694" y="982132"/>
            <a:ext cx="8039371" cy="1303867"/>
          </a:xfrm>
        </p:spPr>
        <p:txBody>
          <a:bodyPr rtlCol="0"/>
          <a:lstStyle/>
          <a:p>
            <a:r>
              <a:rPr lang="ru-RU" b="1" dirty="0" err="1"/>
              <a:t>Чому</a:t>
            </a:r>
            <a:r>
              <a:rPr lang="ru-RU" b="1" dirty="0"/>
              <a:t> учні </a:t>
            </a:r>
            <a:r>
              <a:rPr lang="ru-RU" b="1" dirty="0" err="1"/>
              <a:t>втрачають</a:t>
            </a:r>
            <a:r>
              <a:rPr lang="ru-RU" b="1" dirty="0"/>
              <a:t> </a:t>
            </a:r>
            <a:r>
              <a:rPr lang="ru-RU" b="1" dirty="0" err="1"/>
              <a:t>інтерес</a:t>
            </a:r>
            <a:r>
              <a:rPr lang="ru-RU" b="1" dirty="0"/>
              <a:t> до української мови?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98695" y="2435628"/>
            <a:ext cx="4024324" cy="3624351"/>
          </a:xfrm>
        </p:spPr>
        <p:txBody>
          <a:bodyPr rtlCol="0">
            <a:noAutofit/>
          </a:bodyPr>
          <a:lstStyle/>
          <a:p>
            <a:pPr marL="457200" lvl="1" indent="0" algn="ctr">
              <a:buNone/>
            </a:pPr>
            <a:r>
              <a:rPr lang="ru-RU" sz="1700" b="1" dirty="0" err="1" smtClean="0"/>
              <a:t>Одноманітність</a:t>
            </a:r>
            <a:r>
              <a:rPr lang="ru-RU" sz="1700" b="1" dirty="0" smtClean="0"/>
              <a:t> </a:t>
            </a:r>
            <a:r>
              <a:rPr lang="ru-RU" sz="1700" b="1" dirty="0"/>
              <a:t>уроків:</a:t>
            </a:r>
            <a:r>
              <a:rPr lang="ru-RU" sz="1700" dirty="0"/>
              <a:t> </a:t>
            </a:r>
            <a:r>
              <a:rPr lang="ru-RU" sz="1700" dirty="0" err="1" smtClean="0"/>
              <a:t>традиційні</a:t>
            </a:r>
            <a:r>
              <a:rPr lang="ru-RU" sz="1700" dirty="0" smtClean="0"/>
              <a:t> </a:t>
            </a:r>
            <a:r>
              <a:rPr lang="ru-RU" sz="1700" dirty="0"/>
              <a:t>методи, </a:t>
            </a:r>
            <a:r>
              <a:rPr lang="ru-RU" sz="1700" dirty="0" err="1"/>
              <a:t>відсутність</a:t>
            </a:r>
            <a:r>
              <a:rPr lang="ru-RU" sz="1700" dirty="0"/>
              <a:t> </a:t>
            </a:r>
            <a:r>
              <a:rPr lang="ru-RU" sz="1700" dirty="0" err="1"/>
              <a:t>інтерактиву</a:t>
            </a:r>
            <a:r>
              <a:rPr lang="ru-RU" sz="1700" dirty="0"/>
              <a:t>.</a:t>
            </a:r>
          </a:p>
          <a:p>
            <a:pPr marL="457200" lvl="1" indent="0" algn="ctr">
              <a:buNone/>
            </a:pPr>
            <a:endParaRPr lang="ru-RU" sz="1400" b="1" dirty="0" smtClean="0"/>
          </a:p>
          <a:p>
            <a:pPr marL="457200" lvl="1" indent="0" algn="ctr">
              <a:buNone/>
            </a:pPr>
            <a:r>
              <a:rPr lang="ru-RU" sz="1700" b="1" dirty="0" err="1" smtClean="0"/>
              <a:t>Незрозумілість</a:t>
            </a:r>
            <a:r>
              <a:rPr lang="ru-RU" sz="1700" b="1" dirty="0" smtClean="0"/>
              <a:t> </a:t>
            </a:r>
            <a:r>
              <a:rPr lang="ru-RU" sz="1700" b="1" dirty="0"/>
              <a:t>матеріалу:</a:t>
            </a:r>
            <a:r>
              <a:rPr lang="ru-RU" sz="1700" dirty="0"/>
              <a:t> </a:t>
            </a:r>
            <a:r>
              <a:rPr lang="ru-RU" sz="1700" dirty="0" err="1" smtClean="0"/>
              <a:t>складні</a:t>
            </a:r>
            <a:r>
              <a:rPr lang="ru-RU" sz="1700" dirty="0" smtClean="0"/>
              <a:t> </a:t>
            </a:r>
            <a:r>
              <a:rPr lang="ru-RU" sz="1700" dirty="0"/>
              <a:t>правила, </a:t>
            </a:r>
            <a:r>
              <a:rPr lang="ru-RU" sz="1700" dirty="0" err="1"/>
              <a:t>відсутність</a:t>
            </a:r>
            <a:r>
              <a:rPr lang="ru-RU" sz="1700" dirty="0"/>
              <a:t> </a:t>
            </a:r>
            <a:r>
              <a:rPr lang="ru-RU" sz="1700" dirty="0" err="1"/>
              <a:t>зв'язку</a:t>
            </a:r>
            <a:r>
              <a:rPr lang="ru-RU" sz="1700" dirty="0"/>
              <a:t> з </a:t>
            </a:r>
            <a:r>
              <a:rPr lang="ru-RU" sz="1700" dirty="0" err="1"/>
              <a:t>реальним</a:t>
            </a:r>
            <a:r>
              <a:rPr lang="ru-RU" sz="1700" dirty="0"/>
              <a:t> </a:t>
            </a:r>
            <a:r>
              <a:rPr lang="ru-RU" sz="1700" dirty="0" err="1"/>
              <a:t>життям</a:t>
            </a:r>
            <a:r>
              <a:rPr lang="ru-RU" sz="1700" dirty="0"/>
              <a:t>.</a:t>
            </a:r>
          </a:p>
          <a:p>
            <a:pPr marL="457200" lvl="1" indent="0" algn="ctr">
              <a:buNone/>
            </a:pPr>
            <a:endParaRPr lang="ru-RU" sz="1400" b="1" dirty="0" smtClean="0"/>
          </a:p>
          <a:p>
            <a:pPr marL="457200" lvl="1" indent="0" algn="ctr">
              <a:buNone/>
            </a:pPr>
            <a:r>
              <a:rPr lang="ru-RU" sz="1700" b="1" dirty="0" err="1" smtClean="0"/>
              <a:t>Відсутність</a:t>
            </a:r>
            <a:r>
              <a:rPr lang="ru-RU" sz="1700" b="1" dirty="0" smtClean="0"/>
              <a:t> </a:t>
            </a:r>
            <a:r>
              <a:rPr lang="ru-RU" sz="1700" b="1" dirty="0"/>
              <a:t>практичного </a:t>
            </a:r>
            <a:r>
              <a:rPr lang="ru-RU" sz="1700" b="1" dirty="0" err="1"/>
              <a:t>застосування</a:t>
            </a:r>
            <a:r>
              <a:rPr lang="ru-RU" sz="1700" b="1" dirty="0"/>
              <a:t>:</a:t>
            </a:r>
            <a:r>
              <a:rPr lang="ru-RU" sz="1700" dirty="0"/>
              <a:t> </a:t>
            </a:r>
            <a:r>
              <a:rPr lang="ru-RU" sz="1700" dirty="0" smtClean="0"/>
              <a:t/>
            </a:r>
            <a:br>
              <a:rPr lang="ru-RU" sz="1700" dirty="0" smtClean="0"/>
            </a:br>
            <a:r>
              <a:rPr lang="ru-RU" sz="1700" dirty="0" smtClean="0"/>
              <a:t>«</a:t>
            </a:r>
            <a:r>
              <a:rPr lang="ru-RU" sz="1700" dirty="0" err="1" smtClean="0"/>
              <a:t>Навіщо</a:t>
            </a:r>
            <a:r>
              <a:rPr lang="ru-RU" sz="1700" dirty="0" smtClean="0"/>
              <a:t> </a:t>
            </a:r>
            <a:r>
              <a:rPr lang="ru-RU" sz="1700" dirty="0" err="1"/>
              <a:t>мені</a:t>
            </a:r>
            <a:r>
              <a:rPr lang="ru-RU" sz="1700" dirty="0"/>
              <a:t> це</a:t>
            </a:r>
            <a:r>
              <a:rPr lang="ru-RU" sz="1700" dirty="0" smtClean="0"/>
              <a:t>?»</a:t>
            </a:r>
            <a:endParaRPr lang="ru-RU" sz="17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FCA4A4-52DE-4F24-A9DC-1B05D722C0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56022" y="2818015"/>
            <a:ext cx="3898669" cy="3399905"/>
          </a:xfrm>
        </p:spPr>
        <p:txBody>
          <a:bodyPr rtlCol="0">
            <a:noAutofit/>
          </a:bodyPr>
          <a:lstStyle/>
          <a:p>
            <a:pPr marL="457200" lvl="1" indent="0" algn="ctr">
              <a:buNone/>
            </a:pPr>
            <a:r>
              <a:rPr lang="ru-RU" sz="1700" b="1" dirty="0" err="1" smtClean="0"/>
              <a:t>Негативний</a:t>
            </a:r>
            <a:r>
              <a:rPr lang="ru-RU" sz="1700" b="1" dirty="0" smtClean="0"/>
              <a:t> </a:t>
            </a:r>
            <a:r>
              <a:rPr lang="ru-RU" sz="1700" b="1" dirty="0" err="1"/>
              <a:t>досвід</a:t>
            </a:r>
            <a:r>
              <a:rPr lang="ru-RU" sz="1700" b="1" dirty="0"/>
              <a:t>:</a:t>
            </a:r>
            <a:r>
              <a:rPr lang="ru-RU" sz="1700" dirty="0"/>
              <a:t> </a:t>
            </a:r>
            <a:r>
              <a:rPr lang="ru-RU" sz="1700" dirty="0" smtClean="0"/>
              <a:t/>
            </a:r>
            <a:br>
              <a:rPr lang="ru-RU" sz="1700" dirty="0" smtClean="0"/>
            </a:br>
            <a:r>
              <a:rPr lang="ru-RU" sz="1700" dirty="0" err="1" smtClean="0"/>
              <a:t>низькі</a:t>
            </a:r>
            <a:r>
              <a:rPr lang="ru-RU" sz="1700" dirty="0" smtClean="0"/>
              <a:t> </a:t>
            </a:r>
            <a:r>
              <a:rPr lang="ru-RU" sz="1700" dirty="0" err="1"/>
              <a:t>оцінки</a:t>
            </a:r>
            <a:r>
              <a:rPr lang="ru-RU" sz="1700" dirty="0"/>
              <a:t>, критика, страх </a:t>
            </a:r>
            <a:r>
              <a:rPr lang="ru-RU" sz="1700" dirty="0" err="1"/>
              <a:t>помилок</a:t>
            </a:r>
            <a:r>
              <a:rPr lang="ru-RU" sz="1700" dirty="0"/>
              <a:t>.</a:t>
            </a:r>
          </a:p>
          <a:p>
            <a:pPr marL="457200" lvl="1" indent="0" algn="ctr">
              <a:buNone/>
            </a:pPr>
            <a:endParaRPr lang="ru-RU" sz="1400" b="1" dirty="0" smtClean="0"/>
          </a:p>
          <a:p>
            <a:pPr marL="457200" lvl="1" indent="0" algn="ctr">
              <a:buNone/>
            </a:pPr>
            <a:r>
              <a:rPr lang="ru-RU" sz="1700" b="1" dirty="0" err="1" smtClean="0"/>
              <a:t>Перевантаженість</a:t>
            </a:r>
            <a:r>
              <a:rPr lang="ru-RU" sz="1700" b="1" dirty="0" smtClean="0"/>
              <a:t> </a:t>
            </a:r>
            <a:r>
              <a:rPr lang="ru-RU" sz="1700" b="1" dirty="0" err="1"/>
              <a:t>програмою</a:t>
            </a:r>
            <a:r>
              <a:rPr lang="ru-RU" sz="1700" b="1" dirty="0"/>
              <a:t>:</a:t>
            </a:r>
            <a:r>
              <a:rPr lang="ru-RU" sz="1700" dirty="0"/>
              <a:t> </a:t>
            </a:r>
            <a:r>
              <a:rPr lang="ru-RU" sz="1700" dirty="0" smtClean="0"/>
              <a:t/>
            </a:r>
            <a:br>
              <a:rPr lang="ru-RU" sz="1700" dirty="0" smtClean="0"/>
            </a:br>
            <a:r>
              <a:rPr lang="ru-RU" sz="1700" dirty="0" err="1" smtClean="0"/>
              <a:t>багато</a:t>
            </a:r>
            <a:r>
              <a:rPr lang="ru-RU" sz="1700" dirty="0" smtClean="0"/>
              <a:t> </a:t>
            </a:r>
            <a:r>
              <a:rPr lang="ru-RU" sz="1700" dirty="0" err="1"/>
              <a:t>теорії</a:t>
            </a:r>
            <a:r>
              <a:rPr lang="ru-RU" sz="1700" dirty="0"/>
              <a:t>, мало практики.</a:t>
            </a:r>
          </a:p>
          <a:p>
            <a:pPr marL="457200" lvl="1" indent="0" algn="ctr">
              <a:buNone/>
            </a:pPr>
            <a:endParaRPr lang="ru-RU" sz="1400" b="1" dirty="0" smtClean="0"/>
          </a:p>
          <a:p>
            <a:pPr marL="457200" lvl="1" indent="0" algn="ctr">
              <a:buNone/>
            </a:pPr>
            <a:r>
              <a:rPr lang="ru-RU" sz="1700" b="1" dirty="0" smtClean="0"/>
              <a:t>Вплив </a:t>
            </a:r>
            <a:r>
              <a:rPr lang="ru-RU" sz="1700" b="1" dirty="0" err="1"/>
              <a:t>оточення</a:t>
            </a:r>
            <a:r>
              <a:rPr lang="ru-RU" sz="1700" b="1" dirty="0"/>
              <a:t>:</a:t>
            </a:r>
            <a:r>
              <a:rPr lang="ru-RU" sz="1700" dirty="0"/>
              <a:t> </a:t>
            </a:r>
            <a:r>
              <a:rPr lang="ru-RU" sz="1700" dirty="0" smtClean="0"/>
              <a:t/>
            </a:r>
            <a:br>
              <a:rPr lang="ru-RU" sz="1700" dirty="0" smtClean="0"/>
            </a:br>
            <a:r>
              <a:rPr lang="ru-RU" sz="1700" dirty="0" err="1" smtClean="0"/>
              <a:t>недооцінка</a:t>
            </a:r>
            <a:r>
              <a:rPr lang="ru-RU" sz="1700" dirty="0" smtClean="0"/>
              <a:t> </a:t>
            </a:r>
            <a:r>
              <a:rPr lang="ru-RU" sz="1700" dirty="0" err="1"/>
              <a:t>рідної</a:t>
            </a:r>
            <a:r>
              <a:rPr lang="ru-RU" sz="1700" dirty="0"/>
              <a:t> мови в </a:t>
            </a:r>
            <a:r>
              <a:rPr lang="ru-RU" sz="1700" dirty="0" err="1" smtClean="0"/>
              <a:t>родині</a:t>
            </a:r>
            <a:r>
              <a:rPr lang="ru-RU" sz="1700" dirty="0" smtClean="0"/>
              <a:t> / </a:t>
            </a:r>
            <a:r>
              <a:rPr lang="ru-RU" sz="1700" dirty="0" err="1" smtClean="0"/>
              <a:t>суспільстві</a:t>
            </a:r>
            <a:r>
              <a:rPr lang="ru-RU" sz="1700" dirty="0"/>
              <a:t>.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 txBox="1">
            <a:spLocks/>
          </p:cNvSpPr>
          <p:nvPr/>
        </p:nvSpPr>
        <p:spPr>
          <a:xfrm>
            <a:off x="141318" y="3474720"/>
            <a:ext cx="3333402" cy="9559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2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1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b="1" dirty="0">
                <a:solidFill>
                  <a:srgbClr val="FFC000"/>
                </a:solidFill>
              </a:rPr>
              <a:t>Типові причини</a:t>
            </a:r>
            <a:endParaRPr lang="ru-RU" sz="3200" dirty="0">
              <a:solidFill>
                <a:srgbClr val="FFC000"/>
              </a:solidFill>
            </a:endParaRPr>
          </a:p>
        </p:txBody>
      </p:sp>
      <p:pic>
        <p:nvPicPr>
          <p:cNvPr id="1026" name="Picture 2" descr="Вопросительный Знак Вопрос Ответ - Бесплатное изображение на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46" y="856846"/>
            <a:ext cx="2855770" cy="2676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997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508F6-42C2-4FFE-A92E-498133298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8694" y="982132"/>
            <a:ext cx="8039371" cy="1303867"/>
          </a:xfrm>
        </p:spPr>
        <p:txBody>
          <a:bodyPr rtlCol="0"/>
          <a:lstStyle/>
          <a:p>
            <a:r>
              <a:rPr lang="ru-RU" b="1" dirty="0"/>
              <a:t>Ефективні </a:t>
            </a:r>
            <a:r>
              <a:rPr lang="ru-RU" b="1" dirty="0" err="1"/>
              <a:t>стратегії</a:t>
            </a:r>
            <a:r>
              <a:rPr lang="ru-RU" b="1" dirty="0"/>
              <a:t> та прийоми мотивації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25116" y="2385751"/>
            <a:ext cx="4381771" cy="3931921"/>
          </a:xfrm>
        </p:spPr>
        <p:txBody>
          <a:bodyPr rtlCol="0">
            <a:noAutofit/>
          </a:bodyPr>
          <a:lstStyle/>
          <a:p>
            <a:pPr marL="457200" lvl="1" indent="0" algn="ctr">
              <a:buNone/>
            </a:pPr>
            <a:r>
              <a:rPr lang="ru-RU" sz="1700" b="1" dirty="0" err="1" smtClean="0"/>
              <a:t>Створення</a:t>
            </a:r>
            <a:r>
              <a:rPr lang="ru-RU" sz="1700" b="1" dirty="0" smtClean="0"/>
              <a:t> </a:t>
            </a:r>
            <a:r>
              <a:rPr lang="ru-RU" sz="1700" b="1" dirty="0" err="1"/>
              <a:t>позитивної</a:t>
            </a:r>
            <a:r>
              <a:rPr lang="ru-RU" sz="1700" b="1" dirty="0"/>
              <a:t> </a:t>
            </a:r>
            <a:r>
              <a:rPr lang="ru-RU" sz="1700" b="1" dirty="0" err="1"/>
              <a:t>атмосфери</a:t>
            </a:r>
            <a:r>
              <a:rPr lang="ru-RU" sz="1700" b="1" dirty="0"/>
              <a:t>:</a:t>
            </a:r>
            <a:r>
              <a:rPr lang="ru-RU" sz="1700" dirty="0"/>
              <a:t> </a:t>
            </a:r>
            <a:r>
              <a:rPr lang="ru-RU" sz="1700" dirty="0" err="1" smtClean="0"/>
              <a:t>довіра</a:t>
            </a:r>
            <a:r>
              <a:rPr lang="ru-RU" sz="1700" dirty="0"/>
              <a:t>, </a:t>
            </a:r>
            <a:r>
              <a:rPr lang="ru-RU" sz="1700" dirty="0" err="1"/>
              <a:t>взаємоповага</a:t>
            </a:r>
            <a:r>
              <a:rPr lang="ru-RU" sz="1700" dirty="0"/>
              <a:t>, </a:t>
            </a:r>
            <a:r>
              <a:rPr lang="ru-RU" sz="1700" dirty="0" err="1"/>
              <a:t>безпека</a:t>
            </a:r>
            <a:r>
              <a:rPr lang="ru-RU" sz="1700" dirty="0" smtClean="0"/>
              <a:t>.</a:t>
            </a:r>
          </a:p>
          <a:p>
            <a:pPr marL="457200" lvl="1" indent="0" algn="ctr">
              <a:buNone/>
            </a:pPr>
            <a:endParaRPr lang="ru-RU" sz="1400" dirty="0"/>
          </a:p>
          <a:p>
            <a:pPr marL="457200" lvl="1" indent="0" algn="ctr">
              <a:buNone/>
            </a:pPr>
            <a:r>
              <a:rPr lang="ru-RU" sz="1700" b="1" dirty="0" err="1"/>
              <a:t>Зв'язок</a:t>
            </a:r>
            <a:r>
              <a:rPr lang="ru-RU" sz="1700" b="1" dirty="0"/>
              <a:t> </a:t>
            </a:r>
            <a:r>
              <a:rPr lang="ru-RU" sz="1700" b="1" dirty="0" smtClean="0"/>
              <a:t>із </a:t>
            </a:r>
            <a:r>
              <a:rPr lang="ru-RU" sz="1700" b="1" dirty="0" err="1"/>
              <a:t>реальним</a:t>
            </a:r>
            <a:r>
              <a:rPr lang="ru-RU" sz="1700" b="1" dirty="0"/>
              <a:t> </a:t>
            </a:r>
            <a:r>
              <a:rPr lang="ru-RU" sz="1700" b="1" dirty="0" err="1"/>
              <a:t>життям</a:t>
            </a:r>
            <a:r>
              <a:rPr lang="ru-RU" sz="1700" b="1" dirty="0"/>
              <a:t>:</a:t>
            </a:r>
            <a:r>
              <a:rPr lang="ru-RU" sz="1700" dirty="0"/>
              <a:t> </a:t>
            </a:r>
            <a:r>
              <a:rPr lang="ru-RU" sz="1700" dirty="0" smtClean="0"/>
              <a:t>практичне </a:t>
            </a:r>
            <a:r>
              <a:rPr lang="ru-RU" sz="1700" dirty="0" err="1"/>
              <a:t>застосування</a:t>
            </a:r>
            <a:r>
              <a:rPr lang="ru-RU" sz="1700" dirty="0"/>
              <a:t> знань.</a:t>
            </a:r>
          </a:p>
          <a:p>
            <a:pPr marL="457200" lvl="1" indent="0" algn="ctr">
              <a:buNone/>
            </a:pPr>
            <a:endParaRPr lang="ru-RU" sz="1700" b="1" dirty="0" smtClean="0"/>
          </a:p>
          <a:p>
            <a:pPr marL="457200" lvl="1" indent="0" algn="ctr">
              <a:buNone/>
            </a:pPr>
            <a:r>
              <a:rPr lang="ru-RU" sz="1700" b="1" dirty="0" err="1" smtClean="0"/>
              <a:t>Різноманітність</a:t>
            </a:r>
            <a:r>
              <a:rPr lang="ru-RU" sz="1700" b="1" dirty="0" smtClean="0"/>
              <a:t> форм і методів</a:t>
            </a:r>
            <a:r>
              <a:rPr lang="ru-RU" sz="1700" b="1" dirty="0"/>
              <a:t>:</a:t>
            </a:r>
            <a:r>
              <a:rPr lang="ru-RU" sz="1700" dirty="0"/>
              <a:t> </a:t>
            </a:r>
            <a:r>
              <a:rPr lang="ru-RU" sz="1700" dirty="0" smtClean="0"/>
              <a:t>ігри</a:t>
            </a:r>
            <a:r>
              <a:rPr lang="ru-RU" sz="1700" dirty="0"/>
              <a:t>, проєкти, дискусії.</a:t>
            </a:r>
          </a:p>
          <a:p>
            <a:pPr marL="457200" lvl="1" indent="0" algn="ctr">
              <a:buNone/>
            </a:pPr>
            <a:endParaRPr lang="ru-RU" sz="1700" b="1" dirty="0" smtClean="0"/>
          </a:p>
          <a:p>
            <a:pPr marL="457200" lvl="1" indent="0" algn="ctr">
              <a:buNone/>
            </a:pPr>
            <a:r>
              <a:rPr lang="ru-RU" sz="1700" b="1" dirty="0" smtClean="0"/>
              <a:t>Індивідуалізація і </a:t>
            </a:r>
            <a:r>
              <a:rPr lang="ru-RU" sz="1700" b="1" dirty="0" err="1"/>
              <a:t>диференціація</a:t>
            </a:r>
            <a:r>
              <a:rPr lang="ru-RU" sz="1700" b="1" dirty="0"/>
              <a:t>:</a:t>
            </a:r>
            <a:r>
              <a:rPr lang="ru-RU" sz="1700" dirty="0"/>
              <a:t> </a:t>
            </a:r>
            <a:r>
              <a:rPr lang="ru-RU" sz="1700" dirty="0" err="1" smtClean="0"/>
              <a:t>врахування</a:t>
            </a:r>
            <a:r>
              <a:rPr lang="ru-RU" sz="1700" dirty="0" smtClean="0"/>
              <a:t> </a:t>
            </a:r>
            <a:r>
              <a:rPr lang="ru-RU" sz="1700" dirty="0"/>
              <a:t>потреб кожного учня.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FCA4A4-52DE-4F24-A9DC-1B05D722C0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48945" y="2992582"/>
            <a:ext cx="4430684" cy="2901142"/>
          </a:xfrm>
        </p:spPr>
        <p:txBody>
          <a:bodyPr rtlCol="0">
            <a:noAutofit/>
          </a:bodyPr>
          <a:lstStyle/>
          <a:p>
            <a:pPr marL="457200" lvl="1" indent="0" algn="ctr">
              <a:buNone/>
            </a:pPr>
            <a:r>
              <a:rPr lang="ru-RU" sz="1700" b="1" dirty="0" smtClean="0"/>
              <a:t>Використання </a:t>
            </a:r>
            <a:r>
              <a:rPr lang="ru-RU" sz="1700" b="1" dirty="0" err="1"/>
              <a:t>сучасних</a:t>
            </a:r>
            <a:r>
              <a:rPr lang="ru-RU" sz="1700" b="1" dirty="0"/>
              <a:t> технологій</a:t>
            </a:r>
            <a:r>
              <a:rPr lang="ru-RU" sz="1700" b="1" dirty="0" smtClean="0"/>
              <a:t>:</a:t>
            </a:r>
            <a:r>
              <a:rPr lang="ru-RU" sz="1700" dirty="0" smtClean="0"/>
              <a:t/>
            </a:r>
            <a:br>
              <a:rPr lang="ru-RU" sz="1700" dirty="0" smtClean="0"/>
            </a:br>
            <a:r>
              <a:rPr lang="ru-RU" sz="1700" dirty="0" smtClean="0"/>
              <a:t>інтерактивні </a:t>
            </a:r>
            <a:r>
              <a:rPr lang="ru-RU" sz="1700" dirty="0"/>
              <a:t>дошки, онлайн-</a:t>
            </a:r>
            <a:r>
              <a:rPr lang="ru-RU" sz="1700" dirty="0" err="1"/>
              <a:t>ресурси</a:t>
            </a:r>
            <a:r>
              <a:rPr lang="ru-RU" sz="1700" dirty="0" smtClean="0"/>
              <a:t>.</a:t>
            </a:r>
          </a:p>
          <a:p>
            <a:pPr marL="457200" lvl="1" indent="0" algn="ctr">
              <a:buNone/>
            </a:pPr>
            <a:endParaRPr lang="ru-RU" sz="1400" dirty="0"/>
          </a:p>
          <a:p>
            <a:pPr marL="457200" lvl="1" indent="0" algn="ctr">
              <a:buNone/>
            </a:pPr>
            <a:r>
              <a:rPr lang="ru-RU" sz="1700" b="1" dirty="0"/>
              <a:t>Формування </a:t>
            </a:r>
            <a:r>
              <a:rPr lang="ru-RU" sz="1700" b="1" dirty="0" err="1"/>
              <a:t>успіху</a:t>
            </a:r>
            <a:r>
              <a:rPr lang="ru-RU" sz="1700" b="1" dirty="0"/>
              <a:t>:</a:t>
            </a:r>
            <a:r>
              <a:rPr lang="ru-RU" sz="1700" dirty="0"/>
              <a:t> </a:t>
            </a:r>
            <a:r>
              <a:rPr lang="ru-RU" sz="1700" dirty="0" smtClean="0"/>
              <a:t/>
            </a:r>
            <a:br>
              <a:rPr lang="ru-RU" sz="1700" dirty="0" smtClean="0"/>
            </a:br>
            <a:r>
              <a:rPr lang="ru-RU" sz="1700" dirty="0" err="1" smtClean="0"/>
              <a:t>малі</a:t>
            </a:r>
            <a:r>
              <a:rPr lang="ru-RU" sz="1700" dirty="0" smtClean="0"/>
              <a:t> </a:t>
            </a:r>
            <a:r>
              <a:rPr lang="ru-RU" sz="1700" dirty="0"/>
              <a:t>перемоги, похвала, </a:t>
            </a:r>
            <a:r>
              <a:rPr lang="ru-RU" sz="1700" dirty="0" err="1"/>
              <a:t>заохочення</a:t>
            </a:r>
            <a:r>
              <a:rPr lang="ru-RU" sz="1700" dirty="0" smtClean="0"/>
              <a:t>.</a:t>
            </a:r>
          </a:p>
          <a:p>
            <a:pPr marL="457200" lvl="1" indent="0" algn="ctr">
              <a:buNone/>
            </a:pPr>
            <a:endParaRPr lang="ru-RU" sz="1400" dirty="0"/>
          </a:p>
          <a:p>
            <a:pPr marL="457200" lvl="1" indent="0" algn="ctr">
              <a:buNone/>
            </a:pPr>
            <a:r>
              <a:rPr lang="ru-RU" sz="1700" b="1" dirty="0" err="1"/>
              <a:t>Емоційне</a:t>
            </a:r>
            <a:r>
              <a:rPr lang="ru-RU" sz="1700" b="1" dirty="0"/>
              <a:t> </a:t>
            </a:r>
            <a:r>
              <a:rPr lang="ru-RU" sz="1700" b="1" dirty="0" err="1"/>
              <a:t>залучення</a:t>
            </a:r>
            <a:r>
              <a:rPr lang="ru-RU" sz="1700" b="1" dirty="0"/>
              <a:t>:</a:t>
            </a:r>
            <a:r>
              <a:rPr lang="ru-RU" sz="1700" dirty="0"/>
              <a:t> </a:t>
            </a:r>
            <a:r>
              <a:rPr lang="ru-RU" sz="1700" dirty="0" smtClean="0"/>
              <a:t/>
            </a:r>
            <a:br>
              <a:rPr lang="ru-RU" sz="1700" dirty="0" smtClean="0"/>
            </a:br>
            <a:r>
              <a:rPr lang="ru-RU" sz="1700" dirty="0" err="1" smtClean="0"/>
              <a:t>зацікавлення</a:t>
            </a:r>
            <a:r>
              <a:rPr lang="ru-RU" sz="1700" dirty="0" smtClean="0"/>
              <a:t> </a:t>
            </a:r>
            <a:r>
              <a:rPr lang="ru-RU" sz="1700" dirty="0"/>
              <a:t>через </a:t>
            </a:r>
            <a:r>
              <a:rPr lang="ru-RU" sz="1700" dirty="0" err="1"/>
              <a:t>особистісний</a:t>
            </a:r>
            <a:r>
              <a:rPr lang="ru-RU" sz="1700" dirty="0"/>
              <a:t> </a:t>
            </a:r>
            <a:r>
              <a:rPr lang="ru-RU" sz="1700" dirty="0" err="1"/>
              <a:t>досвід</a:t>
            </a:r>
            <a:r>
              <a:rPr lang="ru-RU" sz="1700" dirty="0"/>
              <a:t>.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 txBox="1">
            <a:spLocks/>
          </p:cNvSpPr>
          <p:nvPr/>
        </p:nvSpPr>
        <p:spPr>
          <a:xfrm>
            <a:off x="689958" y="3483033"/>
            <a:ext cx="2244436" cy="9559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2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1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3200" b="1" dirty="0" err="1">
                <a:solidFill>
                  <a:srgbClr val="FFC000"/>
                </a:solidFill>
              </a:rPr>
              <a:t>Ключові</a:t>
            </a:r>
            <a:r>
              <a:rPr lang="ru-RU" sz="3200" b="1" dirty="0">
                <a:solidFill>
                  <a:srgbClr val="FFC000"/>
                </a:solidFill>
              </a:rPr>
              <a:t> </a:t>
            </a:r>
            <a:r>
              <a:rPr lang="ru-RU" sz="3200" b="1" dirty="0" smtClean="0">
                <a:solidFill>
                  <a:srgbClr val="FFC000"/>
                </a:solidFill>
              </a:rPr>
              <a:t>напрямки</a:t>
            </a:r>
            <a:endParaRPr lang="ru-RU" sz="3200" dirty="0">
              <a:solidFill>
                <a:srgbClr val="FFC000"/>
              </a:solidFill>
            </a:endParaRPr>
          </a:p>
        </p:txBody>
      </p:sp>
      <p:pic>
        <p:nvPicPr>
          <p:cNvPr id="2052" name="Picture 4" descr="Стокове фото Знак Оклику 3d Жовтий Знак Підказки Поради Символ Ідеї Значок  Біла Палиця Фігура Людина Що Вказує Стоячи Ізольовані На Білому Тлі —  Завантажте зображення зараз - iSto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04" y="853701"/>
            <a:ext cx="2795874" cy="2795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2282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508F6-42C2-4FFE-A92E-498133298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1470" y="965507"/>
            <a:ext cx="8212974" cy="1303867"/>
          </a:xfrm>
        </p:spPr>
        <p:txBody>
          <a:bodyPr rtlCol="0"/>
          <a:lstStyle/>
          <a:p>
            <a:r>
              <a:rPr lang="ru-RU" b="1" dirty="0"/>
              <a:t>Практичні </a:t>
            </a:r>
            <a:r>
              <a:rPr lang="ru-RU" b="1" dirty="0" err="1"/>
              <a:t>приклади</a:t>
            </a:r>
            <a:r>
              <a:rPr lang="ru-RU" b="1" dirty="0"/>
              <a:t> з уроків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23633" y="2410688"/>
            <a:ext cx="4099138" cy="3823857"/>
          </a:xfrm>
        </p:spPr>
        <p:txBody>
          <a:bodyPr rtlCol="0">
            <a:noAutofit/>
          </a:bodyPr>
          <a:lstStyle/>
          <a:p>
            <a:pPr marL="0" indent="0" algn="just">
              <a:buNone/>
            </a:pPr>
            <a:r>
              <a:rPr lang="ru-RU" sz="2000" b="1" dirty="0"/>
              <a:t>Опис: </a:t>
            </a:r>
            <a:r>
              <a:rPr lang="ru-RU" sz="2000" dirty="0" smtClean="0"/>
              <a:t>на </a:t>
            </a:r>
            <a:r>
              <a:rPr lang="ru-RU" sz="2000" dirty="0"/>
              <a:t>дошці </a:t>
            </a:r>
            <a:r>
              <a:rPr lang="ru-RU" sz="2000" dirty="0" smtClean="0"/>
              <a:t>записано </a:t>
            </a:r>
            <a:r>
              <a:rPr lang="ru-RU" sz="2000" dirty="0" err="1"/>
              <a:t>ключове</a:t>
            </a:r>
            <a:r>
              <a:rPr lang="ru-RU" sz="2000" dirty="0"/>
              <a:t> слово уроку </a:t>
            </a:r>
            <a:r>
              <a:rPr lang="ru-RU" sz="2000" dirty="0" smtClean="0"/>
              <a:t>«</a:t>
            </a:r>
            <a:r>
              <a:rPr lang="ru-RU" sz="2000" dirty="0" err="1"/>
              <a:t>І</a:t>
            </a:r>
            <a:r>
              <a:rPr lang="ru-RU" sz="2000" dirty="0" err="1" smtClean="0"/>
              <a:t>менник</a:t>
            </a:r>
            <a:r>
              <a:rPr lang="ru-RU" sz="2000" dirty="0" smtClean="0"/>
              <a:t>». </a:t>
            </a:r>
            <a:r>
              <a:rPr lang="ru-RU" sz="2000" dirty="0"/>
              <a:t>Учні по </a:t>
            </a:r>
            <a:r>
              <a:rPr lang="ru-RU" sz="2000" dirty="0" err="1"/>
              <a:t>черзі</a:t>
            </a:r>
            <a:r>
              <a:rPr lang="ru-RU" sz="2000" dirty="0"/>
              <a:t> </a:t>
            </a:r>
            <a:r>
              <a:rPr lang="ru-RU" sz="2000" dirty="0" err="1"/>
              <a:t>називають</a:t>
            </a:r>
            <a:r>
              <a:rPr lang="ru-RU" sz="2000" dirty="0"/>
              <a:t> </a:t>
            </a:r>
            <a:r>
              <a:rPr lang="ru-RU" sz="2000" dirty="0" err="1"/>
              <a:t>асоціації</a:t>
            </a:r>
            <a:r>
              <a:rPr lang="ru-RU" sz="2000" dirty="0"/>
              <a:t>, які </a:t>
            </a:r>
            <a:r>
              <a:rPr lang="ru-RU" sz="2000" dirty="0" err="1"/>
              <a:t>виникають</a:t>
            </a:r>
            <a:r>
              <a:rPr lang="ru-RU" sz="2000" dirty="0"/>
              <a:t> у них до </a:t>
            </a:r>
            <a:r>
              <a:rPr lang="ru-RU" sz="2000" dirty="0" err="1"/>
              <a:t>цього</a:t>
            </a:r>
            <a:r>
              <a:rPr lang="ru-RU" sz="2000" dirty="0"/>
              <a:t> слова</a:t>
            </a:r>
            <a:r>
              <a:rPr lang="ru-RU" sz="2000" dirty="0" smtClean="0"/>
              <a:t>.</a:t>
            </a:r>
          </a:p>
          <a:p>
            <a:pPr marL="0" indent="0" algn="just">
              <a:buNone/>
            </a:pPr>
            <a:endParaRPr lang="ru-RU" sz="2000" b="1" dirty="0"/>
          </a:p>
          <a:p>
            <a:pPr marL="0" lvl="0" indent="0" algn="just">
              <a:buNone/>
            </a:pPr>
            <a:r>
              <a:rPr lang="ru-RU" sz="2000" b="1" dirty="0" smtClean="0"/>
              <a:t>Мета</a:t>
            </a:r>
            <a:r>
              <a:rPr lang="ru-RU" sz="2000" b="1" dirty="0"/>
              <a:t>:</a:t>
            </a:r>
            <a:r>
              <a:rPr lang="ru-RU" sz="2000" dirty="0"/>
              <a:t> </a:t>
            </a:r>
            <a:r>
              <a:rPr lang="ru-RU" sz="2000" dirty="0" smtClean="0"/>
              <a:t>активізація </a:t>
            </a:r>
            <a:r>
              <a:rPr lang="ru-RU" sz="2000" dirty="0" err="1" smtClean="0"/>
              <a:t>попередніх</a:t>
            </a:r>
            <a:r>
              <a:rPr lang="ru-RU" sz="2000" dirty="0" smtClean="0"/>
              <a:t> знань і </a:t>
            </a:r>
            <a:r>
              <a:rPr lang="ru-RU" sz="2000" dirty="0" err="1" smtClean="0"/>
              <a:t>налаштування</a:t>
            </a:r>
            <a:r>
              <a:rPr lang="ru-RU" sz="2000" dirty="0" smtClean="0"/>
              <a:t> </a:t>
            </a:r>
            <a:r>
              <a:rPr lang="ru-RU" sz="2000" dirty="0"/>
              <a:t>на </a:t>
            </a:r>
            <a:r>
              <a:rPr lang="ru-RU" sz="2000" dirty="0" smtClean="0"/>
              <a:t>тему уроку.</a:t>
            </a:r>
            <a:endParaRPr lang="ru-RU" sz="20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FCA4A4-52DE-4F24-A9DC-1B05D722C0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578735" y="3391594"/>
            <a:ext cx="2942706" cy="1388226"/>
          </a:xfrm>
        </p:spPr>
        <p:txBody>
          <a:bodyPr rtlCol="0">
            <a:noAutofit/>
          </a:bodyPr>
          <a:lstStyle/>
          <a:p>
            <a:pPr marL="0" indent="0" algn="ctr">
              <a:buNone/>
            </a:pPr>
            <a:r>
              <a:rPr lang="ru-RU" b="1" dirty="0" err="1" smtClean="0">
                <a:solidFill>
                  <a:schemeClr val="accent4">
                    <a:lumMod val="75000"/>
                  </a:schemeClr>
                </a:solidFill>
              </a:rPr>
              <a:t>Мотивація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</a:rPr>
              <a:t>Розбудіть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</a:rPr>
              <a:t>свій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мозок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!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Ваші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асоціації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— ключ до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цікавого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початку 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уроку».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 txBox="1">
            <a:spLocks/>
          </p:cNvSpPr>
          <p:nvPr/>
        </p:nvSpPr>
        <p:spPr>
          <a:xfrm>
            <a:off x="266007" y="2593571"/>
            <a:ext cx="3100648" cy="9559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2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1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Мозковий штурм: 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Асоціації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»</a:t>
            </a:r>
            <a:endParaRPr lang="ru-RU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741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508F6-42C2-4FFE-A92E-498133298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1470" y="965507"/>
            <a:ext cx="8212974" cy="1303867"/>
          </a:xfrm>
        </p:spPr>
        <p:txBody>
          <a:bodyPr rtlCol="0"/>
          <a:lstStyle/>
          <a:p>
            <a:r>
              <a:rPr lang="ru-RU" b="1" dirty="0"/>
              <a:t>Практичні </a:t>
            </a:r>
            <a:r>
              <a:rPr lang="ru-RU" b="1" dirty="0" err="1"/>
              <a:t>приклади</a:t>
            </a:r>
            <a:r>
              <a:rPr lang="ru-RU" b="1" dirty="0"/>
              <a:t> з уроків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23633" y="2410688"/>
            <a:ext cx="4099138" cy="3823857"/>
          </a:xfrm>
        </p:spPr>
        <p:txBody>
          <a:bodyPr rtlCol="0">
            <a:noAutofit/>
          </a:bodyPr>
          <a:lstStyle/>
          <a:p>
            <a:pPr marL="0" indent="0" algn="just">
              <a:buNone/>
            </a:pPr>
            <a:r>
              <a:rPr lang="ru-RU" sz="2000" b="1" dirty="0"/>
              <a:t>Опис: </a:t>
            </a:r>
            <a:r>
              <a:rPr lang="ru-RU" sz="2000" dirty="0" smtClean="0"/>
              <a:t>учитель </a:t>
            </a:r>
            <a:r>
              <a:rPr lang="ru-RU" sz="2000" dirty="0"/>
              <a:t>ставить </a:t>
            </a:r>
            <a:r>
              <a:rPr lang="ru-RU" sz="2000" dirty="0" err="1"/>
              <a:t>проблемне</a:t>
            </a:r>
            <a:r>
              <a:rPr lang="ru-RU" sz="2000" dirty="0"/>
              <a:t> питання, яке </a:t>
            </a:r>
            <a:r>
              <a:rPr lang="ru-RU" sz="2000" dirty="0" err="1"/>
              <a:t>спонукає</a:t>
            </a:r>
            <a:r>
              <a:rPr lang="ru-RU" sz="2000" dirty="0"/>
              <a:t> учнів до </a:t>
            </a:r>
            <a:r>
              <a:rPr lang="ru-RU" sz="2000" dirty="0" err="1"/>
              <a:t>роздумів</a:t>
            </a:r>
            <a:r>
              <a:rPr lang="ru-RU" sz="2000" dirty="0"/>
              <a:t> і </a:t>
            </a:r>
            <a:r>
              <a:rPr lang="ru-RU" sz="2000" dirty="0" err="1"/>
              <a:t>пошуку</a:t>
            </a:r>
            <a:r>
              <a:rPr lang="ru-RU" sz="2000" dirty="0"/>
              <a:t> </a:t>
            </a:r>
            <a:r>
              <a:rPr lang="ru-RU" sz="2000" dirty="0" err="1"/>
              <a:t>відповідей</a:t>
            </a:r>
            <a:r>
              <a:rPr lang="ru-RU" sz="2000" dirty="0"/>
              <a:t>. </a:t>
            </a:r>
            <a:r>
              <a:rPr lang="ru-RU" sz="2000" dirty="0" err="1"/>
              <a:t>Наприклад</a:t>
            </a:r>
            <a:r>
              <a:rPr lang="ru-RU" sz="2000" dirty="0"/>
              <a:t>: </a:t>
            </a:r>
            <a:r>
              <a:rPr lang="ru-RU" sz="2000" dirty="0" smtClean="0"/>
              <a:t>«Яка </a:t>
            </a:r>
            <a:r>
              <a:rPr lang="ru-RU" sz="2000" dirty="0"/>
              <a:t>роль </a:t>
            </a:r>
            <a:r>
              <a:rPr lang="ru-RU" sz="2000" dirty="0" err="1" smtClean="0"/>
              <a:t>іменника</a:t>
            </a:r>
            <a:r>
              <a:rPr lang="ru-RU" sz="2000" dirty="0" smtClean="0"/>
              <a:t> в </a:t>
            </a:r>
            <a:r>
              <a:rPr lang="ru-RU" sz="2000" dirty="0" err="1" smtClean="0"/>
              <a:t>мовленні</a:t>
            </a:r>
            <a:r>
              <a:rPr lang="ru-RU" sz="2000" dirty="0" smtClean="0"/>
              <a:t>?».</a:t>
            </a:r>
          </a:p>
          <a:p>
            <a:pPr marL="0" indent="0" algn="just">
              <a:buNone/>
            </a:pPr>
            <a:endParaRPr lang="ru-RU" sz="2000" b="1" dirty="0"/>
          </a:p>
          <a:p>
            <a:pPr marL="0" lvl="0" indent="0" algn="just">
              <a:buNone/>
            </a:pPr>
            <a:r>
              <a:rPr lang="ru-RU" sz="2000" b="1" dirty="0" smtClean="0"/>
              <a:t>Мета</a:t>
            </a:r>
            <a:r>
              <a:rPr lang="ru-RU" sz="2000" b="1" dirty="0"/>
              <a:t>:</a:t>
            </a:r>
            <a:r>
              <a:rPr lang="ru-RU" sz="2000" dirty="0"/>
              <a:t> </a:t>
            </a:r>
            <a:r>
              <a:rPr lang="ru-RU" sz="2000" dirty="0" err="1" smtClean="0"/>
              <a:t>викликати</a:t>
            </a:r>
            <a:r>
              <a:rPr lang="ru-RU" sz="2000" dirty="0" smtClean="0"/>
              <a:t> </a:t>
            </a:r>
            <a:r>
              <a:rPr lang="ru-RU" sz="2000" dirty="0" err="1"/>
              <a:t>дискусію</a:t>
            </a:r>
            <a:r>
              <a:rPr lang="ru-RU" sz="2000" dirty="0"/>
              <a:t> та </a:t>
            </a:r>
            <a:r>
              <a:rPr lang="ru-RU" sz="2000" dirty="0" err="1"/>
              <a:t>інтерес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FCA4A4-52DE-4F24-A9DC-1B05D722C0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578735" y="3391593"/>
            <a:ext cx="2942706" cy="1654231"/>
          </a:xfrm>
        </p:spPr>
        <p:txBody>
          <a:bodyPr rtlCol="0">
            <a:noAutofit/>
          </a:bodyPr>
          <a:lstStyle/>
          <a:p>
            <a:pPr marL="0" indent="0" algn="ctr">
              <a:buNone/>
            </a:pPr>
            <a:r>
              <a:rPr lang="ru-RU" b="1" dirty="0" err="1" smtClean="0">
                <a:solidFill>
                  <a:schemeClr val="accent4">
                    <a:lumMod val="75000"/>
                  </a:schemeClr>
                </a:solidFill>
              </a:rPr>
              <a:t>Мотивація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Час для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справжнього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виклику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!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Розкрийте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свій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потенціал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відповідаючи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на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проблемне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питання».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 txBox="1">
            <a:spLocks/>
          </p:cNvSpPr>
          <p:nvPr/>
        </p:nvSpPr>
        <p:spPr>
          <a:xfrm>
            <a:off x="266007" y="2593571"/>
            <a:ext cx="3100648" cy="9559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2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1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Проблемне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 питання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»</a:t>
            </a:r>
            <a:endParaRPr lang="ru-RU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317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508F6-42C2-4FFE-A92E-498133298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1470" y="965507"/>
            <a:ext cx="8212974" cy="1303867"/>
          </a:xfrm>
        </p:spPr>
        <p:txBody>
          <a:bodyPr rtlCol="0"/>
          <a:lstStyle/>
          <a:p>
            <a:r>
              <a:rPr lang="ru-RU" b="1" dirty="0"/>
              <a:t>Практичні </a:t>
            </a:r>
            <a:r>
              <a:rPr lang="ru-RU" b="1" dirty="0" err="1"/>
              <a:t>приклади</a:t>
            </a:r>
            <a:r>
              <a:rPr lang="ru-RU" b="1" dirty="0"/>
              <a:t> з уроків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23633" y="2410688"/>
            <a:ext cx="4099138" cy="3823857"/>
          </a:xfrm>
        </p:spPr>
        <p:txBody>
          <a:bodyPr rtlCol="0">
            <a:noAutofit/>
          </a:bodyPr>
          <a:lstStyle/>
          <a:p>
            <a:pPr marL="0" indent="0" algn="just">
              <a:buNone/>
            </a:pPr>
            <a:r>
              <a:rPr lang="ru-RU" sz="2000" b="1" dirty="0"/>
              <a:t>Опис: </a:t>
            </a:r>
            <a:r>
              <a:rPr lang="ru-RU" sz="2000" dirty="0" smtClean="0"/>
              <a:t>учні </a:t>
            </a:r>
            <a:r>
              <a:rPr lang="ru-RU" sz="2000" dirty="0" err="1" smtClean="0"/>
              <a:t>отримують</a:t>
            </a:r>
            <a:r>
              <a:rPr lang="ru-RU" sz="2000" dirty="0" smtClean="0"/>
              <a:t> </a:t>
            </a:r>
            <a:r>
              <a:rPr lang="ru-RU" sz="2000" dirty="0"/>
              <a:t>короткі </a:t>
            </a:r>
            <a:r>
              <a:rPr lang="ru-RU" sz="2000" dirty="0" err="1"/>
              <a:t>тексти</a:t>
            </a:r>
            <a:r>
              <a:rPr lang="ru-RU" sz="2000" dirty="0"/>
              <a:t> (</a:t>
            </a:r>
            <a:r>
              <a:rPr lang="ru-RU" sz="2000" dirty="0" err="1"/>
              <a:t>адаптовані</a:t>
            </a:r>
            <a:r>
              <a:rPr lang="ru-RU" sz="2000" dirty="0"/>
              <a:t> </a:t>
            </a:r>
            <a:r>
              <a:rPr lang="ru-RU" sz="2000" dirty="0" err="1"/>
              <a:t>уривки</a:t>
            </a:r>
            <a:r>
              <a:rPr lang="ru-RU" sz="2000" dirty="0"/>
              <a:t> з </a:t>
            </a:r>
            <a:r>
              <a:rPr lang="ru-RU" sz="2000" dirty="0" err="1"/>
              <a:t>художніх</a:t>
            </a:r>
            <a:r>
              <a:rPr lang="ru-RU" sz="2000" dirty="0"/>
              <a:t> </a:t>
            </a:r>
            <a:r>
              <a:rPr lang="ru-RU" sz="2000" dirty="0" err="1"/>
              <a:t>творів</a:t>
            </a:r>
            <a:r>
              <a:rPr lang="ru-RU" sz="2000" dirty="0"/>
              <a:t>, описи</a:t>
            </a:r>
            <a:r>
              <a:rPr lang="ru-RU" sz="2000" dirty="0" smtClean="0"/>
              <a:t>), у </a:t>
            </a:r>
            <a:r>
              <a:rPr lang="ru-RU" sz="2000" dirty="0" err="1" smtClean="0"/>
              <a:t>яких</a:t>
            </a:r>
            <a:r>
              <a:rPr lang="ru-RU" sz="2000" dirty="0" smtClean="0"/>
              <a:t> </a:t>
            </a:r>
            <a:r>
              <a:rPr lang="ru-RU" sz="2000" dirty="0"/>
              <a:t>треба </a:t>
            </a:r>
            <a:r>
              <a:rPr lang="ru-RU" sz="2000" dirty="0" err="1"/>
              <a:t>підкреслити</a:t>
            </a:r>
            <a:r>
              <a:rPr lang="ru-RU" sz="2000" dirty="0"/>
              <a:t> </a:t>
            </a:r>
            <a:r>
              <a:rPr lang="ru-RU" sz="2000" dirty="0" err="1"/>
              <a:t>всі</a:t>
            </a:r>
            <a:r>
              <a:rPr lang="ru-RU" sz="2000" dirty="0"/>
              <a:t> </a:t>
            </a:r>
            <a:r>
              <a:rPr lang="ru-RU" sz="2000" dirty="0" err="1"/>
              <a:t>іменники</a:t>
            </a:r>
            <a:r>
              <a:rPr lang="ru-RU" sz="2000" dirty="0"/>
              <a:t>, які вони </a:t>
            </a:r>
            <a:r>
              <a:rPr lang="ru-RU" sz="2000" dirty="0" err="1"/>
              <a:t>знайдуть</a:t>
            </a:r>
            <a:r>
              <a:rPr lang="ru-RU" sz="2000" dirty="0"/>
              <a:t>. Можна </a:t>
            </a:r>
            <a:r>
              <a:rPr lang="ru-RU" sz="2000" dirty="0" err="1"/>
              <a:t>організувати</a:t>
            </a:r>
            <a:r>
              <a:rPr lang="ru-RU" sz="2000" dirty="0"/>
              <a:t> </a:t>
            </a:r>
            <a:r>
              <a:rPr lang="ru-RU" sz="2000" dirty="0" err="1"/>
              <a:t>змагання</a:t>
            </a:r>
            <a:r>
              <a:rPr lang="ru-RU" sz="2000" dirty="0"/>
              <a:t> між рядами / </a:t>
            </a:r>
            <a:r>
              <a:rPr lang="ru-RU" sz="2000" dirty="0" err="1"/>
              <a:t>групами</a:t>
            </a:r>
            <a:r>
              <a:rPr lang="ru-RU" sz="2000" dirty="0" smtClean="0"/>
              <a:t>.</a:t>
            </a:r>
          </a:p>
          <a:p>
            <a:pPr marL="0" indent="0" algn="just">
              <a:buNone/>
            </a:pPr>
            <a:endParaRPr lang="ru-RU" sz="2000" b="1" dirty="0"/>
          </a:p>
          <a:p>
            <a:pPr marL="0" lvl="0" indent="0" algn="just">
              <a:buNone/>
            </a:pPr>
            <a:r>
              <a:rPr lang="ru-RU" sz="2000" b="1" dirty="0" smtClean="0"/>
              <a:t>Мета</a:t>
            </a:r>
            <a:r>
              <a:rPr lang="ru-RU" sz="2000" b="1" dirty="0"/>
              <a:t>:</a:t>
            </a:r>
            <a:r>
              <a:rPr lang="ru-RU" sz="2000" dirty="0"/>
              <a:t> </a:t>
            </a:r>
            <a:r>
              <a:rPr lang="ru-RU" sz="2000" dirty="0" smtClean="0"/>
              <a:t>розвиток </a:t>
            </a:r>
            <a:r>
              <a:rPr lang="ru-RU" sz="2000" dirty="0" err="1"/>
              <a:t>уваги</a:t>
            </a:r>
            <a:r>
              <a:rPr lang="ru-RU" sz="2000" dirty="0"/>
              <a:t>, </a:t>
            </a:r>
            <a:r>
              <a:rPr lang="ru-RU" sz="2000" dirty="0" err="1" smtClean="0"/>
              <a:t>уміння</a:t>
            </a:r>
            <a:r>
              <a:rPr lang="ru-RU" sz="2000" dirty="0" smtClean="0"/>
              <a:t> </a:t>
            </a:r>
            <a:r>
              <a:rPr lang="ru-RU" sz="2000" dirty="0" err="1"/>
              <a:t>розпізнавати</a:t>
            </a:r>
            <a:r>
              <a:rPr lang="ru-RU" sz="2000" dirty="0"/>
              <a:t> </a:t>
            </a:r>
            <a:r>
              <a:rPr lang="ru-RU" sz="2000" dirty="0" err="1"/>
              <a:t>іменники</a:t>
            </a:r>
            <a:r>
              <a:rPr lang="ru-RU" sz="2000" dirty="0"/>
              <a:t> в </a:t>
            </a:r>
            <a:r>
              <a:rPr lang="ru-RU" sz="2000" dirty="0" err="1" smtClean="0"/>
              <a:t>тексті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FCA4A4-52DE-4F24-A9DC-1B05D722C0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711738" y="2859578"/>
            <a:ext cx="2942706" cy="2019993"/>
          </a:xfrm>
        </p:spPr>
        <p:txBody>
          <a:bodyPr rtlCol="0">
            <a:noAutofit/>
          </a:bodyPr>
          <a:lstStyle/>
          <a:p>
            <a:pPr marL="0" indent="0" algn="ctr">
              <a:buNone/>
            </a:pPr>
            <a:r>
              <a:rPr lang="ru-RU" b="1" dirty="0" err="1" smtClean="0">
                <a:solidFill>
                  <a:schemeClr val="accent4">
                    <a:lumMod val="75000"/>
                  </a:schemeClr>
                </a:solidFill>
              </a:rPr>
              <a:t>Мотивація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«Ви 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сьогодні –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справжні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мовознавці-детективи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! Ваше завдання 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–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знайти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всі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іменники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, що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сховалися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в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цьому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</a:rPr>
              <a:t>тексті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».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 txBox="1">
            <a:spLocks/>
          </p:cNvSpPr>
          <p:nvPr/>
        </p:nvSpPr>
        <p:spPr>
          <a:xfrm>
            <a:off x="266007" y="2593571"/>
            <a:ext cx="3100648" cy="9559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2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1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Детективи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іменників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»</a:t>
            </a:r>
            <a:endParaRPr lang="ru-RU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348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508F6-42C2-4FFE-A92E-498133298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1470" y="965507"/>
            <a:ext cx="8212974" cy="1303867"/>
          </a:xfrm>
        </p:spPr>
        <p:txBody>
          <a:bodyPr rtlCol="0"/>
          <a:lstStyle/>
          <a:p>
            <a:r>
              <a:rPr lang="ru-RU" b="1" dirty="0"/>
              <a:t>Практичні </a:t>
            </a:r>
            <a:r>
              <a:rPr lang="ru-RU" b="1" dirty="0" err="1"/>
              <a:t>приклади</a:t>
            </a:r>
            <a:r>
              <a:rPr lang="ru-RU" b="1" dirty="0"/>
              <a:t> з уроків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07969" y="2419002"/>
            <a:ext cx="3616038" cy="3707477"/>
          </a:xfrm>
        </p:spPr>
        <p:txBody>
          <a:bodyPr rtlCol="0">
            <a:noAutofit/>
          </a:bodyPr>
          <a:lstStyle/>
          <a:p>
            <a:pPr marL="0" indent="0" algn="just">
              <a:buNone/>
            </a:pPr>
            <a:r>
              <a:rPr lang="ru-RU" sz="2000" b="1" dirty="0"/>
              <a:t>Опис:</a:t>
            </a:r>
            <a:r>
              <a:rPr lang="ru-RU" sz="2000" dirty="0"/>
              <a:t> </a:t>
            </a:r>
            <a:r>
              <a:rPr lang="ru-RU" sz="2000" dirty="0" err="1">
                <a:solidFill>
                  <a:schemeClr val="tx1"/>
                </a:solidFill>
              </a:rPr>
              <a:t>почати</a:t>
            </a:r>
            <a:r>
              <a:rPr lang="ru-RU" sz="2000" dirty="0">
                <a:solidFill>
                  <a:schemeClr val="tx1"/>
                </a:solidFill>
              </a:rPr>
              <a:t> з </a:t>
            </a:r>
            <a:r>
              <a:rPr lang="ru-RU" sz="2000" dirty="0" err="1">
                <a:solidFill>
                  <a:schemeClr val="tx1"/>
                </a:solidFill>
              </a:rPr>
              <a:t>іменника</a:t>
            </a:r>
            <a:r>
              <a:rPr lang="ru-RU" sz="2000" dirty="0">
                <a:solidFill>
                  <a:schemeClr val="tx1"/>
                </a:solidFill>
              </a:rPr>
              <a:t> в </a:t>
            </a:r>
            <a:r>
              <a:rPr lang="ru-RU" sz="2000" dirty="0" err="1">
                <a:solidFill>
                  <a:schemeClr val="tx1"/>
                </a:solidFill>
              </a:rPr>
              <a:t>називному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відмінку</a:t>
            </a:r>
            <a:r>
              <a:rPr lang="ru-RU" sz="2000" dirty="0">
                <a:solidFill>
                  <a:schemeClr val="tx1"/>
                </a:solidFill>
              </a:rPr>
              <a:t> (</a:t>
            </a:r>
            <a:r>
              <a:rPr lang="ru-RU" sz="2000" dirty="0" err="1">
                <a:solidFill>
                  <a:schemeClr val="tx1"/>
                </a:solidFill>
              </a:rPr>
              <a:t>наприклад</a:t>
            </a:r>
            <a:r>
              <a:rPr lang="ru-RU" sz="2000" dirty="0">
                <a:solidFill>
                  <a:schemeClr val="tx1"/>
                </a:solidFill>
              </a:rPr>
              <a:t>, книга). Наступний учень має </a:t>
            </a:r>
            <a:r>
              <a:rPr lang="ru-RU" sz="2000" dirty="0" err="1">
                <a:solidFill>
                  <a:schemeClr val="tx1"/>
                </a:solidFill>
              </a:rPr>
              <a:t>назвати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цей</a:t>
            </a:r>
            <a:r>
              <a:rPr lang="ru-RU" sz="2000" dirty="0">
                <a:solidFill>
                  <a:schemeClr val="tx1"/>
                </a:solidFill>
              </a:rPr>
              <a:t> же </a:t>
            </a:r>
            <a:r>
              <a:rPr lang="ru-RU" sz="2000" dirty="0" err="1">
                <a:solidFill>
                  <a:schemeClr val="tx1"/>
                </a:solidFill>
              </a:rPr>
              <a:t>іменник</a:t>
            </a:r>
            <a:r>
              <a:rPr lang="ru-RU" sz="2000" dirty="0">
                <a:solidFill>
                  <a:schemeClr val="tx1"/>
                </a:solidFill>
              </a:rPr>
              <a:t> в </a:t>
            </a:r>
            <a:r>
              <a:rPr lang="ru-RU" sz="2000" dirty="0" err="1">
                <a:solidFill>
                  <a:schemeClr val="tx1"/>
                </a:solidFill>
              </a:rPr>
              <a:t>іншому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відмінку</a:t>
            </a:r>
            <a:r>
              <a:rPr lang="ru-RU" sz="2000" dirty="0">
                <a:solidFill>
                  <a:schemeClr val="tx1"/>
                </a:solidFill>
              </a:rPr>
              <a:t> і так </a:t>
            </a:r>
            <a:r>
              <a:rPr lang="ru-RU" sz="2000" dirty="0" err="1">
                <a:solidFill>
                  <a:schemeClr val="tx1"/>
                </a:solidFill>
              </a:rPr>
              <a:t>далі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endParaRPr lang="ru-RU" sz="2000" b="1" dirty="0">
              <a:solidFill>
                <a:schemeClr val="tx1"/>
              </a:solidFill>
            </a:endParaRPr>
          </a:p>
          <a:p>
            <a:pPr marL="0" lvl="0" indent="0" algn="just">
              <a:buNone/>
            </a:pPr>
            <a:endParaRPr lang="ru-RU" sz="2000" b="1" dirty="0" smtClean="0"/>
          </a:p>
          <a:p>
            <a:pPr marL="0" lvl="0" indent="0" algn="just">
              <a:buNone/>
            </a:pPr>
            <a:r>
              <a:rPr lang="ru-RU" sz="2000" b="1" dirty="0" smtClean="0"/>
              <a:t>Мета</a:t>
            </a:r>
            <a:r>
              <a:rPr lang="ru-RU" sz="2000" b="1" dirty="0"/>
              <a:t>:</a:t>
            </a:r>
            <a:r>
              <a:rPr lang="ru-RU" sz="2000" dirty="0"/>
              <a:t> </a:t>
            </a:r>
            <a:r>
              <a:rPr lang="ru-RU" sz="2000" dirty="0" err="1" smtClean="0"/>
              <a:t>закріплення</a:t>
            </a:r>
            <a:r>
              <a:rPr lang="ru-RU" sz="2000" dirty="0" smtClean="0"/>
              <a:t> </a:t>
            </a:r>
            <a:r>
              <a:rPr lang="ru-RU" sz="2000" dirty="0"/>
              <a:t>знань про </a:t>
            </a:r>
            <a:r>
              <a:rPr lang="ru-RU" sz="2000" dirty="0" err="1"/>
              <a:t>відмінки</a:t>
            </a:r>
            <a:r>
              <a:rPr lang="ru-RU" sz="2000" dirty="0"/>
              <a:t> </a:t>
            </a:r>
            <a:r>
              <a:rPr lang="ru-RU" sz="2000" dirty="0" err="1" smtClean="0"/>
              <a:t>іменників</a:t>
            </a:r>
            <a:r>
              <a:rPr lang="ru-RU" sz="2000" dirty="0" smtClean="0"/>
              <a:t> в </a:t>
            </a:r>
            <a:r>
              <a:rPr lang="ru-RU" sz="2000" dirty="0" err="1"/>
              <a:t>ігровій</a:t>
            </a:r>
            <a:r>
              <a:rPr lang="ru-RU" sz="2000" dirty="0"/>
              <a:t> формі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FCA4A4-52DE-4F24-A9DC-1B05D722C0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179723" y="3250277"/>
            <a:ext cx="3532909" cy="1596043"/>
          </a:xfrm>
        </p:spPr>
        <p:txBody>
          <a:bodyPr rtlCol="0">
            <a:noAutofit/>
          </a:bodyPr>
          <a:lstStyle/>
          <a:p>
            <a:pPr marL="0" indent="0" algn="ctr">
              <a:buNone/>
            </a:pPr>
            <a:r>
              <a:rPr lang="ru-RU" sz="2000" b="1" dirty="0" err="1">
                <a:solidFill>
                  <a:schemeClr val="accent4">
                    <a:lumMod val="75000"/>
                  </a:schemeClr>
                </a:solidFill>
              </a:rPr>
              <a:t>Мотивація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2000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«Хто </a:t>
            </a:r>
            <a:r>
              <a:rPr lang="ru-RU" sz="2000" dirty="0" err="1">
                <a:solidFill>
                  <a:schemeClr val="accent4">
                    <a:lumMod val="75000"/>
                  </a:schemeClr>
                </a:solidFill>
              </a:rPr>
              <a:t>найшвидше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4">
                    <a:lumMod val="75000"/>
                  </a:schemeClr>
                </a:solidFill>
              </a:rPr>
              <a:t>побудує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 «</a:t>
            </a:r>
            <a:r>
              <a:rPr lang="ru-RU" sz="2000" dirty="0" err="1">
                <a:solidFill>
                  <a:schemeClr val="accent4">
                    <a:lumMod val="75000"/>
                  </a:schemeClr>
                </a:solidFill>
              </a:rPr>
              <a:t>ланцюжок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» </a:t>
            </a:r>
            <a:r>
              <a:rPr lang="ru-RU" sz="2000" dirty="0" err="1">
                <a:solidFill>
                  <a:schemeClr val="accent4">
                    <a:lumMod val="75000"/>
                  </a:schemeClr>
                </a:solidFill>
              </a:rPr>
              <a:t>іменників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 і не </a:t>
            </a:r>
            <a:r>
              <a:rPr lang="ru-RU" sz="2000" dirty="0" err="1">
                <a:solidFill>
                  <a:schemeClr val="accent4">
                    <a:lumMod val="75000"/>
                  </a:schemeClr>
                </a:solidFill>
              </a:rPr>
              <a:t>помилиться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!» </a:t>
            </a:r>
            <a:endParaRPr lang="ru-RU"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 txBox="1">
            <a:spLocks/>
          </p:cNvSpPr>
          <p:nvPr/>
        </p:nvSpPr>
        <p:spPr>
          <a:xfrm>
            <a:off x="266007" y="2593571"/>
            <a:ext cx="3100648" cy="148797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2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1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Ланцюжок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слів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»</a:t>
            </a:r>
            <a:endParaRPr lang="ru-RU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013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508F6-42C2-4FFE-A92E-498133298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1470" y="965507"/>
            <a:ext cx="8212974" cy="1303867"/>
          </a:xfrm>
        </p:spPr>
        <p:txBody>
          <a:bodyPr rtlCol="0"/>
          <a:lstStyle/>
          <a:p>
            <a:r>
              <a:rPr lang="ru-RU" b="1" dirty="0"/>
              <a:t>Практичні </a:t>
            </a:r>
            <a:r>
              <a:rPr lang="ru-RU" b="1" dirty="0" err="1"/>
              <a:t>приклади</a:t>
            </a:r>
            <a:r>
              <a:rPr lang="ru-RU" b="1" dirty="0"/>
              <a:t> з уроків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07969" y="2419003"/>
            <a:ext cx="3524598" cy="1953492"/>
          </a:xfrm>
        </p:spPr>
        <p:txBody>
          <a:bodyPr rtlCol="0">
            <a:noAutofit/>
          </a:bodyPr>
          <a:lstStyle/>
          <a:p>
            <a:pPr marL="0" indent="0" algn="just">
              <a:buNone/>
            </a:pPr>
            <a:r>
              <a:rPr lang="ru-RU" sz="2000" b="1" dirty="0" smtClean="0"/>
              <a:t>Опис: </a:t>
            </a:r>
            <a:r>
              <a:rPr lang="ru-RU" sz="2000" dirty="0" err="1" smtClean="0"/>
              <a:t>запропонувати</a:t>
            </a:r>
            <a:r>
              <a:rPr lang="ru-RU" sz="2000" dirty="0" smtClean="0"/>
              <a:t> </a:t>
            </a:r>
            <a:r>
              <a:rPr lang="ru-RU" sz="2000" dirty="0"/>
              <a:t>учням по </a:t>
            </a:r>
            <a:r>
              <a:rPr lang="ru-RU" sz="2000" dirty="0" err="1"/>
              <a:t>черзі</a:t>
            </a:r>
            <a:r>
              <a:rPr lang="ru-RU" sz="2000" dirty="0"/>
              <a:t> </a:t>
            </a:r>
            <a:r>
              <a:rPr lang="ru-RU" sz="2000" dirty="0" err="1"/>
              <a:t>називати</a:t>
            </a:r>
            <a:r>
              <a:rPr lang="ru-RU" sz="2000" dirty="0"/>
              <a:t> </a:t>
            </a:r>
            <a:r>
              <a:rPr lang="ru-RU" sz="2000" dirty="0" err="1"/>
              <a:t>іменники</a:t>
            </a:r>
            <a:r>
              <a:rPr lang="ru-RU" sz="2000" dirty="0"/>
              <a:t>, але так, </a:t>
            </a:r>
            <a:r>
              <a:rPr lang="ru-RU" sz="2000" dirty="0" err="1"/>
              <a:t>щоб</a:t>
            </a:r>
            <a:r>
              <a:rPr lang="ru-RU" sz="2000" dirty="0"/>
              <a:t> вони </a:t>
            </a:r>
            <a:r>
              <a:rPr lang="ru-RU" sz="2000" dirty="0" err="1"/>
              <a:t>чергувалися</a:t>
            </a:r>
            <a:r>
              <a:rPr lang="ru-RU" sz="2000" dirty="0"/>
              <a:t> за родами (</a:t>
            </a:r>
            <a:r>
              <a:rPr lang="ru-RU" sz="2000" dirty="0" err="1"/>
              <a:t>наприклад</a:t>
            </a:r>
            <a:r>
              <a:rPr lang="ru-RU" sz="2000" dirty="0"/>
              <a:t>, </a:t>
            </a:r>
            <a:r>
              <a:rPr lang="ru-RU" sz="2000" dirty="0" err="1"/>
              <a:t>чоловічий</a:t>
            </a:r>
            <a:r>
              <a:rPr lang="ru-RU" sz="2000" dirty="0"/>
              <a:t>, </a:t>
            </a:r>
            <a:r>
              <a:rPr lang="ru-RU" sz="2000" dirty="0" err="1"/>
              <a:t>жіночий</a:t>
            </a:r>
            <a:r>
              <a:rPr lang="ru-RU" sz="2000" dirty="0"/>
              <a:t>, </a:t>
            </a:r>
            <a:r>
              <a:rPr lang="ru-RU" sz="2000" dirty="0" err="1"/>
              <a:t>середній</a:t>
            </a:r>
            <a:r>
              <a:rPr lang="ru-RU" sz="2000" dirty="0" smtClean="0"/>
              <a:t>).</a:t>
            </a:r>
          </a:p>
          <a:p>
            <a:pPr marL="0" lvl="0" indent="0" algn="just">
              <a:buNone/>
            </a:pPr>
            <a:r>
              <a:rPr lang="ru-RU" sz="2000" b="1" dirty="0"/>
              <a:t>Мета:</a:t>
            </a:r>
            <a:r>
              <a:rPr lang="ru-RU" sz="2000" dirty="0"/>
              <a:t> </a:t>
            </a:r>
            <a:r>
              <a:rPr lang="ru-RU" sz="2000" dirty="0" err="1"/>
              <a:t>закріплення</a:t>
            </a:r>
            <a:r>
              <a:rPr lang="ru-RU" sz="2000" dirty="0"/>
              <a:t> знань про </a:t>
            </a:r>
            <a:r>
              <a:rPr lang="ru-RU" sz="2000" dirty="0" smtClean="0"/>
              <a:t>роди </a:t>
            </a:r>
            <a:r>
              <a:rPr lang="ru-RU" sz="2000" dirty="0" err="1"/>
              <a:t>іменників</a:t>
            </a:r>
            <a:r>
              <a:rPr lang="ru-RU" sz="2000" dirty="0"/>
              <a:t> в </a:t>
            </a:r>
            <a:r>
              <a:rPr lang="ru-RU" sz="2000" dirty="0" err="1"/>
              <a:t>ігровій</a:t>
            </a:r>
            <a:r>
              <a:rPr lang="ru-RU" sz="2000" dirty="0"/>
              <a:t> формі.</a:t>
            </a:r>
          </a:p>
          <a:p>
            <a:pPr marL="0" indent="0" algn="just">
              <a:buNone/>
            </a:pPr>
            <a:endParaRPr lang="ru-RU" sz="20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FCA4A4-52DE-4F24-A9DC-1B05D722C0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138159" y="3724102"/>
            <a:ext cx="3532909" cy="1122218"/>
          </a:xfrm>
        </p:spPr>
        <p:txBody>
          <a:bodyPr rtlCol="0">
            <a:noAutofit/>
          </a:bodyPr>
          <a:lstStyle/>
          <a:p>
            <a:pPr marL="0" indent="0" algn="ctr">
              <a:buNone/>
            </a:pPr>
            <a:r>
              <a:rPr lang="ru-RU" sz="2000" b="1" dirty="0" err="1" smtClean="0">
                <a:solidFill>
                  <a:schemeClr val="accent4">
                    <a:lumMod val="75000"/>
                  </a:schemeClr>
                </a:solidFill>
              </a:rPr>
              <a:t>Мотивація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2000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Х</a:t>
            </a: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</a:rPr>
              <a:t>то </a:t>
            </a:r>
            <a:r>
              <a:rPr lang="ru-RU" sz="2000" dirty="0" err="1">
                <a:solidFill>
                  <a:schemeClr val="accent4">
                    <a:lumMod val="75000"/>
                  </a:schemeClr>
                </a:solidFill>
              </a:rPr>
              <a:t>найшвидше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000" dirty="0" err="1" smtClean="0">
                <a:solidFill>
                  <a:schemeClr val="accent4">
                    <a:lumMod val="75000"/>
                  </a:schemeClr>
                </a:solidFill>
              </a:rPr>
              <a:t>побудує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sz="2000" dirty="0" err="1" smtClean="0">
                <a:solidFill>
                  <a:schemeClr val="accent4">
                    <a:lumMod val="75000"/>
                  </a:schemeClr>
                </a:solidFill>
              </a:rPr>
              <a:t>ланцюжок</a:t>
            </a: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</a:rPr>
              <a:t>» </a:t>
            </a:r>
            <a:r>
              <a:rPr lang="ru-RU" sz="2000" dirty="0" err="1">
                <a:solidFill>
                  <a:schemeClr val="accent4">
                    <a:lumMod val="75000"/>
                  </a:schemeClr>
                </a:solidFill>
              </a:rPr>
              <a:t>іменників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 і не </a:t>
            </a:r>
            <a:r>
              <a:rPr lang="ru-RU" sz="2000" dirty="0" err="1">
                <a:solidFill>
                  <a:schemeClr val="accent4">
                    <a:lumMod val="75000"/>
                  </a:schemeClr>
                </a:solidFill>
              </a:rPr>
              <a:t>помилиться</a:t>
            </a: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</a:rPr>
              <a:t>!» </a:t>
            </a:r>
            <a:endParaRPr lang="ru-RU"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 txBox="1">
            <a:spLocks/>
          </p:cNvSpPr>
          <p:nvPr/>
        </p:nvSpPr>
        <p:spPr>
          <a:xfrm>
            <a:off x="266007" y="2593571"/>
            <a:ext cx="3100648" cy="148797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2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1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Ланцюжок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слів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»</a:t>
            </a:r>
            <a:endParaRPr lang="ru-RU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871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508F6-42C2-4FFE-A92E-498133298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1470" y="965507"/>
            <a:ext cx="8212974" cy="1303867"/>
          </a:xfrm>
        </p:spPr>
        <p:txBody>
          <a:bodyPr rtlCol="0"/>
          <a:lstStyle/>
          <a:p>
            <a:r>
              <a:rPr lang="ru-RU" b="1" dirty="0"/>
              <a:t>Практичні </a:t>
            </a:r>
            <a:r>
              <a:rPr lang="ru-RU" b="1" dirty="0" err="1"/>
              <a:t>приклади</a:t>
            </a:r>
            <a:r>
              <a:rPr lang="ru-RU" b="1" dirty="0"/>
              <a:t> з уроків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07970" y="2419002"/>
            <a:ext cx="4389122" cy="3773980"/>
          </a:xfrm>
        </p:spPr>
        <p:txBody>
          <a:bodyPr rtlCol="0">
            <a:noAutofit/>
          </a:bodyPr>
          <a:lstStyle/>
          <a:p>
            <a:pPr marL="0" lvl="0" indent="0" algn="just">
              <a:buNone/>
            </a:pPr>
            <a:r>
              <a:rPr lang="ru-RU" sz="2000" b="1" dirty="0"/>
              <a:t>Опис:</a:t>
            </a:r>
            <a:r>
              <a:rPr lang="ru-RU" sz="2000" dirty="0"/>
              <a:t> </a:t>
            </a:r>
            <a:r>
              <a:rPr lang="ru-RU" dirty="0" err="1" smtClean="0"/>
              <a:t>створити</a:t>
            </a:r>
            <a:r>
              <a:rPr lang="ru-RU" dirty="0" smtClean="0"/>
              <a:t> </a:t>
            </a:r>
            <a:r>
              <a:rPr lang="ru-RU" dirty="0" err="1"/>
              <a:t>картки</a:t>
            </a:r>
            <a:r>
              <a:rPr lang="ru-RU" dirty="0"/>
              <a:t> для </a:t>
            </a:r>
            <a:r>
              <a:rPr lang="ru-RU" dirty="0" err="1"/>
              <a:t>бінго</a:t>
            </a:r>
            <a:r>
              <a:rPr lang="ru-RU" dirty="0"/>
              <a:t>. </a:t>
            </a:r>
            <a:r>
              <a:rPr lang="ru-RU" dirty="0" err="1"/>
              <a:t>Замість</a:t>
            </a:r>
            <a:r>
              <a:rPr lang="ru-RU" dirty="0"/>
              <a:t> чисел </a:t>
            </a:r>
            <a:r>
              <a:rPr lang="ru-RU" dirty="0" err="1" smtClean="0"/>
              <a:t>написати</a:t>
            </a:r>
            <a:r>
              <a:rPr lang="ru-RU" dirty="0" smtClean="0"/>
              <a:t> </a:t>
            </a:r>
            <a:r>
              <a:rPr lang="ru-RU" dirty="0"/>
              <a:t>на них </a:t>
            </a:r>
            <a:r>
              <a:rPr lang="ru-RU" dirty="0" err="1"/>
              <a:t>категорії</a:t>
            </a:r>
            <a:r>
              <a:rPr lang="ru-RU" dirty="0"/>
              <a:t> </a:t>
            </a:r>
            <a:r>
              <a:rPr lang="ru-RU" dirty="0" err="1"/>
              <a:t>іменників</a:t>
            </a:r>
            <a:r>
              <a:rPr lang="ru-RU" dirty="0"/>
              <a:t> </a:t>
            </a:r>
            <a:r>
              <a:rPr lang="ru-RU" dirty="0" smtClean="0"/>
              <a:t>(«</a:t>
            </a:r>
            <a:r>
              <a:rPr lang="ru-RU" dirty="0" err="1" smtClean="0"/>
              <a:t>власна</a:t>
            </a:r>
            <a:r>
              <a:rPr lang="ru-RU" dirty="0" smtClean="0"/>
              <a:t> </a:t>
            </a:r>
            <a:r>
              <a:rPr lang="ru-RU" dirty="0" err="1" smtClean="0"/>
              <a:t>назва</a:t>
            </a:r>
            <a:r>
              <a:rPr lang="ru-RU" dirty="0" smtClean="0"/>
              <a:t>», «</a:t>
            </a:r>
            <a:r>
              <a:rPr lang="ru-RU" dirty="0" err="1" smtClean="0"/>
              <a:t>назва</a:t>
            </a:r>
            <a:r>
              <a:rPr lang="ru-RU" dirty="0" smtClean="0"/>
              <a:t> </a:t>
            </a:r>
            <a:r>
              <a:rPr lang="ru-RU" dirty="0" err="1" smtClean="0"/>
              <a:t>неістоти</a:t>
            </a:r>
            <a:r>
              <a:rPr lang="ru-RU" dirty="0" smtClean="0"/>
              <a:t>», «</a:t>
            </a:r>
            <a:r>
              <a:rPr lang="ru-RU" dirty="0" err="1" smtClean="0"/>
              <a:t>іменник</a:t>
            </a:r>
            <a:r>
              <a:rPr lang="ru-RU" dirty="0" smtClean="0"/>
              <a:t> </a:t>
            </a:r>
            <a:r>
              <a:rPr lang="ru-RU" dirty="0"/>
              <a:t>у родовому </a:t>
            </a:r>
            <a:r>
              <a:rPr lang="ru-RU" dirty="0" err="1" smtClean="0"/>
              <a:t>відмінку</a:t>
            </a:r>
            <a:r>
              <a:rPr lang="ru-RU" dirty="0" smtClean="0"/>
              <a:t>» </a:t>
            </a:r>
            <a:r>
              <a:rPr lang="ru-RU" dirty="0" err="1"/>
              <a:t>тощо</a:t>
            </a:r>
            <a:r>
              <a:rPr lang="ru-RU" dirty="0"/>
              <a:t>). </a:t>
            </a:r>
            <a:r>
              <a:rPr lang="ru-RU" dirty="0" smtClean="0"/>
              <a:t>Учитель </a:t>
            </a:r>
            <a:r>
              <a:rPr lang="ru-RU" dirty="0" err="1" smtClean="0"/>
              <a:t>називає</a:t>
            </a:r>
            <a:r>
              <a:rPr lang="ru-RU" dirty="0" smtClean="0"/>
              <a:t> </a:t>
            </a:r>
            <a:r>
              <a:rPr lang="ru-RU" dirty="0" err="1"/>
              <a:t>іменники</a:t>
            </a:r>
            <a:r>
              <a:rPr lang="ru-RU" dirty="0"/>
              <a:t>, а учні </a:t>
            </a:r>
            <a:r>
              <a:rPr lang="ru-RU" dirty="0" err="1"/>
              <a:t>позначають</a:t>
            </a:r>
            <a:r>
              <a:rPr lang="ru-RU" dirty="0"/>
              <a:t> на </a:t>
            </a:r>
            <a:r>
              <a:rPr lang="ru-RU" dirty="0" err="1"/>
              <a:t>своїх</a:t>
            </a:r>
            <a:r>
              <a:rPr lang="ru-RU" dirty="0"/>
              <a:t> </a:t>
            </a:r>
            <a:r>
              <a:rPr lang="ru-RU" dirty="0" err="1"/>
              <a:t>картках</a:t>
            </a:r>
            <a:r>
              <a:rPr lang="ru-RU" dirty="0"/>
              <a:t> </a:t>
            </a:r>
            <a:r>
              <a:rPr lang="ru-RU" dirty="0" err="1"/>
              <a:t>відповідні</a:t>
            </a:r>
            <a:r>
              <a:rPr lang="ru-RU" dirty="0"/>
              <a:t> </a:t>
            </a:r>
            <a:r>
              <a:rPr lang="ru-RU" dirty="0" err="1" smtClean="0"/>
              <a:t>категорії</a:t>
            </a:r>
            <a:r>
              <a:rPr lang="ru-RU" sz="2000" dirty="0" smtClean="0"/>
              <a:t>.</a:t>
            </a:r>
          </a:p>
          <a:p>
            <a:pPr marL="0" lvl="0" indent="0" algn="just">
              <a:buNone/>
            </a:pPr>
            <a:endParaRPr lang="ru-RU" sz="1400" b="1" dirty="0"/>
          </a:p>
          <a:p>
            <a:pPr marL="0" lvl="0" indent="0" algn="just">
              <a:buNone/>
            </a:pPr>
            <a:r>
              <a:rPr lang="ru-RU" sz="2000" b="1" dirty="0" smtClean="0"/>
              <a:t>Мета</a:t>
            </a:r>
            <a:r>
              <a:rPr lang="ru-RU" sz="2000" b="1" dirty="0"/>
              <a:t>:</a:t>
            </a:r>
            <a:r>
              <a:rPr lang="ru-RU" sz="2000" dirty="0"/>
              <a:t> </a:t>
            </a:r>
            <a:r>
              <a:rPr lang="ru-RU" dirty="0" err="1" smtClean="0"/>
              <a:t>закріплення</a:t>
            </a:r>
            <a:r>
              <a:rPr lang="ru-RU" dirty="0" smtClean="0"/>
              <a:t> </a:t>
            </a:r>
            <a:r>
              <a:rPr lang="ru-RU" dirty="0"/>
              <a:t>різних </a:t>
            </a:r>
            <a:r>
              <a:rPr lang="ru-RU" dirty="0" err="1"/>
              <a:t>граматичних</a:t>
            </a:r>
            <a:r>
              <a:rPr lang="ru-RU" dirty="0"/>
              <a:t> категорій </a:t>
            </a:r>
            <a:r>
              <a:rPr lang="ru-RU" dirty="0" err="1"/>
              <a:t>іменника</a:t>
            </a:r>
            <a:r>
              <a:rPr lang="ru-RU" dirty="0"/>
              <a:t> (</a:t>
            </a:r>
            <a:r>
              <a:rPr lang="ru-RU" dirty="0" err="1" smtClean="0"/>
              <a:t>власні</a:t>
            </a:r>
            <a:r>
              <a:rPr lang="ru-RU" dirty="0" smtClean="0"/>
              <a:t> / </a:t>
            </a:r>
            <a:r>
              <a:rPr lang="ru-RU" dirty="0" err="1" smtClean="0"/>
              <a:t>загальні</a:t>
            </a:r>
            <a:r>
              <a:rPr lang="ru-RU" dirty="0"/>
              <a:t>, </a:t>
            </a:r>
            <a:r>
              <a:rPr lang="ru-RU" dirty="0" err="1"/>
              <a:t>назви</a:t>
            </a:r>
            <a:r>
              <a:rPr lang="ru-RU" dirty="0"/>
              <a:t> </a:t>
            </a:r>
            <a:r>
              <a:rPr lang="ru-RU" dirty="0" err="1" smtClean="0"/>
              <a:t>істот</a:t>
            </a:r>
            <a:r>
              <a:rPr lang="ru-RU" dirty="0" smtClean="0"/>
              <a:t> / </a:t>
            </a:r>
            <a:r>
              <a:rPr lang="ru-RU" dirty="0" err="1" smtClean="0"/>
              <a:t>неістот</a:t>
            </a:r>
            <a:r>
              <a:rPr lang="ru-RU" dirty="0"/>
              <a:t>, роди, </a:t>
            </a:r>
            <a:r>
              <a:rPr lang="ru-RU" dirty="0" err="1"/>
              <a:t>відмінки</a:t>
            </a:r>
            <a:r>
              <a:rPr lang="ru-RU" dirty="0"/>
              <a:t>)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FCA4A4-52DE-4F24-A9DC-1B05D722C0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237913" y="3225340"/>
            <a:ext cx="3507970" cy="1163782"/>
          </a:xfrm>
        </p:spPr>
        <p:txBody>
          <a:bodyPr rtlCol="0">
            <a:noAutofit/>
          </a:bodyPr>
          <a:lstStyle/>
          <a:p>
            <a:pPr marL="457200" lvl="1" indent="0" algn="ctr">
              <a:buNone/>
            </a:pPr>
            <a:r>
              <a:rPr lang="ru-RU" sz="2000" b="1" dirty="0" err="1" smtClean="0">
                <a:solidFill>
                  <a:schemeClr val="accent4">
                    <a:lumMod val="75000"/>
                  </a:schemeClr>
                </a:solidFill>
              </a:rPr>
              <a:t>Мотивація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2000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</a:rPr>
              <a:t>«Хто 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першим </a:t>
            </a:r>
            <a:r>
              <a:rPr lang="ru-RU" sz="2000" dirty="0" err="1">
                <a:solidFill>
                  <a:schemeClr val="accent4">
                    <a:lumMod val="75000"/>
                  </a:schemeClr>
                </a:solidFill>
              </a:rPr>
              <a:t>збере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4">
                    <a:lumMod val="75000"/>
                  </a:schemeClr>
                </a:solidFill>
              </a:rPr>
              <a:t>лінію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4">
                    <a:lumMod val="75000"/>
                  </a:schemeClr>
                </a:solidFill>
              </a:rPr>
              <a:t>іменникового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4">
                    <a:lumMod val="75000"/>
                  </a:schemeClr>
                </a:solidFill>
              </a:rPr>
              <a:t>бінго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? Будьте </a:t>
            </a:r>
            <a:r>
              <a:rPr lang="ru-RU" sz="2000" dirty="0" err="1">
                <a:solidFill>
                  <a:schemeClr val="accent4">
                    <a:lumMod val="75000"/>
                  </a:schemeClr>
                </a:solidFill>
              </a:rPr>
              <a:t>уважні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!</a:t>
            </a: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</a:rPr>
              <a:t>»</a:t>
            </a:r>
            <a:endParaRPr lang="ru-RU" sz="20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 txBox="1">
            <a:spLocks/>
          </p:cNvSpPr>
          <p:nvPr/>
        </p:nvSpPr>
        <p:spPr>
          <a:xfrm>
            <a:off x="266007" y="2593571"/>
            <a:ext cx="3100648" cy="148797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2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1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Іменникове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бінго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»</a:t>
            </a:r>
            <a:endParaRPr lang="ru-RU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4070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508F6-42C2-4FFE-A92E-498133298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1470" y="965507"/>
            <a:ext cx="8212974" cy="1303867"/>
          </a:xfrm>
        </p:spPr>
        <p:txBody>
          <a:bodyPr rtlCol="0"/>
          <a:lstStyle/>
          <a:p>
            <a:r>
              <a:rPr lang="ru-RU" b="1" dirty="0"/>
              <a:t>Практичні </a:t>
            </a:r>
            <a:r>
              <a:rPr lang="ru-RU" b="1" dirty="0" err="1"/>
              <a:t>приклади</a:t>
            </a:r>
            <a:r>
              <a:rPr lang="ru-RU" b="1" dirty="0"/>
              <a:t> з уроків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07970" y="2419001"/>
            <a:ext cx="4064925" cy="3366657"/>
          </a:xfrm>
        </p:spPr>
        <p:txBody>
          <a:bodyPr rtlCol="0">
            <a:noAutofit/>
          </a:bodyPr>
          <a:lstStyle/>
          <a:p>
            <a:pPr marL="0" indent="0" algn="just">
              <a:buNone/>
            </a:pPr>
            <a:r>
              <a:rPr lang="ru-RU" sz="2000" b="1" dirty="0"/>
              <a:t>Опис:</a:t>
            </a:r>
            <a:r>
              <a:rPr lang="ru-RU" sz="2000" dirty="0"/>
              <a:t> </a:t>
            </a:r>
            <a:r>
              <a:rPr lang="ru-RU" sz="2000" dirty="0" err="1" smtClean="0"/>
              <a:t>роздати</a:t>
            </a:r>
            <a:r>
              <a:rPr lang="ru-RU" sz="2000" dirty="0" smtClean="0"/>
              <a:t> </a:t>
            </a:r>
            <a:r>
              <a:rPr lang="ru-RU" sz="2000" dirty="0"/>
              <a:t>учням картинки або </a:t>
            </a:r>
            <a:r>
              <a:rPr lang="ru-RU" sz="2000" dirty="0" smtClean="0"/>
              <a:t>фотографії</a:t>
            </a:r>
            <a:r>
              <a:rPr lang="ru-RU" sz="2000" dirty="0" smtClean="0"/>
              <a:t>, за </a:t>
            </a:r>
            <a:r>
              <a:rPr lang="ru-RU" sz="2000" dirty="0" err="1" smtClean="0"/>
              <a:t>якими</a:t>
            </a:r>
            <a:r>
              <a:rPr lang="ru-RU" sz="2000" dirty="0" smtClean="0"/>
              <a:t> </a:t>
            </a:r>
            <a:r>
              <a:rPr lang="ru-RU" sz="2000" dirty="0" err="1" smtClean="0"/>
              <a:t>їм</a:t>
            </a:r>
            <a:r>
              <a:rPr lang="ru-RU" sz="2000" dirty="0" smtClean="0"/>
              <a:t> треба </a:t>
            </a:r>
            <a:r>
              <a:rPr lang="ru-RU" sz="2000" dirty="0" err="1" smtClean="0"/>
              <a:t>скласти</a:t>
            </a:r>
            <a:r>
              <a:rPr lang="ru-RU" sz="2000" dirty="0" smtClean="0"/>
              <a:t> </a:t>
            </a:r>
            <a:r>
              <a:rPr lang="ru-RU" sz="2000" dirty="0"/>
              <a:t>3-5 </a:t>
            </a:r>
            <a:r>
              <a:rPr lang="ru-RU" sz="2000" dirty="0" err="1"/>
              <a:t>речень</a:t>
            </a:r>
            <a:r>
              <a:rPr lang="ru-RU" sz="2000" dirty="0"/>
              <a:t>, </a:t>
            </a:r>
            <a:r>
              <a:rPr lang="ru-RU" sz="2000" dirty="0" err="1"/>
              <a:t>використовуючи</a:t>
            </a:r>
            <a:r>
              <a:rPr lang="ru-RU" sz="2000" dirty="0"/>
              <a:t> лише </a:t>
            </a:r>
            <a:r>
              <a:rPr lang="ru-RU" sz="2000" dirty="0" err="1"/>
              <a:t>іменники</a:t>
            </a:r>
            <a:r>
              <a:rPr lang="ru-RU" sz="2000" dirty="0"/>
              <a:t>, що </a:t>
            </a:r>
            <a:r>
              <a:rPr lang="ru-RU" sz="2000" dirty="0" err="1"/>
              <a:t>називають</a:t>
            </a:r>
            <a:r>
              <a:rPr lang="ru-RU" sz="2000" dirty="0"/>
              <a:t> </a:t>
            </a:r>
            <a:r>
              <a:rPr lang="ru-RU" sz="2000" dirty="0" err="1"/>
              <a:t>об'єкти</a:t>
            </a:r>
            <a:r>
              <a:rPr lang="ru-RU" sz="2000" dirty="0"/>
              <a:t> на </a:t>
            </a:r>
            <a:r>
              <a:rPr lang="ru-RU" sz="2000" dirty="0" err="1"/>
              <a:t>картинці</a:t>
            </a:r>
            <a:r>
              <a:rPr lang="ru-RU" sz="2000" dirty="0" smtClean="0"/>
              <a:t>.</a:t>
            </a:r>
          </a:p>
          <a:p>
            <a:pPr marL="0" indent="0" algn="just">
              <a:buNone/>
            </a:pPr>
            <a:endParaRPr lang="ru-RU" sz="1400" b="1" dirty="0"/>
          </a:p>
          <a:p>
            <a:pPr marL="0" lvl="0" indent="0" algn="just">
              <a:buNone/>
            </a:pPr>
            <a:r>
              <a:rPr lang="ru-RU" sz="2000" b="1" dirty="0" smtClean="0"/>
              <a:t>Мета</a:t>
            </a:r>
            <a:r>
              <a:rPr lang="ru-RU" sz="2000" b="1" dirty="0"/>
              <a:t>:</a:t>
            </a:r>
            <a:r>
              <a:rPr lang="ru-RU" sz="2000" dirty="0"/>
              <a:t> </a:t>
            </a:r>
            <a:r>
              <a:rPr lang="ru-RU" sz="2000" dirty="0" smtClean="0"/>
              <a:t>практичне </a:t>
            </a:r>
            <a:r>
              <a:rPr lang="ru-RU" sz="2000" dirty="0" err="1"/>
              <a:t>застосування</a:t>
            </a:r>
            <a:r>
              <a:rPr lang="ru-RU" sz="2000" dirty="0"/>
              <a:t> </a:t>
            </a:r>
            <a:r>
              <a:rPr lang="ru-RU" sz="2000" dirty="0" err="1"/>
              <a:t>іменників</a:t>
            </a:r>
            <a:r>
              <a:rPr lang="ru-RU" sz="2000" dirty="0"/>
              <a:t> у </a:t>
            </a:r>
            <a:r>
              <a:rPr lang="ru-RU" sz="2000" dirty="0" err="1"/>
              <a:t>мовленні</a:t>
            </a:r>
            <a:r>
              <a:rPr lang="ru-RU" sz="2000" dirty="0"/>
              <a:t>, розвиток </a:t>
            </a:r>
            <a:r>
              <a:rPr lang="ru-RU" sz="2000" dirty="0" err="1"/>
              <a:t>творчого</a:t>
            </a:r>
            <a:r>
              <a:rPr lang="ru-RU" sz="2000" dirty="0"/>
              <a:t> </a:t>
            </a:r>
            <a:r>
              <a:rPr lang="ru-RU" sz="2000" dirty="0" smtClean="0"/>
              <a:t>мислення.</a:t>
            </a:r>
            <a:endParaRPr lang="ru-RU" sz="20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FCA4A4-52DE-4F24-A9DC-1B05D722C0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237913" y="3225339"/>
            <a:ext cx="3507970" cy="1654231"/>
          </a:xfrm>
        </p:spPr>
        <p:txBody>
          <a:bodyPr rtlCol="0">
            <a:noAutofit/>
          </a:bodyPr>
          <a:lstStyle/>
          <a:p>
            <a:pPr marL="457200" lvl="1" indent="0" algn="ctr">
              <a:buNone/>
            </a:pPr>
            <a:r>
              <a:rPr lang="ru-RU" sz="1800" b="1" dirty="0" err="1" smtClean="0">
                <a:solidFill>
                  <a:schemeClr val="accent4">
                    <a:lumMod val="75000"/>
                  </a:schemeClr>
                </a:solidFill>
              </a:rPr>
              <a:t>Мотивація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1800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1800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sz="1800" dirty="0" err="1" smtClean="0">
                <a:solidFill>
                  <a:schemeClr val="accent4">
                    <a:lumMod val="75000"/>
                  </a:schemeClr>
                </a:solidFill>
              </a:rPr>
              <a:t>Використаймо</a:t>
            </a:r>
            <a:r>
              <a:rPr lang="ru-RU" sz="18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>всю силу </a:t>
            </a:r>
            <a:r>
              <a:rPr lang="ru-RU" sz="1800" dirty="0" err="1">
                <a:solidFill>
                  <a:schemeClr val="accent4">
                    <a:lumMod val="75000"/>
                  </a:schemeClr>
                </a:solidFill>
              </a:rPr>
              <a:t>іменників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ru-RU" sz="1800" dirty="0" err="1">
                <a:solidFill>
                  <a:schemeClr val="accent4">
                    <a:lumMod val="75000"/>
                  </a:schemeClr>
                </a:solidFill>
              </a:rPr>
              <a:t>щоб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800" dirty="0" err="1">
                <a:solidFill>
                  <a:schemeClr val="accent4">
                    <a:lumMod val="75000"/>
                  </a:schemeClr>
                </a:solidFill>
              </a:rPr>
              <a:t>створити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800" dirty="0" err="1">
                <a:solidFill>
                  <a:schemeClr val="accent4">
                    <a:lumMod val="75000"/>
                  </a:schemeClr>
                </a:solidFill>
              </a:rPr>
              <a:t>неймовірні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800" dirty="0" err="1">
                <a:solidFill>
                  <a:schemeClr val="accent4">
                    <a:lumMod val="75000"/>
                  </a:schemeClr>
                </a:solidFill>
              </a:rPr>
              <a:t>історії</a:t>
            </a:r>
            <a:r>
              <a:rPr lang="ru-RU" sz="1800" dirty="0" smtClean="0">
                <a:solidFill>
                  <a:schemeClr val="accent4">
                    <a:lumMod val="75000"/>
                  </a:schemeClr>
                </a:solidFill>
              </a:rPr>
              <a:t>!»</a:t>
            </a:r>
            <a:endParaRPr lang="ru-RU" sz="1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 txBox="1">
            <a:spLocks/>
          </p:cNvSpPr>
          <p:nvPr/>
        </p:nvSpPr>
        <p:spPr>
          <a:xfrm>
            <a:off x="266007" y="2128058"/>
            <a:ext cx="3100648" cy="266838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2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1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Створення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іменникових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речень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 / історій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»</a:t>
            </a:r>
            <a:r>
              <a:rPr lang="ru-RU" sz="2400" b="1" dirty="0"/>
              <a:t> </a:t>
            </a:r>
            <a:endParaRPr lang="ru-RU" sz="2400" b="1" dirty="0" smtClean="0"/>
          </a:p>
          <a:p>
            <a:pPr marL="0" lvl="0" indent="0" algn="ctr">
              <a:buNone/>
            </a:pPr>
            <a:r>
              <a:rPr lang="ru-RU" sz="2200" b="1" dirty="0" smtClean="0"/>
              <a:t>«</a:t>
            </a:r>
            <a:r>
              <a:rPr lang="ru-RU" sz="2200" b="1" dirty="0" err="1" smtClean="0"/>
              <a:t>Іменниковий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колаж</a:t>
            </a:r>
            <a:r>
              <a:rPr lang="ru-RU" sz="2200" b="1" dirty="0" smtClean="0"/>
              <a:t>»</a:t>
            </a:r>
            <a:endParaRPr lang="ru-RU" sz="22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554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508F6-42C2-4FFE-A92E-498133298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1470" y="965507"/>
            <a:ext cx="8212974" cy="1303867"/>
          </a:xfrm>
        </p:spPr>
        <p:txBody>
          <a:bodyPr rtlCol="0"/>
          <a:lstStyle/>
          <a:p>
            <a:r>
              <a:rPr lang="ru-RU" b="1" dirty="0"/>
              <a:t>Практичні </a:t>
            </a:r>
            <a:r>
              <a:rPr lang="ru-RU" b="1" dirty="0" err="1"/>
              <a:t>приклади</a:t>
            </a:r>
            <a:r>
              <a:rPr lang="ru-RU" b="1" dirty="0"/>
              <a:t> з уроків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07969" y="2419001"/>
            <a:ext cx="4896197" cy="3366657"/>
          </a:xfrm>
        </p:spPr>
        <p:txBody>
          <a:bodyPr rtlCol="0">
            <a:noAutofit/>
          </a:bodyPr>
          <a:lstStyle/>
          <a:p>
            <a:pPr marL="0" indent="0" algn="just">
              <a:buNone/>
            </a:pPr>
            <a:r>
              <a:rPr lang="ru-RU" sz="2000" b="1" dirty="0"/>
              <a:t>Опис:</a:t>
            </a:r>
            <a:r>
              <a:rPr lang="ru-RU" sz="2000" dirty="0"/>
              <a:t> </a:t>
            </a:r>
            <a:r>
              <a:rPr lang="ru-RU" sz="2000" dirty="0" smtClean="0"/>
              <a:t>н</a:t>
            </a:r>
            <a:r>
              <a:rPr lang="ru-RU" sz="2000" dirty="0" smtClean="0"/>
              <a:t>а </a:t>
            </a:r>
            <a:r>
              <a:rPr lang="ru-RU" sz="2000" dirty="0"/>
              <a:t>дошці </a:t>
            </a:r>
            <a:r>
              <a:rPr lang="ru-RU" sz="2000" dirty="0" err="1"/>
              <a:t>написані</a:t>
            </a:r>
            <a:r>
              <a:rPr lang="ru-RU" sz="2000" dirty="0"/>
              <a:t> 5-7 </a:t>
            </a:r>
            <a:r>
              <a:rPr lang="ru-RU" sz="2000" dirty="0" err="1" smtClean="0"/>
              <a:t>іменників</a:t>
            </a:r>
            <a:r>
              <a:rPr lang="ru-RU" sz="2000" dirty="0" smtClean="0"/>
              <a:t>. Треба </a:t>
            </a:r>
            <a:r>
              <a:rPr lang="ru-RU" sz="2000" dirty="0" err="1" smtClean="0"/>
              <a:t>скласти</a:t>
            </a:r>
            <a:r>
              <a:rPr lang="ru-RU" sz="2000" dirty="0" smtClean="0"/>
              <a:t> </a:t>
            </a:r>
            <a:r>
              <a:rPr lang="ru-RU" sz="2000" dirty="0" err="1"/>
              <a:t>коротку</a:t>
            </a:r>
            <a:r>
              <a:rPr lang="ru-RU" sz="2000" dirty="0"/>
              <a:t>, але </a:t>
            </a:r>
            <a:r>
              <a:rPr lang="ru-RU" sz="2000" dirty="0" err="1"/>
              <a:t>захопливу</a:t>
            </a:r>
            <a:r>
              <a:rPr lang="ru-RU" sz="2000" dirty="0"/>
              <a:t> </a:t>
            </a:r>
            <a:r>
              <a:rPr lang="ru-RU" sz="2000" dirty="0" err="1"/>
              <a:t>історію</a:t>
            </a:r>
            <a:r>
              <a:rPr lang="ru-RU" sz="2000" dirty="0"/>
              <a:t>, </a:t>
            </a:r>
            <a:r>
              <a:rPr lang="ru-RU" sz="2000" dirty="0" err="1" smtClean="0"/>
              <a:t>обов’язково</a:t>
            </a:r>
            <a:r>
              <a:rPr lang="ru-RU" sz="2000" dirty="0" smtClean="0"/>
              <a:t> </a:t>
            </a:r>
            <a:r>
              <a:rPr lang="ru-RU" sz="2000" dirty="0" err="1"/>
              <a:t>використовуючи</a:t>
            </a:r>
            <a:r>
              <a:rPr lang="ru-RU" sz="2000" dirty="0"/>
              <a:t> </a:t>
            </a:r>
            <a:r>
              <a:rPr lang="ru-RU" sz="2000" dirty="0" err="1"/>
              <a:t>всі</a:t>
            </a:r>
            <a:r>
              <a:rPr lang="ru-RU" sz="2000" dirty="0"/>
              <a:t> </a:t>
            </a:r>
            <a:r>
              <a:rPr lang="ru-RU" sz="2000" dirty="0" err="1"/>
              <a:t>ці</a:t>
            </a:r>
            <a:r>
              <a:rPr lang="ru-RU" sz="2000" dirty="0"/>
              <a:t> </a:t>
            </a:r>
            <a:r>
              <a:rPr lang="ru-RU" sz="2000" dirty="0" err="1"/>
              <a:t>іменники</a:t>
            </a:r>
            <a:r>
              <a:rPr lang="ru-RU" sz="2000" dirty="0"/>
              <a:t>. </a:t>
            </a:r>
            <a:r>
              <a:rPr lang="ru-RU" sz="2000" dirty="0" err="1"/>
              <a:t>Ця</a:t>
            </a:r>
            <a:r>
              <a:rPr lang="ru-RU" sz="2000" dirty="0"/>
              <a:t> </a:t>
            </a:r>
            <a:r>
              <a:rPr lang="ru-RU" sz="2000" dirty="0" err="1"/>
              <a:t>вправа</a:t>
            </a:r>
            <a:r>
              <a:rPr lang="ru-RU" sz="2000" dirty="0"/>
              <a:t> </a:t>
            </a:r>
            <a:r>
              <a:rPr lang="ru-RU" sz="2000" dirty="0" err="1"/>
              <a:t>розвиває</a:t>
            </a:r>
            <a:r>
              <a:rPr lang="ru-RU" sz="2000" dirty="0"/>
              <a:t> не лише знання </a:t>
            </a:r>
            <a:r>
              <a:rPr lang="ru-RU" sz="2000" dirty="0" err="1"/>
              <a:t>граматики</a:t>
            </a:r>
            <a:r>
              <a:rPr lang="ru-RU" sz="2000" dirty="0"/>
              <a:t>, а й </a:t>
            </a:r>
            <a:r>
              <a:rPr lang="ru-RU" sz="2000" dirty="0" err="1"/>
              <a:t>творчі</a:t>
            </a:r>
            <a:r>
              <a:rPr lang="ru-RU" sz="2000" dirty="0"/>
              <a:t> </a:t>
            </a:r>
            <a:r>
              <a:rPr lang="ru-RU" sz="2000" dirty="0" err="1"/>
              <a:t>здібності</a:t>
            </a:r>
            <a:r>
              <a:rPr lang="ru-RU" sz="2000" dirty="0"/>
              <a:t>.</a:t>
            </a:r>
            <a:endParaRPr lang="ru-RU" sz="2000" b="1" dirty="0"/>
          </a:p>
          <a:p>
            <a:pPr marL="0" lvl="0" indent="0" algn="just">
              <a:buNone/>
            </a:pPr>
            <a:r>
              <a:rPr lang="ru-RU" sz="2000" b="1" dirty="0" smtClean="0"/>
              <a:t>Мета</a:t>
            </a:r>
            <a:r>
              <a:rPr lang="ru-RU" sz="2000" b="1" dirty="0"/>
              <a:t>:</a:t>
            </a:r>
            <a:r>
              <a:rPr lang="ru-RU" sz="2000" dirty="0"/>
              <a:t> </a:t>
            </a:r>
            <a:r>
              <a:rPr lang="ru-RU" sz="2000" dirty="0" smtClean="0"/>
              <a:t>практичне </a:t>
            </a:r>
            <a:r>
              <a:rPr lang="ru-RU" sz="2000" dirty="0" err="1"/>
              <a:t>застосування</a:t>
            </a:r>
            <a:r>
              <a:rPr lang="ru-RU" sz="2000" dirty="0"/>
              <a:t> </a:t>
            </a:r>
            <a:r>
              <a:rPr lang="ru-RU" sz="2000" dirty="0" err="1"/>
              <a:t>іменників</a:t>
            </a:r>
            <a:r>
              <a:rPr lang="ru-RU" sz="2000" dirty="0"/>
              <a:t> у </a:t>
            </a:r>
            <a:r>
              <a:rPr lang="ru-RU" sz="2000" dirty="0" err="1"/>
              <a:t>мовленні</a:t>
            </a:r>
            <a:r>
              <a:rPr lang="ru-RU" sz="2000" dirty="0"/>
              <a:t>, розвиток </a:t>
            </a:r>
            <a:r>
              <a:rPr lang="ru-RU" sz="2000" dirty="0" err="1"/>
              <a:t>творчого</a:t>
            </a:r>
            <a:r>
              <a:rPr lang="ru-RU" sz="2000" dirty="0"/>
              <a:t> </a:t>
            </a:r>
            <a:r>
              <a:rPr lang="ru-RU" sz="2000" dirty="0" smtClean="0"/>
              <a:t>мислення.</a:t>
            </a:r>
            <a:endParaRPr lang="ru-RU" sz="20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FCA4A4-52DE-4F24-A9DC-1B05D722C0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237913" y="3225339"/>
            <a:ext cx="3507970" cy="1654231"/>
          </a:xfrm>
        </p:spPr>
        <p:txBody>
          <a:bodyPr rtlCol="0">
            <a:noAutofit/>
          </a:bodyPr>
          <a:lstStyle/>
          <a:p>
            <a:pPr marL="457200" lvl="1" indent="0" algn="ctr">
              <a:buNone/>
            </a:pPr>
            <a:r>
              <a:rPr lang="ru-RU" sz="1800" b="1" dirty="0" err="1" smtClean="0">
                <a:solidFill>
                  <a:schemeClr val="accent4">
                    <a:lumMod val="75000"/>
                  </a:schemeClr>
                </a:solidFill>
              </a:rPr>
              <a:t>Мотивація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1800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1800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sz="1800" dirty="0" err="1" smtClean="0">
                <a:solidFill>
                  <a:schemeClr val="accent4">
                    <a:lumMod val="75000"/>
                  </a:schemeClr>
                </a:solidFill>
              </a:rPr>
              <a:t>Використаймо</a:t>
            </a:r>
            <a:r>
              <a:rPr lang="ru-RU" sz="18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>всю силу </a:t>
            </a:r>
            <a:r>
              <a:rPr lang="ru-RU" sz="1800" dirty="0" err="1">
                <a:solidFill>
                  <a:schemeClr val="accent4">
                    <a:lumMod val="75000"/>
                  </a:schemeClr>
                </a:solidFill>
              </a:rPr>
              <a:t>іменників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ru-RU" sz="1800" dirty="0" err="1">
                <a:solidFill>
                  <a:schemeClr val="accent4">
                    <a:lumMod val="75000"/>
                  </a:schemeClr>
                </a:solidFill>
              </a:rPr>
              <a:t>щоб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800" dirty="0" err="1">
                <a:solidFill>
                  <a:schemeClr val="accent4">
                    <a:lumMod val="75000"/>
                  </a:schemeClr>
                </a:solidFill>
              </a:rPr>
              <a:t>створити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800" dirty="0" err="1">
                <a:solidFill>
                  <a:schemeClr val="accent4">
                    <a:lumMod val="75000"/>
                  </a:schemeClr>
                </a:solidFill>
              </a:rPr>
              <a:t>неймовірні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800" dirty="0" err="1">
                <a:solidFill>
                  <a:schemeClr val="accent4">
                    <a:lumMod val="75000"/>
                  </a:schemeClr>
                </a:solidFill>
              </a:rPr>
              <a:t>історії</a:t>
            </a:r>
            <a:r>
              <a:rPr lang="ru-RU" sz="1800" dirty="0" smtClean="0">
                <a:solidFill>
                  <a:schemeClr val="accent4">
                    <a:lumMod val="75000"/>
                  </a:schemeClr>
                </a:solidFill>
              </a:rPr>
              <a:t>!»</a:t>
            </a:r>
            <a:endParaRPr lang="ru-RU" sz="1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 txBox="1">
            <a:spLocks/>
          </p:cNvSpPr>
          <p:nvPr/>
        </p:nvSpPr>
        <p:spPr>
          <a:xfrm>
            <a:off x="266007" y="2128058"/>
            <a:ext cx="3100648" cy="266838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2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1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Створення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іменникових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речень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 / історій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»</a:t>
            </a:r>
          </a:p>
          <a:p>
            <a:pPr marL="0" lvl="0" indent="0" algn="ctr">
              <a:buNone/>
            </a:pPr>
            <a:r>
              <a:rPr lang="ru-RU" sz="2400" b="1" dirty="0" smtClean="0"/>
              <a:t> </a:t>
            </a:r>
            <a:r>
              <a:rPr lang="ru-RU" sz="2200" b="1" dirty="0" smtClean="0"/>
              <a:t>«</a:t>
            </a:r>
            <a:r>
              <a:rPr lang="ru-RU" sz="2200" b="1" dirty="0" err="1"/>
              <a:t>Історія</a:t>
            </a:r>
            <a:r>
              <a:rPr lang="ru-RU" sz="2200" b="1" dirty="0"/>
              <a:t> з п</a:t>
            </a:r>
            <a:r>
              <a:rPr lang="uk-UA" sz="2200" b="1" dirty="0"/>
              <a:t>’</a:t>
            </a:r>
            <a:r>
              <a:rPr lang="ru-RU" sz="2200" b="1" dirty="0"/>
              <a:t>яти </a:t>
            </a:r>
            <a:r>
              <a:rPr lang="ru-RU" sz="2200" b="1" dirty="0" err="1"/>
              <a:t>іменників</a:t>
            </a:r>
            <a:r>
              <a:rPr lang="ru-RU" sz="2200" b="1" dirty="0" smtClean="0"/>
              <a:t>»</a:t>
            </a:r>
            <a:endParaRPr lang="ru-RU" sz="22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795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508F6-42C2-4FFE-A92E-498133298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1470" y="965507"/>
            <a:ext cx="8212974" cy="1303867"/>
          </a:xfrm>
        </p:spPr>
        <p:txBody>
          <a:bodyPr rtlCol="0"/>
          <a:lstStyle/>
          <a:p>
            <a:r>
              <a:rPr lang="ru-RU" b="1" dirty="0"/>
              <a:t>Практичні </a:t>
            </a:r>
            <a:r>
              <a:rPr lang="ru-RU" b="1" dirty="0" err="1"/>
              <a:t>приклади</a:t>
            </a:r>
            <a:r>
              <a:rPr lang="ru-RU" b="1" dirty="0"/>
              <a:t> з уроків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07970" y="2419001"/>
            <a:ext cx="4430685" cy="3657603"/>
          </a:xfrm>
        </p:spPr>
        <p:txBody>
          <a:bodyPr rtlCol="0">
            <a:noAutofit/>
          </a:bodyPr>
          <a:lstStyle/>
          <a:p>
            <a:pPr marL="0" indent="0" algn="just">
              <a:buNone/>
            </a:pPr>
            <a:r>
              <a:rPr lang="ru-RU" sz="2000" b="1" dirty="0"/>
              <a:t>Опис:</a:t>
            </a:r>
            <a:r>
              <a:rPr lang="ru-RU" sz="2000" dirty="0"/>
              <a:t> </a:t>
            </a:r>
            <a:r>
              <a:rPr lang="ru-RU" sz="2000" dirty="0" err="1" smtClean="0"/>
              <a:t>увімкнути</a:t>
            </a:r>
            <a:r>
              <a:rPr lang="ru-RU" sz="2000" dirty="0" smtClean="0"/>
              <a:t> </a:t>
            </a:r>
            <a:r>
              <a:rPr lang="ru-RU" sz="2000" dirty="0"/>
              <a:t>учням </a:t>
            </a:r>
            <a:r>
              <a:rPr lang="ru-RU" sz="2000" dirty="0" err="1"/>
              <a:t>уривок</a:t>
            </a:r>
            <a:r>
              <a:rPr lang="ru-RU" sz="2000" dirty="0"/>
              <a:t> з </a:t>
            </a:r>
            <a:r>
              <a:rPr lang="ru-RU" sz="2000" dirty="0" err="1"/>
              <a:t>відомої</a:t>
            </a:r>
            <a:r>
              <a:rPr lang="ru-RU" sz="2000" dirty="0"/>
              <a:t> української </a:t>
            </a:r>
            <a:r>
              <a:rPr lang="ru-RU" sz="2000" dirty="0" err="1"/>
              <a:t>пісні</a:t>
            </a:r>
            <a:r>
              <a:rPr lang="ru-RU" sz="2000" dirty="0"/>
              <a:t> </a:t>
            </a:r>
            <a:r>
              <a:rPr lang="ru-RU" sz="2000" dirty="0" smtClean="0"/>
              <a:t>/ </a:t>
            </a:r>
            <a:r>
              <a:rPr lang="ru-RU" sz="2000" dirty="0" err="1" smtClean="0"/>
              <a:t>прочитати</a:t>
            </a:r>
            <a:r>
              <a:rPr lang="ru-RU" sz="2000" dirty="0" smtClean="0"/>
              <a:t> </a:t>
            </a:r>
            <a:r>
              <a:rPr lang="ru-RU" sz="2000" dirty="0" err="1"/>
              <a:t>вірш</a:t>
            </a:r>
            <a:r>
              <a:rPr lang="ru-RU" sz="2000" dirty="0"/>
              <a:t>. </a:t>
            </a:r>
            <a:r>
              <a:rPr lang="ru-RU" sz="2000" dirty="0" err="1" smtClean="0"/>
              <a:t>Дітям</a:t>
            </a:r>
            <a:r>
              <a:rPr lang="ru-RU" sz="2000" dirty="0" smtClean="0"/>
              <a:t> треба </a:t>
            </a:r>
            <a:r>
              <a:rPr lang="ru-RU" sz="2000" dirty="0" err="1" smtClean="0"/>
              <a:t>виписати</a:t>
            </a:r>
            <a:r>
              <a:rPr lang="ru-RU" sz="2000" dirty="0" smtClean="0"/>
              <a:t> </a:t>
            </a:r>
            <a:r>
              <a:rPr lang="ru-RU" sz="2000" dirty="0" err="1"/>
              <a:t>всі</a:t>
            </a:r>
            <a:r>
              <a:rPr lang="ru-RU" sz="2000" dirty="0"/>
              <a:t> </a:t>
            </a:r>
            <a:r>
              <a:rPr lang="ru-RU" sz="2000" dirty="0" err="1"/>
              <a:t>іменники</a:t>
            </a:r>
            <a:r>
              <a:rPr lang="ru-RU" sz="2000" dirty="0"/>
              <a:t>, які вони </a:t>
            </a:r>
            <a:r>
              <a:rPr lang="ru-RU" sz="2000" dirty="0" err="1" smtClean="0"/>
              <a:t>почують</a:t>
            </a:r>
            <a:r>
              <a:rPr lang="ru-RU" sz="2000" dirty="0" smtClean="0"/>
              <a:t> / </a:t>
            </a:r>
            <a:r>
              <a:rPr lang="ru-RU" sz="2000" dirty="0" err="1" smtClean="0"/>
              <a:t>побачать</a:t>
            </a:r>
            <a:r>
              <a:rPr lang="ru-RU" sz="2000" dirty="0"/>
              <a:t>. </a:t>
            </a:r>
            <a:r>
              <a:rPr lang="ru-RU" sz="2000" dirty="0" err="1" smtClean="0"/>
              <a:t>Обговорити</a:t>
            </a:r>
            <a:r>
              <a:rPr lang="ru-RU" sz="2000" dirty="0" smtClean="0"/>
              <a:t>, </a:t>
            </a:r>
            <a:r>
              <a:rPr lang="ru-RU" sz="2000" dirty="0"/>
              <a:t>як </a:t>
            </a:r>
            <a:r>
              <a:rPr lang="ru-RU" sz="2000" dirty="0" err="1"/>
              <a:t>іменники</a:t>
            </a:r>
            <a:r>
              <a:rPr lang="ru-RU" sz="2000" dirty="0"/>
              <a:t> </a:t>
            </a:r>
            <a:r>
              <a:rPr lang="ru-RU" sz="2000" dirty="0" err="1"/>
              <a:t>допомагають</a:t>
            </a:r>
            <a:r>
              <a:rPr lang="ru-RU" sz="2000" dirty="0"/>
              <a:t> </a:t>
            </a:r>
            <a:r>
              <a:rPr lang="ru-RU" sz="2000" dirty="0" err="1"/>
              <a:t>створити</a:t>
            </a:r>
            <a:r>
              <a:rPr lang="ru-RU" sz="2000" dirty="0"/>
              <a:t> образ</a:t>
            </a:r>
            <a:r>
              <a:rPr lang="ru-RU" sz="2000" dirty="0" smtClean="0"/>
              <a:t>.</a:t>
            </a:r>
          </a:p>
          <a:p>
            <a:pPr marL="0" indent="0" algn="just">
              <a:buNone/>
            </a:pPr>
            <a:endParaRPr lang="ru-RU" sz="1400" dirty="0" smtClean="0"/>
          </a:p>
          <a:p>
            <a:pPr marL="0" indent="0" algn="just">
              <a:buNone/>
            </a:pPr>
            <a:r>
              <a:rPr lang="ru-RU" sz="2000" b="1" dirty="0" smtClean="0"/>
              <a:t>Мета</a:t>
            </a:r>
            <a:r>
              <a:rPr lang="ru-RU" sz="2000" b="1" dirty="0"/>
              <a:t>:</a:t>
            </a:r>
            <a:r>
              <a:rPr lang="ru-RU" sz="2000" dirty="0"/>
              <a:t> </a:t>
            </a:r>
            <a:r>
              <a:rPr lang="ru-RU" sz="2000" dirty="0" err="1" smtClean="0"/>
              <a:t>показати</a:t>
            </a:r>
            <a:r>
              <a:rPr lang="ru-RU" sz="2000" dirty="0" smtClean="0"/>
              <a:t> </a:t>
            </a:r>
            <a:r>
              <a:rPr lang="ru-RU" sz="2000" dirty="0"/>
              <a:t>роль </a:t>
            </a:r>
            <a:r>
              <a:rPr lang="ru-RU" sz="2000" dirty="0" err="1"/>
              <a:t>іменників</a:t>
            </a:r>
            <a:r>
              <a:rPr lang="ru-RU" sz="2000" dirty="0"/>
              <a:t> у </a:t>
            </a:r>
            <a:r>
              <a:rPr lang="ru-RU" sz="2000" dirty="0" err="1"/>
              <a:t>літературних</a:t>
            </a:r>
            <a:r>
              <a:rPr lang="ru-RU" sz="2000" dirty="0"/>
              <a:t> </a:t>
            </a:r>
            <a:r>
              <a:rPr lang="ru-RU" sz="2000" dirty="0" err="1"/>
              <a:t>творах</a:t>
            </a:r>
            <a:r>
              <a:rPr lang="ru-RU" sz="2000" dirty="0"/>
              <a:t>, розвивати </a:t>
            </a:r>
            <a:r>
              <a:rPr lang="ru-RU" sz="2000" dirty="0" err="1"/>
              <a:t>слухову</a:t>
            </a:r>
            <a:r>
              <a:rPr lang="ru-RU" sz="2000" dirty="0"/>
              <a:t> </a:t>
            </a:r>
            <a:r>
              <a:rPr lang="ru-RU" sz="2000" dirty="0" err="1"/>
              <a:t>увагу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FCA4A4-52DE-4F24-A9DC-1B05D722C0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237913" y="3225339"/>
            <a:ext cx="3507970" cy="1654231"/>
          </a:xfrm>
        </p:spPr>
        <p:txBody>
          <a:bodyPr rtlCol="0">
            <a:noAutofit/>
          </a:bodyPr>
          <a:lstStyle/>
          <a:p>
            <a:pPr marL="457200" lvl="1" indent="0" algn="ctr">
              <a:buNone/>
            </a:pPr>
            <a:r>
              <a:rPr lang="ru-RU" sz="1800" b="1" dirty="0" err="1" smtClean="0">
                <a:solidFill>
                  <a:schemeClr val="accent4">
                    <a:lumMod val="75000"/>
                  </a:schemeClr>
                </a:solidFill>
              </a:rPr>
              <a:t>Мотивація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1800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1800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sz="1800" dirty="0" err="1">
                <a:solidFill>
                  <a:schemeClr val="accent4">
                    <a:lumMod val="75000"/>
                  </a:schemeClr>
                </a:solidFill>
              </a:rPr>
              <a:t>Іменники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> не лише в </a:t>
            </a:r>
            <a:r>
              <a:rPr lang="ru-RU" sz="1800" dirty="0" err="1">
                <a:solidFill>
                  <a:schemeClr val="accent4">
                    <a:lumMod val="75000"/>
                  </a:schemeClr>
                </a:solidFill>
              </a:rPr>
              <a:t>підручниках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>, вони </a:t>
            </a:r>
            <a:r>
              <a:rPr lang="ru-RU" sz="1800" dirty="0" err="1">
                <a:solidFill>
                  <a:schemeClr val="accent4">
                    <a:lumMod val="75000"/>
                  </a:schemeClr>
                </a:solidFill>
              </a:rPr>
              <a:t>живуть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> у </a:t>
            </a:r>
            <a:r>
              <a:rPr lang="ru-RU" sz="1800" dirty="0" err="1">
                <a:solidFill>
                  <a:schemeClr val="accent4">
                    <a:lumMod val="75000"/>
                  </a:schemeClr>
                </a:solidFill>
              </a:rPr>
              <a:t>піснях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800" dirty="0" smtClean="0">
                <a:solidFill>
                  <a:schemeClr val="accent4">
                    <a:lumMod val="75000"/>
                  </a:schemeClr>
                </a:solidFill>
              </a:rPr>
              <a:t>і </a:t>
            </a:r>
            <a:r>
              <a:rPr lang="ru-RU" sz="1800" dirty="0" err="1">
                <a:solidFill>
                  <a:schemeClr val="accent4">
                    <a:lumMod val="75000"/>
                  </a:schemeClr>
                </a:solidFill>
              </a:rPr>
              <a:t>віршах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>. </a:t>
            </a:r>
            <a:r>
              <a:rPr lang="ru-RU" sz="1800" dirty="0" err="1" smtClean="0">
                <a:solidFill>
                  <a:schemeClr val="accent4">
                    <a:lumMod val="75000"/>
                  </a:schemeClr>
                </a:solidFill>
              </a:rPr>
              <a:t>Визначмо</a:t>
            </a:r>
            <a:r>
              <a:rPr lang="ru-RU" sz="18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800" dirty="0" err="1">
                <a:solidFill>
                  <a:schemeClr val="accent4">
                    <a:lumMod val="75000"/>
                  </a:schemeClr>
                </a:solidFill>
              </a:rPr>
              <a:t>їх</a:t>
            </a:r>
            <a:r>
              <a:rPr lang="ru-RU" sz="1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1800" dirty="0" smtClean="0">
                <a:solidFill>
                  <a:schemeClr val="accent4">
                    <a:lumMod val="75000"/>
                  </a:schemeClr>
                </a:solidFill>
              </a:rPr>
              <a:t>там!»</a:t>
            </a:r>
            <a:endParaRPr lang="ru-RU" sz="1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37D92030-ED5A-43D0-870F-DC04D358FFC0}"/>
              </a:ext>
            </a:extLst>
          </p:cNvPr>
          <p:cNvSpPr txBox="1">
            <a:spLocks/>
          </p:cNvSpPr>
          <p:nvPr/>
        </p:nvSpPr>
        <p:spPr>
          <a:xfrm>
            <a:off x="266006" y="2668387"/>
            <a:ext cx="3100648" cy="9310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2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1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«</a:t>
            </a:r>
            <a:r>
              <a:rPr lang="ru-RU" sz="2400" b="1" dirty="0" err="1">
                <a:solidFill>
                  <a:schemeClr val="accent4">
                    <a:lumMod val="75000"/>
                  </a:schemeClr>
                </a:solidFill>
              </a:rPr>
              <a:t>Іменники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в </a:t>
            </a:r>
            <a:r>
              <a:rPr lang="ru-RU" sz="2400" b="1" dirty="0" err="1" smtClean="0">
                <a:solidFill>
                  <a:schemeClr val="accent4">
                    <a:lumMod val="75000"/>
                  </a:schemeClr>
                </a:solidFill>
              </a:rPr>
              <a:t>піснях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 / </a:t>
            </a:r>
            <a:r>
              <a:rPr lang="ru-RU" sz="2400" b="1" dirty="0" err="1" smtClean="0">
                <a:solidFill>
                  <a:schemeClr val="accent4">
                    <a:lumMod val="75000"/>
                  </a:schemeClr>
                </a:solidFill>
              </a:rPr>
              <a:t>віршах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» </a:t>
            </a:r>
          </a:p>
        </p:txBody>
      </p:sp>
    </p:spTree>
    <p:extLst>
      <p:ext uri="{BB962C8B-B14F-4D97-AF65-F5344CB8AC3E}">
        <p14:creationId xmlns:p14="http://schemas.microsoft.com/office/powerpoint/2010/main" val="18133690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F0FD8D-85A3-4615-A429-E50BA24B9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b="1" dirty="0"/>
              <a:t>Роль вчителя в процесі мотивації</a:t>
            </a: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A35197D-A94D-457B-836D-4FCC52921A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93822" y="2422674"/>
            <a:ext cx="3309851" cy="476250"/>
          </a:xfrm>
        </p:spPr>
        <p:txBody>
          <a:bodyPr rtlCol="0"/>
          <a:lstStyle/>
          <a:p>
            <a:r>
              <a:rPr lang="ru-RU" b="1" dirty="0" err="1"/>
              <a:t>Ключові</a:t>
            </a:r>
            <a:r>
              <a:rPr lang="ru-RU" b="1" dirty="0"/>
              <a:t> </a:t>
            </a:r>
            <a:r>
              <a:rPr lang="ru-RU" b="1" dirty="0" err="1"/>
              <a:t>аспекти</a:t>
            </a: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85C3FCA-87E6-488B-8AC1-2CCE338291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81397" y="2542682"/>
            <a:ext cx="5004262" cy="3675237"/>
          </a:xfrm>
        </p:spPr>
        <p:txBody>
          <a:bodyPr rtlCol="0">
            <a:noAutofit/>
          </a:bodyPr>
          <a:lstStyle/>
          <a:p>
            <a:pPr marL="457200" lvl="1" indent="0" algn="ctr">
              <a:buNone/>
            </a:pPr>
            <a:r>
              <a:rPr lang="ru-RU" sz="2000" b="1" dirty="0" err="1" smtClean="0"/>
              <a:t>Особистість</a:t>
            </a:r>
            <a:r>
              <a:rPr lang="ru-RU" sz="2000" b="1" dirty="0" smtClean="0"/>
              <a:t> </a:t>
            </a:r>
            <a:r>
              <a:rPr lang="ru-RU" sz="2000" b="1" dirty="0"/>
              <a:t>вчителя:</a:t>
            </a:r>
            <a:r>
              <a:rPr lang="ru-RU" sz="2000" dirty="0"/>
              <a:t>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err="1" smtClean="0"/>
              <a:t>ентузіазм</a:t>
            </a:r>
            <a:r>
              <a:rPr lang="ru-RU" sz="2000" dirty="0"/>
              <a:t>, </a:t>
            </a:r>
            <a:r>
              <a:rPr lang="ru-RU" sz="2000" dirty="0" err="1"/>
              <a:t>любов</a:t>
            </a:r>
            <a:r>
              <a:rPr lang="ru-RU" sz="2000" dirty="0"/>
              <a:t> до предмета, </a:t>
            </a:r>
            <a:r>
              <a:rPr lang="ru-RU" sz="2000" dirty="0" err="1"/>
              <a:t>повага</a:t>
            </a:r>
            <a:r>
              <a:rPr lang="ru-RU" sz="2000" dirty="0"/>
              <a:t> до учнів</a:t>
            </a:r>
            <a:r>
              <a:rPr lang="ru-RU" sz="2000" dirty="0" smtClean="0"/>
              <a:t>.</a:t>
            </a:r>
          </a:p>
          <a:p>
            <a:pPr marL="457200" lvl="1" indent="0" algn="ctr">
              <a:buNone/>
            </a:pPr>
            <a:endParaRPr lang="ru-RU" sz="1400" dirty="0"/>
          </a:p>
          <a:p>
            <a:pPr marL="457200" lvl="1" indent="0" algn="ctr">
              <a:buNone/>
            </a:pPr>
            <a:r>
              <a:rPr lang="ru-RU" sz="2000" b="1" dirty="0" err="1" smtClean="0"/>
              <a:t>Уміння</a:t>
            </a:r>
            <a:r>
              <a:rPr lang="ru-RU" sz="2000" b="1" dirty="0" smtClean="0"/>
              <a:t> </a:t>
            </a:r>
            <a:r>
              <a:rPr lang="ru-RU" sz="2000" b="1" dirty="0" err="1"/>
              <a:t>надихати</a:t>
            </a:r>
            <a:r>
              <a:rPr lang="ru-RU" sz="2000" b="1" dirty="0"/>
              <a:t>:</a:t>
            </a:r>
            <a:r>
              <a:rPr lang="ru-RU" sz="2000" dirty="0"/>
              <a:t>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бути </a:t>
            </a:r>
            <a:r>
              <a:rPr lang="ru-RU" sz="2000" dirty="0"/>
              <a:t>прикладом, </a:t>
            </a:r>
            <a:r>
              <a:rPr lang="ru-RU" sz="2000" dirty="0" err="1"/>
              <a:t>вірити</a:t>
            </a:r>
            <a:r>
              <a:rPr lang="ru-RU" sz="2000" dirty="0"/>
              <a:t> в </a:t>
            </a:r>
            <a:r>
              <a:rPr lang="ru-RU" sz="2000" dirty="0" err="1"/>
              <a:t>потенціал</a:t>
            </a:r>
            <a:r>
              <a:rPr lang="ru-RU" sz="2000" dirty="0"/>
              <a:t> кожного</a:t>
            </a:r>
            <a:r>
              <a:rPr lang="ru-RU" sz="2000" dirty="0" smtClean="0"/>
              <a:t>.</a:t>
            </a:r>
          </a:p>
          <a:p>
            <a:pPr marL="457200" lvl="1" indent="0" algn="ctr">
              <a:buNone/>
            </a:pPr>
            <a:endParaRPr lang="ru-RU" sz="1400" dirty="0"/>
          </a:p>
          <a:p>
            <a:pPr marL="457200" lvl="1" indent="0" algn="ctr">
              <a:buNone/>
            </a:pPr>
            <a:r>
              <a:rPr lang="ru-RU" sz="2000" b="1" dirty="0" err="1"/>
              <a:t>Здатність</a:t>
            </a:r>
            <a:r>
              <a:rPr lang="ru-RU" sz="2000" b="1" dirty="0"/>
              <a:t> до </a:t>
            </a:r>
            <a:r>
              <a:rPr lang="ru-RU" sz="2000" b="1" dirty="0" err="1"/>
              <a:t>інновацій</a:t>
            </a:r>
            <a:r>
              <a:rPr lang="ru-RU" sz="2000" b="1" dirty="0"/>
              <a:t>:</a:t>
            </a:r>
            <a:r>
              <a:rPr lang="ru-RU" sz="2000" dirty="0"/>
              <a:t>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err="1" smtClean="0"/>
              <a:t>постійний</a:t>
            </a:r>
            <a:r>
              <a:rPr lang="ru-RU" sz="2000" dirty="0" smtClean="0"/>
              <a:t> </a:t>
            </a:r>
            <a:r>
              <a:rPr lang="ru-RU" sz="2000" dirty="0" err="1"/>
              <a:t>пошук</a:t>
            </a:r>
            <a:r>
              <a:rPr lang="ru-RU" sz="2000" dirty="0"/>
              <a:t> </a:t>
            </a:r>
            <a:r>
              <a:rPr lang="ru-RU" sz="2000" dirty="0" err="1"/>
              <a:t>нових</a:t>
            </a:r>
            <a:r>
              <a:rPr lang="ru-RU" sz="2000" dirty="0"/>
              <a:t> методів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15EFB10-E96A-43FB-B678-E77AFE5162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83681" y="2950006"/>
            <a:ext cx="4847309" cy="3267914"/>
          </a:xfrm>
        </p:spPr>
        <p:txBody>
          <a:bodyPr rtlCol="0">
            <a:noAutofit/>
          </a:bodyPr>
          <a:lstStyle/>
          <a:p>
            <a:pPr marL="457200" lvl="1" indent="0" algn="ctr">
              <a:buNone/>
            </a:pPr>
            <a:r>
              <a:rPr lang="ru-RU" sz="2000" b="1" dirty="0" err="1"/>
              <a:t>Створення</a:t>
            </a:r>
            <a:r>
              <a:rPr lang="ru-RU" sz="2000" b="1" dirty="0"/>
              <a:t> </a:t>
            </a:r>
            <a:r>
              <a:rPr lang="ru-RU" sz="2000" b="1" dirty="0" err="1"/>
              <a:t>атмосфери</a:t>
            </a:r>
            <a:r>
              <a:rPr lang="ru-RU" sz="2000" b="1" dirty="0"/>
              <a:t> </a:t>
            </a:r>
            <a:r>
              <a:rPr lang="ru-RU" sz="2000" b="1" dirty="0" err="1"/>
              <a:t>успіху</a:t>
            </a:r>
            <a:r>
              <a:rPr lang="ru-RU" sz="2000" b="1" dirty="0"/>
              <a:t>:</a:t>
            </a:r>
            <a:r>
              <a:rPr lang="ru-RU" sz="2000" dirty="0"/>
              <a:t> </a:t>
            </a:r>
            <a:r>
              <a:rPr lang="ru-RU" sz="2000" dirty="0" smtClean="0"/>
              <a:t>фокус </a:t>
            </a:r>
            <a:r>
              <a:rPr lang="ru-RU" sz="2000" dirty="0"/>
              <a:t>на </a:t>
            </a:r>
            <a:r>
              <a:rPr lang="ru-RU" sz="2000" dirty="0" err="1"/>
              <a:t>сильних</a:t>
            </a:r>
            <a:r>
              <a:rPr lang="ru-RU" sz="2000" dirty="0"/>
              <a:t> сторонах, </a:t>
            </a:r>
            <a:r>
              <a:rPr lang="ru-RU" sz="2000" dirty="0" err="1"/>
              <a:t>заохочення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endParaRPr lang="ru-RU" sz="2000" dirty="0"/>
          </a:p>
          <a:p>
            <a:pPr marL="457200" lvl="1" indent="0" algn="ctr">
              <a:buNone/>
            </a:pPr>
            <a:r>
              <a:rPr lang="ru-RU" sz="2000" b="1" dirty="0" err="1"/>
              <a:t>Зворотний</a:t>
            </a:r>
            <a:r>
              <a:rPr lang="ru-RU" sz="2000" b="1" dirty="0"/>
              <a:t> </a:t>
            </a:r>
            <a:r>
              <a:rPr lang="ru-RU" sz="2000" b="1" dirty="0" err="1"/>
              <a:t>зв'язок</a:t>
            </a:r>
            <a:r>
              <a:rPr lang="ru-RU" sz="2000" b="1" dirty="0"/>
              <a:t>:</a:t>
            </a:r>
            <a:r>
              <a:rPr lang="ru-RU" sz="2000" dirty="0"/>
              <a:t>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конструктивна </a:t>
            </a:r>
            <a:r>
              <a:rPr lang="ru-RU" sz="2000" dirty="0"/>
              <a:t>критика, </a:t>
            </a:r>
            <a:r>
              <a:rPr lang="ru-RU" sz="2000" dirty="0" err="1"/>
              <a:t>підтримка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endParaRPr lang="ru-RU" sz="2000" dirty="0"/>
          </a:p>
          <a:p>
            <a:pPr marL="457200" lvl="1" indent="0" algn="ctr">
              <a:buNone/>
            </a:pPr>
            <a:r>
              <a:rPr lang="ru-RU" sz="2000" b="1" dirty="0"/>
              <a:t>Співпраця з батьками:</a:t>
            </a:r>
            <a:r>
              <a:rPr lang="ru-RU" sz="2000" dirty="0"/>
              <a:t>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err="1" smtClean="0"/>
              <a:t>єдиний</a:t>
            </a:r>
            <a:r>
              <a:rPr lang="ru-RU" sz="2000" dirty="0" smtClean="0"/>
              <a:t> </a:t>
            </a:r>
            <a:r>
              <a:rPr lang="ru-RU" sz="2000" dirty="0" err="1"/>
              <a:t>підхід</a:t>
            </a:r>
            <a:r>
              <a:rPr lang="ru-RU" sz="2000" dirty="0"/>
              <a:t> до мотивації.</a:t>
            </a:r>
          </a:p>
        </p:txBody>
      </p:sp>
    </p:spTree>
    <p:extLst>
      <p:ext uri="{BB962C8B-B14F-4D97-AF65-F5344CB8AC3E}">
        <p14:creationId xmlns:p14="http://schemas.microsoft.com/office/powerpoint/2010/main" val="11367138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643" y="982132"/>
            <a:ext cx="10848109" cy="1303867"/>
          </a:xfrm>
        </p:spPr>
        <p:txBody>
          <a:bodyPr rtlCol="0"/>
          <a:lstStyle/>
          <a:p>
            <a:pPr lvl="0"/>
            <a:r>
              <a:rPr lang="ru-RU" b="1" dirty="0" err="1" smtClean="0"/>
              <a:t>Мотивація</a:t>
            </a:r>
            <a:r>
              <a:rPr lang="ru-RU" b="1" dirty="0" smtClean="0"/>
              <a:t> </a:t>
            </a:r>
            <a:r>
              <a:rPr lang="ru-RU" b="1" dirty="0"/>
              <a:t>– це не просто </a:t>
            </a:r>
            <a:r>
              <a:rPr lang="ru-RU" b="1" dirty="0" err="1"/>
              <a:t>інструмент</a:t>
            </a:r>
            <a:r>
              <a:rPr lang="ru-RU" b="1"/>
              <a:t>, </a:t>
            </a:r>
            <a:r>
              <a:rPr lang="ru-RU" b="1" smtClean="0"/>
              <a:t/>
            </a:r>
            <a:br>
              <a:rPr lang="ru-RU" b="1" smtClean="0"/>
            </a:br>
            <a:r>
              <a:rPr lang="ru-RU" b="1" smtClean="0"/>
              <a:t>а </a:t>
            </a:r>
            <a:r>
              <a:rPr lang="ru-RU" b="1" dirty="0" err="1"/>
              <a:t>філософія</a:t>
            </a:r>
            <a:r>
              <a:rPr lang="ru-RU" b="1" dirty="0"/>
              <a:t> </a:t>
            </a:r>
            <a:r>
              <a:rPr lang="ru-RU" b="1" dirty="0" err="1"/>
              <a:t>викладання</a:t>
            </a:r>
            <a:r>
              <a:rPr lang="ru-RU" b="1" dirty="0"/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4524" y="2556932"/>
            <a:ext cx="3757352" cy="1732435"/>
          </a:xfrm>
        </p:spPr>
        <p:txBody>
          <a:bodyPr rtlCol="0"/>
          <a:lstStyle/>
          <a:p>
            <a:pPr marL="0" lvl="0" indent="0" algn="just">
              <a:buNone/>
            </a:pPr>
            <a:r>
              <a:rPr lang="ru-RU" sz="2400" b="1" dirty="0" err="1"/>
              <a:t>Мотивований</a:t>
            </a:r>
            <a:r>
              <a:rPr lang="ru-RU" sz="2400" b="1" dirty="0"/>
              <a:t> учень </a:t>
            </a:r>
            <a:r>
              <a:rPr lang="ru-RU" sz="2400" dirty="0"/>
              <a:t>– це </a:t>
            </a:r>
            <a:r>
              <a:rPr lang="ru-RU" sz="2400" dirty="0" err="1"/>
              <a:t>зацікавлений</a:t>
            </a:r>
            <a:r>
              <a:rPr lang="ru-RU" sz="2400" dirty="0"/>
              <a:t>, </a:t>
            </a:r>
            <a:r>
              <a:rPr lang="ru-RU" sz="2400" dirty="0" err="1"/>
              <a:t>активний</a:t>
            </a:r>
            <a:r>
              <a:rPr lang="ru-RU" sz="2400" dirty="0"/>
              <a:t>, </a:t>
            </a:r>
            <a:r>
              <a:rPr lang="ru-RU" sz="2400" dirty="0" err="1"/>
              <a:t>успішний</a:t>
            </a:r>
            <a:r>
              <a:rPr lang="ru-RU" sz="2400" dirty="0"/>
              <a:t> учень, який </a:t>
            </a:r>
            <a:r>
              <a:rPr lang="ru-RU" sz="2400" dirty="0" err="1"/>
              <a:t>цінує</a:t>
            </a:r>
            <a:r>
              <a:rPr lang="ru-RU" sz="2400" dirty="0"/>
              <a:t> </a:t>
            </a:r>
            <a:r>
              <a:rPr lang="ru-RU" sz="2400" dirty="0" err="1"/>
              <a:t>рідну</a:t>
            </a:r>
            <a:r>
              <a:rPr lang="ru-RU" sz="2400" dirty="0"/>
              <a:t> </a:t>
            </a:r>
            <a:r>
              <a:rPr lang="ru-RU" sz="2400" dirty="0" err="1"/>
              <a:t>мову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3076" name="Picture 4" descr="Кар'єра українських провізорів у Польщі - підтвердження кваліфікацій -  FEW.p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568" y="3735184"/>
            <a:ext cx="3061712" cy="204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7506392" y="3546147"/>
            <a:ext cx="3740727" cy="147474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2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1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ru-RU" sz="2400" dirty="0" err="1" smtClean="0">
                <a:solidFill>
                  <a:schemeClr val="accent3"/>
                </a:solidFill>
              </a:rPr>
              <a:t>Заохочуймо</a:t>
            </a:r>
            <a:r>
              <a:rPr lang="ru-RU" sz="2400" dirty="0" smtClean="0">
                <a:solidFill>
                  <a:schemeClr val="accent3"/>
                </a:solidFill>
              </a:rPr>
              <a:t> учнів до вивчення української мови, </a:t>
            </a:r>
            <a:r>
              <a:rPr lang="ru-RU" sz="2400" dirty="0" err="1" smtClean="0">
                <a:solidFill>
                  <a:schemeClr val="accent3"/>
                </a:solidFill>
              </a:rPr>
              <a:t>адже</a:t>
            </a:r>
            <a:r>
              <a:rPr lang="ru-RU" sz="2400" dirty="0" smtClean="0">
                <a:solidFill>
                  <a:schemeClr val="accent3"/>
                </a:solidFill>
              </a:rPr>
              <a:t> це </a:t>
            </a:r>
            <a:r>
              <a:rPr lang="ru-RU" sz="2400" dirty="0" err="1" smtClean="0">
                <a:solidFill>
                  <a:schemeClr val="accent3"/>
                </a:solidFill>
              </a:rPr>
              <a:t>інвестиція</a:t>
            </a:r>
            <a:r>
              <a:rPr lang="ru-RU" sz="2400" dirty="0" smtClean="0">
                <a:solidFill>
                  <a:schemeClr val="accent3"/>
                </a:solidFill>
              </a:rPr>
              <a:t> в </a:t>
            </a:r>
            <a:r>
              <a:rPr lang="ru-RU" sz="2400" dirty="0" err="1" smtClean="0">
                <a:solidFill>
                  <a:schemeClr val="accent3"/>
                </a:solidFill>
              </a:rPr>
              <a:t>їхнє</a:t>
            </a:r>
            <a:r>
              <a:rPr lang="ru-RU" sz="2400" dirty="0" smtClean="0">
                <a:solidFill>
                  <a:schemeClr val="accent3"/>
                </a:solidFill>
              </a:rPr>
              <a:t> </a:t>
            </a:r>
            <a:r>
              <a:rPr lang="ru-RU" sz="2400" dirty="0" err="1" smtClean="0">
                <a:solidFill>
                  <a:schemeClr val="accent3"/>
                </a:solidFill>
              </a:rPr>
              <a:t>майбутнє</a:t>
            </a:r>
            <a:r>
              <a:rPr lang="ru-RU" sz="2400" dirty="0" smtClean="0">
                <a:solidFill>
                  <a:schemeClr val="accent3"/>
                </a:solidFill>
              </a:rPr>
              <a:t> та </a:t>
            </a:r>
            <a:r>
              <a:rPr lang="ru-RU" sz="2400" dirty="0" err="1" smtClean="0">
                <a:solidFill>
                  <a:schemeClr val="accent3"/>
                </a:solidFill>
              </a:rPr>
              <a:t>майбутнє</a:t>
            </a:r>
            <a:r>
              <a:rPr lang="ru-RU" sz="2400" dirty="0" smtClean="0">
                <a:solidFill>
                  <a:schemeClr val="accent3"/>
                </a:solidFill>
              </a:rPr>
              <a:t> </a:t>
            </a:r>
            <a:r>
              <a:rPr lang="ru-RU" sz="2400" dirty="0" err="1" smtClean="0">
                <a:solidFill>
                  <a:schemeClr val="accent3"/>
                </a:solidFill>
              </a:rPr>
              <a:t>нашої</a:t>
            </a:r>
            <a:r>
              <a:rPr lang="ru-RU" sz="2400" dirty="0" smtClean="0">
                <a:solidFill>
                  <a:schemeClr val="accent3"/>
                </a:solidFill>
              </a:rPr>
              <a:t> </a:t>
            </a:r>
            <a:r>
              <a:rPr lang="ru-RU" sz="2400" dirty="0" err="1" smtClean="0">
                <a:solidFill>
                  <a:schemeClr val="accent3"/>
                </a:solidFill>
              </a:rPr>
              <a:t>країни</a:t>
            </a:r>
            <a:r>
              <a:rPr lang="ru-RU" sz="2400" dirty="0" smtClean="0">
                <a:solidFill>
                  <a:schemeClr val="accent3"/>
                </a:solidFill>
              </a:rPr>
              <a:t>.</a:t>
            </a:r>
            <a:endParaRPr lang="ru-RU" sz="24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9058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адпись 7">
            <a:hlinkClick r:id="rId3"/>
            <a:extLst>
              <a:ext uri="{FF2B5EF4-FFF2-40B4-BE49-F238E27FC236}">
                <a16:creationId xmlns:a16="http://schemas.microsoft.com/office/drawing/2014/main" id="{5FC6C278-4035-446A-A94B-030E792FDDF5}"/>
              </a:ext>
            </a:extLst>
          </p:cNvPr>
          <p:cNvSpPr txBox="1"/>
          <p:nvPr/>
        </p:nvSpPr>
        <p:spPr>
          <a:xfrm>
            <a:off x="1556126" y="2609133"/>
            <a:ext cx="9096374" cy="139760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-RU" sz="6000" b="1" dirty="0" err="1" smtClean="0">
                <a:solidFill>
                  <a:schemeClr val="accent5">
                    <a:lumMod val="75000"/>
                  </a:schemeClr>
                </a:solidFill>
              </a:rPr>
              <a:t>Дякую</a:t>
            </a:r>
            <a:r>
              <a:rPr lang="ru-RU" sz="6000" b="1" dirty="0" smtClean="0">
                <a:solidFill>
                  <a:schemeClr val="accent5">
                    <a:lumMod val="75000"/>
                  </a:schemeClr>
                </a:solidFill>
              </a:rPr>
              <a:t> за </a:t>
            </a:r>
            <a:r>
              <a:rPr lang="ru-RU" sz="6000" b="1" dirty="0" err="1" smtClean="0">
                <a:solidFill>
                  <a:schemeClr val="accent5">
                    <a:lumMod val="75000"/>
                  </a:schemeClr>
                </a:solidFill>
              </a:rPr>
              <a:t>увагу</a:t>
            </a:r>
            <a:r>
              <a:rPr lang="ru-RU" sz="6000" b="1" dirty="0" smtClean="0">
                <a:solidFill>
                  <a:schemeClr val="accent5">
                    <a:lumMod val="75000"/>
                  </a:schemeClr>
                </a:solidFill>
              </a:rPr>
              <a:t>! </a:t>
            </a:r>
            <a:endParaRPr lang="ru-RU" sz="60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5982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рирода">
  <a:themeElements>
    <a:clrScheme name="Custom 162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CBAF62"/>
      </a:accent1>
      <a:accent2>
        <a:srgbClr val="4096B0"/>
      </a:accent2>
      <a:accent3>
        <a:srgbClr val="803348"/>
      </a:accent3>
      <a:accent4>
        <a:srgbClr val="8E684C"/>
      </a:accent4>
      <a:accent5>
        <a:srgbClr val="AB946B"/>
      </a:accent5>
      <a:accent6>
        <a:srgbClr val="803348"/>
      </a:accent6>
      <a:hlink>
        <a:srgbClr val="86724D"/>
      </a:hlink>
      <a:folHlink>
        <a:srgbClr val="CBAF62"/>
      </a:folHlink>
    </a:clrScheme>
    <a:fontScheme name="Custom 169">
      <a:majorFont>
        <a:latin typeface="Rockwell"/>
        <a:ea typeface=""/>
        <a:cs typeface=""/>
      </a:majorFont>
      <a:minorFont>
        <a:latin typeface="Trebuchet MS"/>
        <a:ea typeface=""/>
        <a:cs typeface="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0104597_TF66931312" id="{1FAD2B2A-58FF-4F60-821C-B0E8FD714AFA}" vid="{4ABDC70A-6313-4752-8076-D77B24255CA6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5B8FAC4-99E7-4CF2-AA4F-E5F48F87B542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C311D34D-75D2-4894-A4B9-B889F28CA15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24EDED3-7967-4EF0-BE85-F4606019A9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Цифровая капсула времени</Template>
  <TotalTime>0</TotalTime>
  <Words>959</Words>
  <Application>Microsoft Office PowerPoint</Application>
  <PresentationFormat>Широкоэкранный</PresentationFormat>
  <Paragraphs>140</Paragraphs>
  <Slides>17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Calibri</vt:lpstr>
      <vt:lpstr>Lucida Handwriting</vt:lpstr>
      <vt:lpstr>Rockwell</vt:lpstr>
      <vt:lpstr>Tahoma</vt:lpstr>
      <vt:lpstr>Times New Roman</vt:lpstr>
      <vt:lpstr>Trebuchet MS</vt:lpstr>
      <vt:lpstr>Природа</vt:lpstr>
      <vt:lpstr>Мотивація учнів на уроках української мови:  ключ до успішного навчання</vt:lpstr>
      <vt:lpstr>Актуальність проблеми мотивації</vt:lpstr>
      <vt:lpstr>Що таке мотивація та її види </vt:lpstr>
      <vt:lpstr>Чому учні втрачають інтерес до української мови?</vt:lpstr>
      <vt:lpstr>Ефективні стратегії та прийоми мотивації</vt:lpstr>
      <vt:lpstr>Практичні приклади з уроків</vt:lpstr>
      <vt:lpstr>Практичні приклади з уроків</vt:lpstr>
      <vt:lpstr>Практичні приклади з уроків</vt:lpstr>
      <vt:lpstr>Практичні приклади з уроків</vt:lpstr>
      <vt:lpstr>Практичні приклади з уроків</vt:lpstr>
      <vt:lpstr>Практичні приклади з уроків</vt:lpstr>
      <vt:lpstr>Практичні приклади з уроків</vt:lpstr>
      <vt:lpstr>Практичні приклади з уроків</vt:lpstr>
      <vt:lpstr>Практичні приклади з уроків</vt:lpstr>
      <vt:lpstr>Роль вчителя в процесі мотивації</vt:lpstr>
      <vt:lpstr>Мотивація – це не просто інструмент,  а філософія викладання.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2025-06-02T11:06:23Z</dcterms:created>
  <dcterms:modified xsi:type="dcterms:W3CDTF">2025-06-03T11:23:59Z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