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915958" cy="1346676"/>
          </a:xfrm>
        </p:spPr>
        <p:txBody>
          <a:bodyPr/>
          <a:lstStyle/>
          <a:p>
            <a:r>
              <a:rPr lang="ru-RU" dirty="0"/>
              <a:t>Як </a:t>
            </a:r>
            <a:r>
              <a:rPr lang="ru-RU" dirty="0" err="1"/>
              <a:t>створити</a:t>
            </a:r>
            <a:r>
              <a:rPr lang="ru-RU" dirty="0"/>
              <a:t> </a:t>
            </a:r>
            <a:r>
              <a:rPr lang="ru-RU" dirty="0" err="1"/>
              <a:t>мотиваційне</a:t>
            </a:r>
            <a:r>
              <a:rPr lang="ru-RU" dirty="0"/>
              <a:t> </a:t>
            </a:r>
            <a:r>
              <a:rPr lang="ru-RU" dirty="0" err="1"/>
              <a:t>середовище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90" y="2348880"/>
            <a:ext cx="3829655" cy="2548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2276872"/>
            <a:ext cx="4550824" cy="2548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997968" y="503394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Мотивація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– </a:t>
            </a:r>
            <a:r>
              <a:rPr lang="ru-RU" i="1" dirty="0" err="1">
                <a:solidFill>
                  <a:schemeClr val="accent2">
                    <a:lumMod val="75000"/>
                  </a:schemeClr>
                </a:solidFill>
              </a:rPr>
              <a:t>це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 ключ до </a:t>
            </a:r>
            <a:r>
              <a:rPr lang="ru-RU" i="1" dirty="0" err="1">
                <a:solidFill>
                  <a:schemeClr val="accent2">
                    <a:lumMod val="75000"/>
                  </a:schemeClr>
                </a:solidFill>
              </a:rPr>
              <a:t>відкриття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2">
                    <a:lumMod val="75000"/>
                  </a:schemeClr>
                </a:solidFill>
              </a:rPr>
              <a:t>потенціалу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 кожного 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учня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5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</a:t>
            </a:r>
            <a:r>
              <a:rPr lang="ru-RU" dirty="0" err="1" smtClean="0"/>
              <a:t>Мотивацію</a:t>
            </a:r>
            <a:r>
              <a:rPr lang="ru-RU" dirty="0" smtClean="0"/>
              <a:t>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постійно</a:t>
            </a:r>
            <a:r>
              <a:rPr lang="ru-RU" dirty="0"/>
              <a:t> </a:t>
            </a:r>
            <a:r>
              <a:rPr lang="ru-RU" dirty="0" err="1"/>
              <a:t>підтримувати</a:t>
            </a:r>
            <a:r>
              <a:rPr lang="ru-RU" dirty="0"/>
              <a:t>, над нею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постійно</a:t>
            </a:r>
            <a:r>
              <a:rPr lang="ru-RU" dirty="0"/>
              <a:t> </a:t>
            </a:r>
            <a:r>
              <a:rPr lang="ru-RU" dirty="0" err="1"/>
              <a:t>працювати</a:t>
            </a:r>
            <a:r>
              <a:rPr lang="ru-RU" dirty="0"/>
              <a:t>. </a:t>
            </a:r>
            <a:r>
              <a:rPr lang="ru-RU" dirty="0" err="1"/>
              <a:t>Важливо</a:t>
            </a:r>
            <a:r>
              <a:rPr lang="ru-RU" dirty="0"/>
              <a:t> </a:t>
            </a:r>
            <a:r>
              <a:rPr lang="ru-RU" dirty="0" err="1"/>
              <a:t>створити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</a:t>
            </a:r>
            <a:r>
              <a:rPr lang="ru-RU" dirty="0" err="1"/>
              <a:t>освітнє</a:t>
            </a:r>
            <a:r>
              <a:rPr lang="ru-RU" dirty="0"/>
              <a:t> </a:t>
            </a:r>
            <a:r>
              <a:rPr lang="ru-RU" dirty="0" err="1"/>
              <a:t>середовище</a:t>
            </a:r>
            <a:r>
              <a:rPr lang="ru-RU" dirty="0"/>
              <a:t>, яке </a:t>
            </a:r>
            <a:r>
              <a:rPr lang="ru-RU" dirty="0" err="1"/>
              <a:t>мотивує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навчатися</a:t>
            </a:r>
            <a:r>
              <a:rPr lang="ru-RU" dirty="0"/>
              <a:t>, </a:t>
            </a:r>
            <a:r>
              <a:rPr lang="ru-RU" dirty="0" err="1"/>
              <a:t>пізнавати</a:t>
            </a:r>
            <a:r>
              <a:rPr lang="ru-RU" dirty="0"/>
              <a:t>, </a:t>
            </a:r>
            <a:r>
              <a:rPr lang="ru-RU" dirty="0" err="1"/>
              <a:t>розвиватися</a:t>
            </a:r>
            <a:r>
              <a:rPr lang="ru-RU" dirty="0"/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42" y="1412776"/>
            <a:ext cx="3888433" cy="2282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4577" y="3861048"/>
            <a:ext cx="4602310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09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Модель </a:t>
            </a:r>
            <a:r>
              <a:rPr lang="ru-RU" b="1" dirty="0" err="1"/>
              <a:t>процесу</a:t>
            </a:r>
            <a:r>
              <a:rPr lang="ru-RU" b="1" dirty="0"/>
              <a:t> </a:t>
            </a:r>
            <a:r>
              <a:rPr lang="ru-RU" b="1" dirty="0" err="1"/>
              <a:t>мотивації</a:t>
            </a:r>
            <a:endParaRPr lang="ru-RU" b="1" dirty="0"/>
          </a:p>
          <a:p>
            <a:pPr algn="ctr"/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мотивацію</a:t>
            </a:r>
            <a:r>
              <a:rPr lang="ru-RU" dirty="0"/>
              <a:t> </a:t>
            </a:r>
            <a:r>
              <a:rPr lang="ru-RU" dirty="0" err="1"/>
              <a:t>розглядати</a:t>
            </a:r>
            <a:r>
              <a:rPr lang="ru-RU" dirty="0"/>
              <a:t> як </a:t>
            </a:r>
            <a:r>
              <a:rPr lang="ru-RU" dirty="0" err="1"/>
              <a:t>процес</a:t>
            </a:r>
            <a:r>
              <a:rPr lang="ru-RU" dirty="0"/>
              <a:t> </a:t>
            </a:r>
            <a:r>
              <a:rPr lang="ru-RU" dirty="0" err="1"/>
              <a:t>впливу</a:t>
            </a:r>
            <a:r>
              <a:rPr lang="ru-RU" dirty="0"/>
              <a:t> на </a:t>
            </a:r>
            <a:r>
              <a:rPr lang="ru-RU" dirty="0" err="1"/>
              <a:t>поведінку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, то теоретично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розподілити</a:t>
            </a:r>
            <a:r>
              <a:rPr lang="ru-RU" dirty="0"/>
              <a:t> на </a:t>
            </a:r>
            <a:r>
              <a:rPr lang="ru-RU" dirty="0" err="1"/>
              <a:t>шість</a:t>
            </a:r>
            <a:r>
              <a:rPr lang="ru-RU" dirty="0"/>
              <a:t> </a:t>
            </a:r>
            <a:r>
              <a:rPr lang="ru-RU" dirty="0" err="1"/>
              <a:t>стадій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настають</a:t>
            </a:r>
            <a:r>
              <a:rPr lang="ru-RU" dirty="0"/>
              <a:t> одна за одною.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7008182" cy="522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57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9289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Якщо</a:t>
            </a:r>
            <a:r>
              <a:rPr lang="ru-RU" dirty="0"/>
              <a:t> говоримо про </a:t>
            </a:r>
            <a:r>
              <a:rPr lang="ru-RU" dirty="0" err="1"/>
              <a:t>мотивацію</a:t>
            </a:r>
            <a:r>
              <a:rPr lang="ru-RU" dirty="0"/>
              <a:t> до </a:t>
            </a:r>
            <a:r>
              <a:rPr lang="ru-RU" dirty="0" err="1"/>
              <a:t>навчання</a:t>
            </a:r>
            <a:r>
              <a:rPr lang="ru-RU" dirty="0"/>
              <a:t>, то в 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основі</a:t>
            </a:r>
            <a:r>
              <a:rPr lang="ru-RU" dirty="0"/>
              <a:t> лежать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b="1" dirty="0"/>
              <a:t>потреби</a:t>
            </a:r>
            <a:r>
              <a:rPr lang="ru-RU" dirty="0"/>
              <a:t>:</a:t>
            </a:r>
          </a:p>
          <a:p>
            <a:pPr lvl="0"/>
            <a:r>
              <a:rPr lang="ru-RU" dirty="0" smtClean="0"/>
              <a:t>- у </a:t>
            </a:r>
            <a:r>
              <a:rPr lang="ru-RU" dirty="0" err="1"/>
              <a:t>пізнанні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творчості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різноманітності</a:t>
            </a:r>
            <a:r>
              <a:rPr lang="ru-RU" dirty="0"/>
              <a:t>, </a:t>
            </a:r>
            <a:r>
              <a:rPr lang="ru-RU" dirty="0" err="1"/>
              <a:t>уникненні</a:t>
            </a:r>
            <a:r>
              <a:rPr lang="ru-RU" dirty="0"/>
              <a:t> </a:t>
            </a:r>
            <a:r>
              <a:rPr lang="ru-RU" dirty="0" err="1"/>
              <a:t>рутини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владі</a:t>
            </a:r>
            <a:r>
              <a:rPr lang="ru-RU" dirty="0"/>
              <a:t>, </a:t>
            </a:r>
            <a:r>
              <a:rPr lang="ru-RU" dirty="0" err="1"/>
              <a:t>домінуванні</a:t>
            </a:r>
            <a:r>
              <a:rPr lang="ru-RU" dirty="0"/>
              <a:t> над </a:t>
            </a:r>
            <a:r>
              <a:rPr lang="ru-RU" dirty="0" err="1"/>
              <a:t>іншими</a:t>
            </a:r>
            <a:r>
              <a:rPr lang="ru-RU" dirty="0"/>
              <a:t>; 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формуванні</a:t>
            </a:r>
            <a:r>
              <a:rPr lang="ru-RU" dirty="0" smtClean="0"/>
              <a:t> </a:t>
            </a:r>
            <a:r>
              <a:rPr lang="ru-RU" dirty="0"/>
              <a:t>й </a:t>
            </a:r>
            <a:r>
              <a:rPr lang="ru-RU" dirty="0" err="1"/>
              <a:t>підтримці</a:t>
            </a:r>
            <a:r>
              <a:rPr lang="ru-RU" dirty="0"/>
              <a:t> </a:t>
            </a:r>
            <a:r>
              <a:rPr lang="ru-RU" dirty="0" err="1"/>
              <a:t>довготривалих</a:t>
            </a:r>
            <a:r>
              <a:rPr lang="ru-RU" dirty="0"/>
              <a:t>, </a:t>
            </a:r>
            <a:r>
              <a:rPr lang="ru-RU" dirty="0" err="1"/>
              <a:t>стабільних</a:t>
            </a:r>
            <a:r>
              <a:rPr lang="ru-RU" dirty="0"/>
              <a:t>, </a:t>
            </a:r>
            <a:r>
              <a:rPr lang="ru-RU" dirty="0" err="1"/>
              <a:t>довір­ливих</a:t>
            </a:r>
            <a:r>
              <a:rPr lang="ru-RU" dirty="0"/>
              <a:t> </a:t>
            </a:r>
            <a:r>
              <a:rPr lang="ru-RU" dirty="0" err="1"/>
              <a:t>взаємин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соціальних</a:t>
            </a:r>
            <a:r>
              <a:rPr lang="ru-RU" dirty="0" smtClean="0"/>
              <a:t> </a:t>
            </a:r>
            <a:r>
              <a:rPr lang="ru-RU" dirty="0"/>
              <a:t>контактах;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комфортних</a:t>
            </a:r>
            <a:r>
              <a:rPr lang="ru-RU" dirty="0" smtClean="0"/>
              <a:t> </a:t>
            </a:r>
            <a:r>
              <a:rPr lang="ru-RU" dirty="0" err="1"/>
              <a:t>умовах</a:t>
            </a:r>
            <a:r>
              <a:rPr lang="ru-RU" dirty="0"/>
              <a:t> і </a:t>
            </a:r>
            <a:r>
              <a:rPr lang="ru-RU" dirty="0" err="1"/>
              <a:t>сприятливому</a:t>
            </a:r>
            <a:r>
              <a:rPr lang="ru-RU" dirty="0"/>
              <a:t> </a:t>
            </a:r>
            <a:r>
              <a:rPr lang="ru-RU" dirty="0" err="1"/>
              <a:t>середовищі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самовдосконаленні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визнанні</a:t>
            </a:r>
            <a:r>
              <a:rPr lang="ru-RU" dirty="0" smtClean="0"/>
              <a:t> </a:t>
            </a:r>
            <a:r>
              <a:rPr lang="ru-RU" dirty="0"/>
              <a:t>з боку </a:t>
            </a:r>
            <a:r>
              <a:rPr lang="ru-RU" dirty="0" err="1"/>
              <a:t>інших</a:t>
            </a:r>
            <a:r>
              <a:rPr lang="ru-RU" dirty="0"/>
              <a:t> людей;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постановці</a:t>
            </a:r>
            <a:r>
              <a:rPr lang="ru-RU" dirty="0" smtClean="0"/>
              <a:t> </a:t>
            </a:r>
            <a:r>
              <a:rPr lang="ru-RU" dirty="0"/>
              <a:t>та </a:t>
            </a:r>
            <a:r>
              <a:rPr lang="ru-RU" dirty="0" err="1"/>
              <a:t>досягненні</a:t>
            </a:r>
            <a:r>
              <a:rPr lang="ru-RU" dirty="0"/>
              <a:t> </a:t>
            </a:r>
            <a:r>
              <a:rPr lang="ru-RU" dirty="0" err="1"/>
              <a:t>складних</a:t>
            </a:r>
            <a:r>
              <a:rPr lang="ru-RU" dirty="0"/>
              <a:t> </a:t>
            </a:r>
            <a:r>
              <a:rPr lang="ru-RU" dirty="0" err="1"/>
              <a:t>цілей</a:t>
            </a:r>
            <a:r>
              <a:rPr lang="ru-RU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453087"/>
            <a:ext cx="4104455" cy="255805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19834"/>
            <a:ext cx="3905355" cy="2424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79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3"/>
            <a:ext cx="2736304" cy="267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66120" y="332656"/>
            <a:ext cx="5798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Відповідно</a:t>
            </a:r>
            <a:r>
              <a:rPr lang="ru-RU" dirty="0"/>
              <a:t> до потреб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виділити</a:t>
            </a:r>
            <a:r>
              <a:rPr lang="ru-RU" dirty="0"/>
              <a:t> </a:t>
            </a:r>
            <a:r>
              <a:rPr lang="ru-RU" b="1" dirty="0"/>
              <a:t>12 </a:t>
            </a:r>
            <a:r>
              <a:rPr lang="ru-RU" b="1" dirty="0" err="1"/>
              <a:t>чинників</a:t>
            </a:r>
            <a:r>
              <a:rPr lang="ru-RU" dirty="0"/>
              <a:t> </a:t>
            </a:r>
            <a:r>
              <a:rPr lang="ru-RU" dirty="0" err="1"/>
              <a:t>мотиваційного</a:t>
            </a:r>
            <a:r>
              <a:rPr lang="ru-RU" dirty="0"/>
              <a:t> </a:t>
            </a:r>
            <a:r>
              <a:rPr lang="ru-RU" dirty="0" err="1"/>
              <a:t>профілю</a:t>
            </a:r>
            <a:r>
              <a:rPr lang="ru-RU" dirty="0"/>
              <a:t>: 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матеріальна</a:t>
            </a:r>
            <a:r>
              <a:rPr lang="ru-RU" dirty="0" smtClean="0"/>
              <a:t> </a:t>
            </a:r>
            <a:r>
              <a:rPr lang="ru-RU" dirty="0" err="1"/>
              <a:t>винагорода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комфортні</a:t>
            </a:r>
            <a:r>
              <a:rPr lang="ru-RU" dirty="0" smtClean="0"/>
              <a:t> </a:t>
            </a:r>
            <a:r>
              <a:rPr lang="ru-RU" dirty="0" err="1"/>
              <a:t>фізичні</a:t>
            </a:r>
            <a:r>
              <a:rPr lang="ru-RU" dirty="0"/>
              <a:t> </a:t>
            </a:r>
            <a:r>
              <a:rPr lang="ru-RU" dirty="0" err="1"/>
              <a:t>умови</a:t>
            </a:r>
            <a:r>
              <a:rPr lang="ru-RU" dirty="0"/>
              <a:t>;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11682"/>
            <a:ext cx="2880320" cy="1949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356992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- </a:t>
            </a:r>
            <a:r>
              <a:rPr lang="ru-RU" dirty="0" err="1" smtClean="0"/>
              <a:t>зниження</a:t>
            </a:r>
            <a:r>
              <a:rPr lang="ru-RU" dirty="0" smtClean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невизначеності</a:t>
            </a:r>
            <a:r>
              <a:rPr lang="ru-RU" dirty="0"/>
              <a:t> шляхом </a:t>
            </a:r>
            <a:r>
              <a:rPr lang="ru-RU" dirty="0" err="1"/>
              <a:t>структурування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, </a:t>
            </a:r>
            <a:r>
              <a:rPr lang="ru-RU" dirty="0" err="1"/>
              <a:t>навчання</a:t>
            </a:r>
            <a:r>
              <a:rPr lang="ru-RU" dirty="0"/>
              <a:t>, </a:t>
            </a:r>
            <a:r>
              <a:rPr lang="ru-RU" dirty="0" err="1"/>
              <a:t>зворотного</a:t>
            </a:r>
            <a:r>
              <a:rPr lang="ru-RU" dirty="0"/>
              <a:t> </a:t>
            </a:r>
            <a:r>
              <a:rPr lang="ru-RU" dirty="0" err="1"/>
              <a:t>зв’язку</a:t>
            </a:r>
            <a:r>
              <a:rPr lang="ru-RU" dirty="0"/>
              <a:t> й </a:t>
            </a:r>
            <a:r>
              <a:rPr lang="ru-RU" dirty="0" err="1"/>
              <a:t>інформації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соціальні</a:t>
            </a:r>
            <a:r>
              <a:rPr lang="ru-RU" dirty="0" smtClean="0"/>
              <a:t> </a:t>
            </a:r>
            <a:r>
              <a:rPr lang="ru-RU" dirty="0" err="1"/>
              <a:t>контакти</a:t>
            </a:r>
            <a:r>
              <a:rPr lang="ru-RU" dirty="0"/>
              <a:t> — </a:t>
            </a:r>
            <a:r>
              <a:rPr lang="ru-RU" dirty="0" err="1"/>
              <a:t>спілкування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широким колом людей;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116" y="4437112"/>
            <a:ext cx="2866980" cy="203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88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3529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- </a:t>
            </a:r>
            <a:r>
              <a:rPr lang="ru-RU" dirty="0" err="1" smtClean="0"/>
              <a:t>стійкі</a:t>
            </a:r>
            <a:r>
              <a:rPr lang="ru-RU" dirty="0" smtClean="0"/>
              <a:t> </a:t>
            </a:r>
            <a:r>
              <a:rPr lang="ru-RU" dirty="0" err="1"/>
              <a:t>тривалі</a:t>
            </a:r>
            <a:r>
              <a:rPr lang="ru-RU" dirty="0"/>
              <a:t> </a:t>
            </a:r>
            <a:r>
              <a:rPr lang="ru-RU" dirty="0" err="1"/>
              <a:t>взаємини</a:t>
            </a:r>
            <a:r>
              <a:rPr lang="ru-RU" dirty="0"/>
              <a:t> з невеликою </a:t>
            </a:r>
            <a:r>
              <a:rPr lang="ru-RU" dirty="0" err="1"/>
              <a:t>групою</a:t>
            </a:r>
            <a:r>
              <a:rPr lang="ru-RU" dirty="0"/>
              <a:t> людей;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визнання</a:t>
            </a:r>
            <a:r>
              <a:rPr lang="ru-RU" dirty="0" smtClean="0"/>
              <a:t> </a:t>
            </a:r>
            <a:r>
              <a:rPr lang="ru-RU" dirty="0"/>
              <a:t>заслуг;</a:t>
            </a:r>
          </a:p>
          <a:p>
            <a:pPr lvl="0"/>
            <a:r>
              <a:rPr lang="ru-RU" dirty="0" smtClean="0"/>
              <a:t>- постановка </a:t>
            </a:r>
            <a:r>
              <a:rPr lang="ru-RU" dirty="0"/>
              <a:t>й </a:t>
            </a:r>
            <a:r>
              <a:rPr lang="ru-RU" dirty="0" err="1"/>
              <a:t>досягнення</a:t>
            </a:r>
            <a:r>
              <a:rPr lang="ru-RU" dirty="0"/>
              <a:t> </a:t>
            </a:r>
            <a:r>
              <a:rPr lang="ru-RU" dirty="0" err="1"/>
              <a:t>цілей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вплив</a:t>
            </a:r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err="1"/>
              <a:t>інших</a:t>
            </a:r>
            <a:r>
              <a:rPr lang="ru-RU" dirty="0"/>
              <a:t> людей;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різноманітність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/>
              <a:t>зміни</a:t>
            </a:r>
            <a:r>
              <a:rPr lang="ru-RU" dirty="0"/>
              <a:t>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64704"/>
            <a:ext cx="3744416" cy="129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1492"/>
            <a:ext cx="2811463" cy="159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63888" y="3717032"/>
            <a:ext cx="5448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- </a:t>
            </a:r>
            <a:r>
              <a:rPr lang="ru-RU" dirty="0" err="1" smtClean="0"/>
              <a:t>допитливість</a:t>
            </a:r>
            <a:r>
              <a:rPr lang="ru-RU" dirty="0"/>
              <a:t>, </a:t>
            </a:r>
            <a:r>
              <a:rPr lang="ru-RU" dirty="0" err="1"/>
              <a:t>креативність</a:t>
            </a:r>
            <a:r>
              <a:rPr lang="ru-RU" dirty="0"/>
              <a:t> і широта </a:t>
            </a:r>
            <a:r>
              <a:rPr lang="ru-RU" dirty="0" err="1"/>
              <a:t>поглядів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самостійність</a:t>
            </a:r>
            <a:r>
              <a:rPr lang="ru-RU" dirty="0"/>
              <a:t>, </a:t>
            </a:r>
            <a:r>
              <a:rPr lang="ru-RU" dirty="0" err="1"/>
              <a:t>незалежність</a:t>
            </a:r>
            <a:r>
              <a:rPr lang="ru-RU" dirty="0"/>
              <a:t> і </a:t>
            </a:r>
            <a:r>
              <a:rPr lang="ru-RU" dirty="0" err="1"/>
              <a:t>самовдосконалення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цікава</a:t>
            </a:r>
            <a:r>
              <a:rPr lang="ru-RU" dirty="0" smtClean="0"/>
              <a:t> </a:t>
            </a:r>
            <a:r>
              <a:rPr lang="ru-RU" dirty="0"/>
              <a:t>й </a:t>
            </a:r>
            <a:r>
              <a:rPr lang="ru-RU" dirty="0" err="1"/>
              <a:t>корисна</a:t>
            </a:r>
            <a:r>
              <a:rPr lang="ru-RU" dirty="0"/>
              <a:t> для </a:t>
            </a:r>
            <a:r>
              <a:rPr lang="ru-RU" dirty="0" err="1"/>
              <a:t>суспільства</a:t>
            </a:r>
            <a:r>
              <a:rPr lang="ru-RU" dirty="0"/>
              <a:t> </a:t>
            </a:r>
            <a:r>
              <a:rPr lang="ru-RU" dirty="0" err="1"/>
              <a:t>діяльність</a:t>
            </a:r>
            <a:r>
              <a:rPr lang="ru-RU" dirty="0"/>
              <a:t>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750905"/>
            <a:ext cx="3384376" cy="185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19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 кожного </a:t>
            </a:r>
            <a:r>
              <a:rPr lang="ru-RU" dirty="0" err="1"/>
              <a:t>учня</a:t>
            </a:r>
            <a:r>
              <a:rPr lang="ru-RU" dirty="0"/>
              <a:t> є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унікальні</a:t>
            </a:r>
            <a:r>
              <a:rPr lang="ru-RU" dirty="0"/>
              <a:t> </a:t>
            </a:r>
            <a:r>
              <a:rPr lang="ru-RU" dirty="0" err="1"/>
              <a:t>мотиваційні</a:t>
            </a:r>
            <a:r>
              <a:rPr lang="ru-RU" dirty="0"/>
              <a:t> </a:t>
            </a:r>
            <a:r>
              <a:rPr lang="ru-RU" dirty="0" err="1"/>
              <a:t>налаштування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/>
              <a:t>Д</a:t>
            </a:r>
            <a:r>
              <a:rPr lang="ru-RU" dirty="0" smtClean="0"/>
              <a:t>о</a:t>
            </a:r>
            <a:r>
              <a:rPr lang="ru-RU" dirty="0"/>
              <a:t> </a:t>
            </a:r>
            <a:r>
              <a:rPr lang="ru-RU" b="1" dirty="0" err="1"/>
              <a:t>мотиваційних</a:t>
            </a:r>
            <a:r>
              <a:rPr lang="ru-RU" b="1" dirty="0"/>
              <a:t> </a:t>
            </a:r>
            <a:r>
              <a:rPr lang="ru-RU" b="1" dirty="0" err="1"/>
              <a:t>налаштувань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належать:</a:t>
            </a:r>
          </a:p>
          <a:p>
            <a:pPr lvl="0"/>
            <a:r>
              <a:rPr lang="ru-RU" dirty="0" err="1"/>
              <a:t>їхні</a:t>
            </a:r>
            <a:r>
              <a:rPr lang="ru-RU" dirty="0"/>
              <a:t> погляди на </a:t>
            </a:r>
            <a:r>
              <a:rPr lang="ru-RU" dirty="0" err="1"/>
              <a:t>власні</a:t>
            </a:r>
            <a:r>
              <a:rPr lang="ru-RU" dirty="0"/>
              <a:t> </a:t>
            </a:r>
            <a:r>
              <a:rPr lang="ru-RU" dirty="0" err="1"/>
              <a:t>здібності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як вони </a:t>
            </a:r>
            <a:r>
              <a:rPr lang="ru-RU" dirty="0" err="1"/>
              <a:t>підходять</a:t>
            </a:r>
            <a:r>
              <a:rPr lang="ru-RU" dirty="0"/>
              <a:t> до </a:t>
            </a:r>
            <a:r>
              <a:rPr lang="ru-RU" dirty="0" err="1"/>
              <a:t>навчання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у </a:t>
            </a:r>
            <a:r>
              <a:rPr lang="ru-RU" dirty="0" err="1"/>
              <a:t>чому</a:t>
            </a:r>
            <a:r>
              <a:rPr lang="ru-RU" dirty="0"/>
              <a:t> вони </a:t>
            </a:r>
            <a:r>
              <a:rPr lang="ru-RU" dirty="0" err="1"/>
              <a:t>вбачають</a:t>
            </a:r>
            <a:r>
              <a:rPr lang="ru-RU" dirty="0"/>
              <a:t> </a:t>
            </a:r>
            <a:r>
              <a:rPr lang="ru-RU" dirty="0" err="1"/>
              <a:t>свій</a:t>
            </a:r>
            <a:r>
              <a:rPr lang="ru-RU" dirty="0"/>
              <a:t> </a:t>
            </a:r>
            <a:r>
              <a:rPr lang="ru-RU" dirty="0" err="1"/>
              <a:t>прогрес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наскільки</a:t>
            </a:r>
            <a:r>
              <a:rPr lang="ru-RU" dirty="0"/>
              <a:t> </a:t>
            </a:r>
            <a:r>
              <a:rPr lang="ru-RU" dirty="0" err="1"/>
              <a:t>компетентними</a:t>
            </a:r>
            <a:r>
              <a:rPr lang="ru-RU" dirty="0"/>
              <a:t> вони себе </a:t>
            </a:r>
            <a:r>
              <a:rPr lang="ru-RU" dirty="0" err="1"/>
              <a:t>відчувають</a:t>
            </a:r>
            <a:r>
              <a:rPr lang="ru-RU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135" y="1270756"/>
            <a:ext cx="2446337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3168352" cy="2368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63" y="4352731"/>
            <a:ext cx="4398609" cy="1560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60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2089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Учителю,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вибудувати</a:t>
            </a:r>
            <a:r>
              <a:rPr lang="ru-RU" dirty="0"/>
              <a:t> </a:t>
            </a:r>
            <a:r>
              <a:rPr lang="ru-RU" dirty="0" err="1"/>
              <a:t>оптимальну</a:t>
            </a:r>
            <a:r>
              <a:rPr lang="ru-RU" dirty="0"/>
              <a:t> </a:t>
            </a:r>
            <a:r>
              <a:rPr lang="ru-RU" dirty="0" err="1"/>
              <a:t>мотиваційну</a:t>
            </a:r>
            <a:r>
              <a:rPr lang="ru-RU" dirty="0"/>
              <a:t> </a:t>
            </a:r>
            <a:r>
              <a:rPr lang="ru-RU" dirty="0" err="1"/>
              <a:t>стратегію</a:t>
            </a:r>
            <a:r>
              <a:rPr lang="ru-RU" dirty="0"/>
              <a:t>,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проаналізувати</a:t>
            </a:r>
            <a:r>
              <a:rPr lang="ru-RU" dirty="0"/>
              <a:t> </a:t>
            </a:r>
            <a:r>
              <a:rPr lang="ru-RU" dirty="0" err="1"/>
              <a:t>унікальні</a:t>
            </a:r>
            <a:r>
              <a:rPr lang="ru-RU" dirty="0"/>
              <a:t> </a:t>
            </a:r>
            <a:r>
              <a:rPr lang="ru-RU" dirty="0" err="1"/>
              <a:t>мотиваційні</a:t>
            </a:r>
            <a:r>
              <a:rPr lang="ru-RU" dirty="0"/>
              <a:t> </a:t>
            </a:r>
            <a:r>
              <a:rPr lang="ru-RU" dirty="0" err="1"/>
              <a:t>профілі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, </a:t>
            </a:r>
            <a:r>
              <a:rPr lang="ru-RU" dirty="0" err="1"/>
              <a:t>тобто</a:t>
            </a:r>
            <a:r>
              <a:rPr lang="ru-RU" dirty="0"/>
              <a:t> провести психолого-</a:t>
            </a:r>
            <a:r>
              <a:rPr lang="ru-RU" dirty="0" err="1"/>
              <a:t>педагогічне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їхньої</a:t>
            </a:r>
            <a:r>
              <a:rPr lang="ru-RU" dirty="0"/>
              <a:t> </a:t>
            </a:r>
            <a:r>
              <a:rPr lang="ru-RU" dirty="0" err="1"/>
              <a:t>мотиваційної</a:t>
            </a:r>
            <a:r>
              <a:rPr lang="ru-RU" dirty="0"/>
              <a:t> </a:t>
            </a:r>
            <a:r>
              <a:rPr lang="ru-RU" dirty="0" err="1"/>
              <a:t>спрямованості</a:t>
            </a:r>
            <a:r>
              <a:rPr lang="ru-RU" dirty="0"/>
              <a:t> до </a:t>
            </a:r>
            <a:r>
              <a:rPr lang="ru-RU" dirty="0" err="1"/>
              <a:t>навчання</a:t>
            </a:r>
            <a:r>
              <a:rPr lang="ru-RU" dirty="0"/>
              <a:t>.</a:t>
            </a:r>
          </a:p>
          <a:p>
            <a:r>
              <a:rPr lang="ru-RU" dirty="0" err="1"/>
              <a:t>Аналіз</a:t>
            </a:r>
            <a:r>
              <a:rPr lang="ru-RU" dirty="0"/>
              <a:t> </a:t>
            </a:r>
            <a:r>
              <a:rPr lang="ru-RU" dirty="0" err="1"/>
              <a:t>мотиваційних</a:t>
            </a:r>
            <a:r>
              <a:rPr lang="ru-RU" dirty="0"/>
              <a:t> </a:t>
            </a:r>
            <a:r>
              <a:rPr lang="ru-RU" dirty="0" err="1"/>
              <a:t>профілів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варто</a:t>
            </a:r>
            <a:r>
              <a:rPr lang="ru-RU" dirty="0"/>
              <a:t> </a:t>
            </a:r>
            <a:r>
              <a:rPr lang="ru-RU" dirty="0" err="1"/>
              <a:t>проводити</a:t>
            </a:r>
            <a:r>
              <a:rPr lang="ru-RU" dirty="0"/>
              <a:t> </a:t>
            </a:r>
            <a:r>
              <a:rPr lang="ru-RU" dirty="0" err="1"/>
              <a:t>принаймні</a:t>
            </a:r>
            <a:r>
              <a:rPr lang="ru-RU" dirty="0"/>
              <a:t> за </a:t>
            </a:r>
            <a:r>
              <a:rPr lang="ru-RU" dirty="0" err="1"/>
              <a:t>шістьма</a:t>
            </a:r>
            <a:r>
              <a:rPr lang="ru-RU" b="1" dirty="0"/>
              <a:t> </a:t>
            </a:r>
            <a:r>
              <a:rPr lang="ru-RU" b="1" dirty="0" err="1"/>
              <a:t>основними</a:t>
            </a:r>
            <a:r>
              <a:rPr lang="ru-RU" b="1" dirty="0"/>
              <a:t> параметрами</a:t>
            </a:r>
            <a:r>
              <a:rPr lang="ru-RU" dirty="0"/>
              <a:t>, як-от: 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автономія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матеріальне</a:t>
            </a:r>
            <a:r>
              <a:rPr lang="ru-RU" dirty="0" smtClean="0"/>
              <a:t> </a:t>
            </a:r>
            <a:r>
              <a:rPr lang="ru-RU" dirty="0" err="1"/>
              <a:t>заохочення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статус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самореалізація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досягнення</a:t>
            </a:r>
            <a:r>
              <a:rPr lang="ru-RU" dirty="0"/>
              <a:t>;</a:t>
            </a:r>
          </a:p>
          <a:p>
            <a:pPr lvl="0"/>
            <a:r>
              <a:rPr lang="ru-RU" dirty="0" smtClean="0"/>
              <a:t>- </a:t>
            </a:r>
            <a:r>
              <a:rPr lang="ru-RU" dirty="0" err="1" smtClean="0"/>
              <a:t>спілкування</a:t>
            </a:r>
            <a:r>
              <a:rPr lang="ru-RU" dirty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01845"/>
            <a:ext cx="2430463" cy="173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08" y="3861048"/>
            <a:ext cx="2697803" cy="1840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473" y="3704633"/>
            <a:ext cx="3672408" cy="1997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93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852" y="188640"/>
            <a:ext cx="8892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Менеджмент </a:t>
            </a:r>
            <a:r>
              <a:rPr lang="ru-RU" b="1" dirty="0" err="1"/>
              <a:t>класу</a:t>
            </a:r>
            <a:endParaRPr lang="ru-RU" b="1" dirty="0"/>
          </a:p>
          <a:p>
            <a:pPr algn="ctr"/>
            <a:r>
              <a:rPr lang="ru-RU" dirty="0"/>
              <a:t>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r>
              <a:rPr lang="ru-RU" dirty="0"/>
              <a:t> </a:t>
            </a:r>
            <a:r>
              <a:rPr lang="ru-RU" dirty="0" err="1"/>
              <a:t>унікальних</a:t>
            </a:r>
            <a:r>
              <a:rPr lang="ru-RU" dirty="0"/>
              <a:t> </a:t>
            </a:r>
            <a:r>
              <a:rPr lang="ru-RU" dirty="0" err="1"/>
              <a:t>мотиваційних</a:t>
            </a:r>
            <a:r>
              <a:rPr lang="ru-RU" dirty="0"/>
              <a:t> </a:t>
            </a:r>
            <a:r>
              <a:rPr lang="ru-RU" dirty="0" err="1"/>
              <a:t>профілів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організовувати</a:t>
            </a:r>
            <a:r>
              <a:rPr lang="ru-RU" dirty="0"/>
              <a:t> </a:t>
            </a:r>
            <a:r>
              <a:rPr lang="ru-RU" dirty="0" err="1"/>
              <a:t>мотиваційний</a:t>
            </a:r>
            <a:r>
              <a:rPr lang="ru-RU" dirty="0"/>
              <a:t> менеджмент </a:t>
            </a:r>
            <a:r>
              <a:rPr lang="ru-RU" dirty="0" err="1"/>
              <a:t>класу</a:t>
            </a:r>
            <a:r>
              <a:rPr lang="ru-RU" dirty="0"/>
              <a:t>. </a:t>
            </a:r>
            <a:r>
              <a:rPr lang="ru-RU" dirty="0" err="1"/>
              <a:t>Українська</a:t>
            </a:r>
            <a:r>
              <a:rPr lang="ru-RU" dirty="0"/>
              <a:t> </a:t>
            </a:r>
            <a:r>
              <a:rPr lang="ru-RU" dirty="0" err="1"/>
              <a:t>вчителька</a:t>
            </a:r>
            <a:r>
              <a:rPr lang="ru-RU" dirty="0"/>
              <a:t> </a:t>
            </a:r>
            <a:r>
              <a:rPr lang="ru-RU" dirty="0" err="1"/>
              <a:t>Олександра</a:t>
            </a:r>
            <a:r>
              <a:rPr lang="ru-RU" dirty="0"/>
              <a:t> </a:t>
            </a:r>
            <a:r>
              <a:rPr lang="ru-RU" dirty="0" err="1"/>
              <a:t>Журавльова</a:t>
            </a:r>
            <a:r>
              <a:rPr lang="ru-RU" dirty="0"/>
              <a:t>, яка зараз </a:t>
            </a:r>
            <a:r>
              <a:rPr lang="ru-RU" dirty="0" err="1"/>
              <a:t>працює</a:t>
            </a:r>
            <a:r>
              <a:rPr lang="ru-RU" dirty="0"/>
              <a:t> в </a:t>
            </a:r>
            <a:r>
              <a:rPr lang="ru-RU" dirty="0" err="1"/>
              <a:t>Канаді</a:t>
            </a:r>
            <a:r>
              <a:rPr lang="ru-RU" dirty="0"/>
              <a:t>, </a:t>
            </a:r>
            <a:r>
              <a:rPr lang="ru-RU" dirty="0" err="1"/>
              <a:t>описує</a:t>
            </a:r>
            <a:r>
              <a:rPr lang="ru-RU" dirty="0"/>
              <a:t>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менеджменту </a:t>
            </a:r>
            <a:r>
              <a:rPr lang="ru-RU" dirty="0" err="1"/>
              <a:t>класу</a:t>
            </a:r>
            <a:r>
              <a:rPr lang="ru-RU" dirty="0"/>
              <a:t> як </a:t>
            </a:r>
            <a:r>
              <a:rPr lang="ru-RU" b="1" dirty="0"/>
              <a:t>бокс </a:t>
            </a:r>
            <a:r>
              <a:rPr lang="ru-RU" b="1" dirty="0" err="1"/>
              <a:t>зі</a:t>
            </a:r>
            <a:r>
              <a:rPr lang="ru-RU" b="1" dirty="0"/>
              <a:t> </a:t>
            </a:r>
            <a:r>
              <a:rPr lang="ru-RU" b="1" dirty="0" err="1"/>
              <a:t>спеціальними</a:t>
            </a:r>
            <a:r>
              <a:rPr lang="ru-RU" b="1" dirty="0"/>
              <a:t> купонами</a:t>
            </a:r>
            <a:r>
              <a:rPr lang="ru-RU" dirty="0"/>
              <a:t> для </a:t>
            </a:r>
            <a:r>
              <a:rPr lang="ru-RU" dirty="0" err="1"/>
              <a:t>заохочення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початкової</a:t>
            </a:r>
            <a:r>
              <a:rPr lang="ru-RU" dirty="0"/>
              <a:t> </a:t>
            </a:r>
            <a:r>
              <a:rPr lang="ru-RU" dirty="0" err="1"/>
              <a:t>школи</a:t>
            </a:r>
            <a:r>
              <a:rPr lang="ru-RU" dirty="0"/>
              <a:t>. Педагог </a:t>
            </a:r>
            <a:r>
              <a:rPr lang="ru-RU" dirty="0" err="1"/>
              <a:t>заповнює</a:t>
            </a:r>
            <a:r>
              <a:rPr lang="ru-RU" dirty="0"/>
              <a:t> </a:t>
            </a:r>
            <a:r>
              <a:rPr lang="ru-RU" dirty="0" err="1"/>
              <a:t>таблицю</a:t>
            </a:r>
            <a:r>
              <a:rPr lang="ru-RU" dirty="0"/>
              <a:t> з </a:t>
            </a:r>
            <a:r>
              <a:rPr lang="ru-RU" dirty="0" err="1"/>
              <a:t>іменами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і 5—10 </a:t>
            </a:r>
            <a:r>
              <a:rPr lang="ru-RU" dirty="0" err="1"/>
              <a:t>порожніми</a:t>
            </a:r>
            <a:r>
              <a:rPr lang="ru-RU" dirty="0"/>
              <a:t> </a:t>
            </a:r>
            <a:r>
              <a:rPr lang="ru-RU" dirty="0" err="1"/>
              <a:t>клітинками</a:t>
            </a:r>
            <a:r>
              <a:rPr lang="ru-RU" dirty="0"/>
              <a:t> для кожного </a:t>
            </a:r>
            <a:r>
              <a:rPr lang="ru-RU" dirty="0" err="1"/>
              <a:t>учня</a:t>
            </a:r>
            <a:r>
              <a:rPr lang="ru-RU" dirty="0"/>
              <a:t>, де </a:t>
            </a:r>
            <a:r>
              <a:rPr lang="ru-RU" dirty="0" err="1"/>
              <a:t>зазначає</a:t>
            </a:r>
            <a:r>
              <a:rPr lang="ru-RU" dirty="0"/>
              <a:t> </a:t>
            </a:r>
            <a:r>
              <a:rPr lang="ru-RU" dirty="0" err="1"/>
              <a:t>виконані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до </a:t>
            </a:r>
            <a:r>
              <a:rPr lang="ru-RU" dirty="0" err="1"/>
              <a:t>кінця</a:t>
            </a:r>
            <a:r>
              <a:rPr lang="ru-RU" dirty="0"/>
              <a:t> </a:t>
            </a:r>
            <a:r>
              <a:rPr lang="ru-RU" dirty="0" err="1"/>
              <a:t>тижня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клітинки</a:t>
            </a:r>
            <a:r>
              <a:rPr lang="ru-RU" dirty="0"/>
              <a:t> </a:t>
            </a:r>
            <a:r>
              <a:rPr lang="ru-RU" dirty="0" err="1"/>
              <a:t>заповнені</a:t>
            </a:r>
            <a:r>
              <a:rPr lang="ru-RU" dirty="0"/>
              <a:t>, </a:t>
            </a:r>
            <a:r>
              <a:rPr lang="ru-RU" dirty="0" err="1"/>
              <a:t>учень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право обрати </a:t>
            </a:r>
            <a:r>
              <a:rPr lang="ru-RU" dirty="0" err="1"/>
              <a:t>одноразовий</a:t>
            </a:r>
            <a:r>
              <a:rPr lang="ru-RU" dirty="0"/>
              <a:t> купон </a:t>
            </a:r>
            <a:r>
              <a:rPr lang="ru-RU" dirty="0" err="1"/>
              <a:t>із</a:t>
            </a:r>
            <a:r>
              <a:rPr lang="ru-RU" dirty="0"/>
              <a:t> </a:t>
            </a:r>
            <a:r>
              <a:rPr lang="ru-RU" dirty="0" err="1"/>
              <a:t>заохоченням</a:t>
            </a:r>
            <a:r>
              <a:rPr lang="ru-RU" dirty="0"/>
              <a:t> </a:t>
            </a:r>
          </a:p>
        </p:txBody>
      </p:sp>
      <p:pic>
        <p:nvPicPr>
          <p:cNvPr id="3" name="Рисунок 2" descr="Описание: 3DHau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15625"/>
            <a:ext cx="6188719" cy="38711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111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9823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заохочень</a:t>
            </a:r>
            <a:r>
              <a:rPr lang="ru-RU" dirty="0"/>
              <a:t> є і </a:t>
            </a:r>
            <a:r>
              <a:rPr lang="ru-RU" dirty="0" err="1"/>
              <a:t>досить</a:t>
            </a:r>
            <a:r>
              <a:rPr lang="ru-RU" dirty="0"/>
              <a:t> </a:t>
            </a:r>
            <a:r>
              <a:rPr lang="ru-RU" dirty="0" err="1"/>
              <a:t>незвичні</a:t>
            </a:r>
            <a:r>
              <a:rPr lang="ru-RU" dirty="0"/>
              <a:t> для нас: </a:t>
            </a:r>
            <a:r>
              <a:rPr lang="ru-RU" dirty="0" err="1"/>
              <a:t>пожувати</a:t>
            </a:r>
            <a:r>
              <a:rPr lang="ru-RU" dirty="0"/>
              <a:t> </a:t>
            </a:r>
            <a:r>
              <a:rPr lang="ru-RU" dirty="0" err="1"/>
              <a:t>жуйку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b="1" dirty="0" err="1"/>
              <a:t>посидіти</a:t>
            </a:r>
            <a:r>
              <a:rPr lang="ru-RU" b="1" dirty="0"/>
              <a:t> за </a:t>
            </a:r>
            <a:r>
              <a:rPr lang="ru-RU" b="1" dirty="0" err="1"/>
              <a:t>вчительським</a:t>
            </a:r>
            <a:r>
              <a:rPr lang="ru-RU" b="1" dirty="0"/>
              <a:t> столом</a:t>
            </a:r>
            <a:r>
              <a:rPr lang="ru-RU" dirty="0"/>
              <a:t> </a:t>
            </a:r>
            <a:r>
              <a:rPr lang="ru-RU" dirty="0" err="1"/>
              <a:t>упродовж</a:t>
            </a:r>
            <a:r>
              <a:rPr lang="ru-RU" dirty="0"/>
              <a:t> дня. Коли я </a:t>
            </a:r>
            <a:r>
              <a:rPr lang="ru-RU" dirty="0" err="1"/>
              <a:t>розповів</a:t>
            </a:r>
            <a:r>
              <a:rPr lang="ru-RU" dirty="0"/>
              <a:t> про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колегам</a:t>
            </a:r>
            <a:r>
              <a:rPr lang="ru-RU" dirty="0"/>
              <a:t>, </a:t>
            </a:r>
            <a:r>
              <a:rPr lang="ru-RU" dirty="0" err="1"/>
              <a:t>отримав</a:t>
            </a:r>
            <a:r>
              <a:rPr lang="ru-RU" dirty="0"/>
              <a:t> </a:t>
            </a:r>
            <a:r>
              <a:rPr lang="ru-RU" dirty="0" err="1"/>
              <a:t>неочікувану</a:t>
            </a:r>
            <a:r>
              <a:rPr lang="ru-RU" dirty="0"/>
              <a:t> </a:t>
            </a:r>
            <a:r>
              <a:rPr lang="ru-RU" dirty="0" err="1"/>
              <a:t>реакцію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однієї</a:t>
            </a:r>
            <a:r>
              <a:rPr lang="ru-RU" dirty="0"/>
              <a:t> </a:t>
            </a:r>
            <a:r>
              <a:rPr lang="ru-RU" dirty="0" err="1"/>
              <a:t>вчительки</a:t>
            </a:r>
            <a:r>
              <a:rPr lang="ru-RU" dirty="0"/>
              <a:t>: «</a:t>
            </a:r>
            <a:r>
              <a:rPr lang="ru-RU" dirty="0" err="1"/>
              <a:t>Спочатку</a:t>
            </a:r>
            <a:r>
              <a:rPr lang="ru-RU" dirty="0"/>
              <a:t> за </a:t>
            </a:r>
            <a:r>
              <a:rPr lang="ru-RU" dirty="0" err="1"/>
              <a:t>вчительський</a:t>
            </a:r>
            <a:r>
              <a:rPr lang="ru-RU" dirty="0"/>
              <a:t> </a:t>
            </a:r>
            <a:r>
              <a:rPr lang="ru-RU" dirty="0" err="1"/>
              <a:t>стіл</a:t>
            </a:r>
            <a:r>
              <a:rPr lang="ru-RU" dirty="0"/>
              <a:t>, а </a:t>
            </a:r>
            <a:r>
              <a:rPr lang="ru-RU" dirty="0" err="1"/>
              <a:t>потім</a:t>
            </a:r>
            <a:r>
              <a:rPr lang="ru-RU" dirty="0"/>
              <a:t> на голову </a:t>
            </a:r>
            <a:r>
              <a:rPr lang="ru-RU" dirty="0" err="1"/>
              <a:t>мені</a:t>
            </a:r>
            <a:r>
              <a:rPr lang="ru-RU" dirty="0"/>
              <a:t> </a:t>
            </a:r>
            <a:r>
              <a:rPr lang="ru-RU" dirty="0" err="1"/>
              <a:t>сядуть</a:t>
            </a:r>
            <a:r>
              <a:rPr lang="ru-RU" dirty="0"/>
              <a:t>! </a:t>
            </a:r>
            <a:r>
              <a:rPr lang="ru-RU" dirty="0" err="1"/>
              <a:t>Вибачте</a:t>
            </a:r>
            <a:r>
              <a:rPr lang="ru-RU" dirty="0"/>
              <a:t>, а де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сидіти</a:t>
            </a:r>
            <a:r>
              <a:rPr lang="ru-RU" dirty="0"/>
              <a:t>?!». Будучи </a:t>
            </a:r>
            <a:r>
              <a:rPr lang="ru-RU" dirty="0" err="1"/>
              <a:t>вчителем</a:t>
            </a:r>
            <a:r>
              <a:rPr lang="ru-RU" dirty="0"/>
              <a:t>, я </a:t>
            </a:r>
            <a:r>
              <a:rPr lang="ru-RU" dirty="0" err="1"/>
              <a:t>ніколи</a:t>
            </a:r>
            <a:r>
              <a:rPr lang="ru-RU" dirty="0"/>
              <a:t> не </a:t>
            </a:r>
            <a:r>
              <a:rPr lang="ru-RU" dirty="0" err="1"/>
              <a:t>сидів</a:t>
            </a:r>
            <a:r>
              <a:rPr lang="ru-RU" dirty="0"/>
              <a:t> за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вчительським</a:t>
            </a:r>
            <a:r>
              <a:rPr lang="ru-RU" dirty="0"/>
              <a:t> столом. І </a:t>
            </a:r>
            <a:r>
              <a:rPr lang="ru-RU" dirty="0" err="1"/>
              <a:t>хоча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мотивації</a:t>
            </a:r>
            <a:r>
              <a:rPr lang="ru-RU" dirty="0"/>
              <a:t>, на перший </a:t>
            </a:r>
            <a:r>
              <a:rPr lang="ru-RU" dirty="0" err="1"/>
              <a:t>погляд</a:t>
            </a:r>
            <a:r>
              <a:rPr lang="ru-RU" dirty="0"/>
              <a:t>, </a:t>
            </a:r>
            <a:r>
              <a:rPr lang="ru-RU" dirty="0" err="1"/>
              <a:t>примітивні</a:t>
            </a:r>
            <a:r>
              <a:rPr lang="ru-RU" dirty="0"/>
              <a:t>, вони </a:t>
            </a:r>
            <a:r>
              <a:rPr lang="ru-RU" dirty="0" err="1"/>
              <a:t>працюють</a:t>
            </a:r>
            <a:r>
              <a:rPr lang="ru-RU" dirty="0"/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3096344" cy="206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438" y="2420888"/>
            <a:ext cx="3783969" cy="2074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227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412841"/>
            <a:ext cx="835292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Ще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один вид простого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заохочення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 —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мотиваційні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браслети</a:t>
            </a:r>
            <a:r>
              <a:rPr lang="ru-RU" b="1" dirty="0"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Використовують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їх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українських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школах як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винагороду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хорошу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поведінку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академічні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досягнення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Однак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найголовніший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мотиватор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 —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це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слово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вчителя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3" name="Рисунок 2" descr="Описание: 3DHau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29072"/>
            <a:ext cx="2286000" cy="5242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576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1520" y="116632"/>
            <a:ext cx="849694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Матеріальні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Потужну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можуть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спричинити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матеріальні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Ось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історія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 те, як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п’ять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доларів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льодяник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спасли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генія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розповідь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Стіва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Джобса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Steve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Jobs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П’ять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доларів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льодяник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—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місіс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Хілл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добре знала,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подіє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малого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Стіва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Джобса. Вона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чудово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розбиралася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мотиваційному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профілі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й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тому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задіяла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матеріальні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українських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школах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також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інколи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застосовують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матеріального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стимулювання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62238"/>
            <a:ext cx="3790070" cy="2140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59195"/>
            <a:ext cx="3338940" cy="2140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655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-77325"/>
            <a:ext cx="7992888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свобода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Розпочати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розділ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хочу з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вислову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Ігоря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Лікарчука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Потужна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самомотивація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народжується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тільки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свободі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свобода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живить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немає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свободи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вибору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справа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очікувати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починається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запитання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подобається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?».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є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тоді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коли є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свідомий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вибір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змісту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власного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Адже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яка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випадку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учень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студент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перебування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закладі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освіти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«Не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розумію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 тут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роблю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!». На жаль,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позиція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домінує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більшості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46706"/>
            <a:ext cx="2952328" cy="198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910" y="2846706"/>
            <a:ext cx="3768514" cy="198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90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188640"/>
            <a:ext cx="828092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роль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сім’ї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Батьки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організовувати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мотивувати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контролювати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Не 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кожна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мама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викладачем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але однозначно вона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мотивувати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надихати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надавати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підтримку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Батьки,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мислення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тобто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спрямоване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прийняття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виклику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переконані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можливості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розвивати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здібності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вірять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прикладені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зусилля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дадуть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результат —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мотивують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дітей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А батьки,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фіксоване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мислення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вважають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народжується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 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певними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незмінними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здіб­ностями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—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демотивують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20888"/>
            <a:ext cx="3672408" cy="232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2420888"/>
            <a:ext cx="3420380" cy="2323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74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841" y="260648"/>
            <a:ext cx="2511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Мотиваційний</a:t>
            </a:r>
            <a:r>
              <a:rPr lang="ru-RU" b="1" dirty="0"/>
              <a:t> дизайн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29980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Основна</a:t>
            </a:r>
            <a:r>
              <a:rPr lang="ru-RU" dirty="0"/>
              <a:t> </a:t>
            </a:r>
            <a:r>
              <a:rPr lang="ru-RU" dirty="0" err="1"/>
              <a:t>увага</a:t>
            </a:r>
            <a:r>
              <a:rPr lang="ru-RU" dirty="0"/>
              <a:t> </a:t>
            </a:r>
            <a:r>
              <a:rPr lang="ru-RU" dirty="0" err="1"/>
              <a:t>мотиваційного</a:t>
            </a:r>
            <a:r>
              <a:rPr lang="ru-RU" dirty="0"/>
              <a:t> дизайну </a:t>
            </a:r>
            <a:r>
              <a:rPr lang="ru-RU" dirty="0" err="1"/>
              <a:t>зосереджена</a:t>
            </a:r>
            <a:r>
              <a:rPr lang="ru-RU" dirty="0"/>
              <a:t> на </a:t>
            </a:r>
            <a:r>
              <a:rPr lang="ru-RU" dirty="0" err="1"/>
              <a:t>стратегіях</a:t>
            </a:r>
            <a:r>
              <a:rPr lang="ru-RU" dirty="0"/>
              <a:t>, принципах і </a:t>
            </a:r>
            <a:r>
              <a:rPr lang="ru-RU" dirty="0" err="1"/>
              <a:t>процесах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дають</a:t>
            </a:r>
            <a:r>
              <a:rPr lang="ru-RU" dirty="0"/>
              <a:t> </a:t>
            </a:r>
            <a:r>
              <a:rPr lang="ru-RU" dirty="0" err="1"/>
              <a:t>змогу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 </a:t>
            </a:r>
            <a:r>
              <a:rPr lang="ru-RU" dirty="0" err="1"/>
              <a:t>приваб­ливим</a:t>
            </a:r>
            <a:r>
              <a:rPr lang="ru-RU" dirty="0"/>
              <a:t>. </a:t>
            </a:r>
            <a:r>
              <a:rPr lang="ru-RU" dirty="0" err="1"/>
              <a:t>Зазвичай</a:t>
            </a:r>
            <a:r>
              <a:rPr lang="ru-RU" dirty="0"/>
              <a:t> у </a:t>
            </a:r>
            <a:r>
              <a:rPr lang="ru-RU" dirty="0" err="1"/>
              <a:t>ході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 </a:t>
            </a:r>
            <a:r>
              <a:rPr lang="ru-RU" dirty="0" err="1"/>
              <a:t>вчителі</a:t>
            </a:r>
            <a:r>
              <a:rPr lang="ru-RU" dirty="0"/>
              <a:t> </a:t>
            </a:r>
            <a:r>
              <a:rPr lang="ru-RU" dirty="0" err="1"/>
              <a:t>зосереджені</a:t>
            </a:r>
            <a:r>
              <a:rPr lang="ru-RU" dirty="0"/>
              <a:t> </a:t>
            </a:r>
            <a:r>
              <a:rPr lang="ru-RU" dirty="0" err="1"/>
              <a:t>переважно</a:t>
            </a:r>
            <a:r>
              <a:rPr lang="ru-RU" dirty="0"/>
              <a:t> на </a:t>
            </a:r>
            <a:r>
              <a:rPr lang="ru-RU" dirty="0" err="1"/>
              <a:t>змістових</a:t>
            </a:r>
            <a:r>
              <a:rPr lang="ru-RU" dirty="0"/>
              <a:t> </a:t>
            </a:r>
            <a:r>
              <a:rPr lang="ru-RU" dirty="0" err="1"/>
              <a:t>елементах</a:t>
            </a:r>
            <a:r>
              <a:rPr lang="ru-RU" dirty="0"/>
              <a:t> того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 smtClean="0"/>
              <a:t>іншо</a:t>
            </a:r>
            <a:r>
              <a:rPr lang="ru-RU" dirty="0" err="1" smtClean="0"/>
              <a:t>го</a:t>
            </a:r>
            <a:r>
              <a:rPr lang="ru-RU" dirty="0" smtClean="0"/>
              <a:t> </a:t>
            </a:r>
            <a:r>
              <a:rPr lang="ru-RU" dirty="0"/>
              <a:t>предмета. На жаль, </a:t>
            </a:r>
            <a:r>
              <a:rPr lang="ru-RU" dirty="0" err="1"/>
              <a:t>емоційні</a:t>
            </a:r>
            <a:r>
              <a:rPr lang="ru-RU" dirty="0"/>
              <a:t> та </a:t>
            </a:r>
            <a:r>
              <a:rPr lang="ru-RU" dirty="0" err="1"/>
              <a:t>мотиваційні</a:t>
            </a:r>
            <a:r>
              <a:rPr lang="ru-RU" dirty="0"/>
              <a:t> </a:t>
            </a:r>
            <a:r>
              <a:rPr lang="ru-RU" dirty="0" err="1"/>
              <a:t>аспекти</a:t>
            </a:r>
            <a:r>
              <a:rPr lang="ru-RU" dirty="0"/>
              <a:t> </a:t>
            </a:r>
            <a:r>
              <a:rPr lang="ru-RU" dirty="0" err="1"/>
              <a:t>навчального</a:t>
            </a:r>
            <a:r>
              <a:rPr lang="ru-RU" dirty="0"/>
              <a:t> </a:t>
            </a:r>
            <a:r>
              <a:rPr lang="ru-RU" dirty="0" err="1"/>
              <a:t>процесу</a:t>
            </a:r>
            <a:r>
              <a:rPr lang="ru-RU" dirty="0"/>
              <a:t> </a:t>
            </a:r>
            <a:r>
              <a:rPr lang="ru-RU" dirty="0" err="1"/>
              <a:t>залишаються</a:t>
            </a:r>
            <a:r>
              <a:rPr lang="ru-RU" dirty="0"/>
              <a:t> поза </a:t>
            </a:r>
            <a:r>
              <a:rPr lang="ru-RU" dirty="0" err="1"/>
              <a:t>увагою</a:t>
            </a:r>
            <a:r>
              <a:rPr lang="ru-RU" dirty="0"/>
              <a:t> </a:t>
            </a:r>
            <a:r>
              <a:rPr lang="ru-RU" dirty="0" err="1"/>
              <a:t>укладачів</a:t>
            </a:r>
            <a:r>
              <a:rPr lang="ru-RU" dirty="0"/>
              <a:t> </a:t>
            </a:r>
            <a:r>
              <a:rPr lang="ru-RU" dirty="0" err="1"/>
              <a:t>програм</a:t>
            </a:r>
            <a:r>
              <a:rPr lang="ru-RU" dirty="0"/>
              <a:t>.</a:t>
            </a:r>
          </a:p>
          <a:p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немає</a:t>
            </a:r>
            <a:r>
              <a:rPr lang="ru-RU" dirty="0"/>
              <a:t> </a:t>
            </a:r>
            <a:r>
              <a:rPr lang="ru-RU" dirty="0" err="1"/>
              <a:t>науково-обґрунтованої</a:t>
            </a:r>
            <a:r>
              <a:rPr lang="ru-RU" dirty="0"/>
              <a:t> </a:t>
            </a:r>
            <a:r>
              <a:rPr lang="ru-RU" dirty="0" err="1"/>
              <a:t>моделі</a:t>
            </a:r>
            <a:r>
              <a:rPr lang="ru-RU" dirty="0"/>
              <a:t> </a:t>
            </a:r>
            <a:r>
              <a:rPr lang="ru-RU" dirty="0" err="1"/>
              <a:t>мотиваційного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, педагогам-практикам доводиться </a:t>
            </a:r>
            <a:r>
              <a:rPr lang="ru-RU" dirty="0" err="1"/>
              <a:t>вибудовувати</a:t>
            </a:r>
            <a:r>
              <a:rPr lang="ru-RU" dirty="0"/>
              <a:t> </a:t>
            </a:r>
            <a:r>
              <a:rPr lang="ru-RU" dirty="0" err="1"/>
              <a:t>освітній</a:t>
            </a:r>
            <a:r>
              <a:rPr lang="ru-RU" dirty="0"/>
              <a:t> </a:t>
            </a:r>
            <a:r>
              <a:rPr lang="ru-RU" dirty="0" err="1"/>
              <a:t>процес</a:t>
            </a:r>
            <a:r>
              <a:rPr lang="ru-RU" dirty="0"/>
              <a:t> методом проб і </a:t>
            </a:r>
            <a:r>
              <a:rPr lang="ru-RU" dirty="0" err="1"/>
              <a:t>помилок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суто</a:t>
            </a:r>
            <a:r>
              <a:rPr lang="ru-RU" dirty="0"/>
              <a:t> </a:t>
            </a:r>
            <a:r>
              <a:rPr lang="ru-RU" dirty="0" err="1"/>
              <a:t>інтуїтивних</a:t>
            </a:r>
            <a:r>
              <a:rPr lang="ru-RU" dirty="0"/>
              <a:t> </a:t>
            </a:r>
            <a:r>
              <a:rPr lang="ru-RU" dirty="0" err="1"/>
              <a:t>підходів</a:t>
            </a:r>
            <a:r>
              <a:rPr lang="ru-RU" dirty="0"/>
              <a:t>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52733"/>
            <a:ext cx="2796547" cy="2228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40968"/>
            <a:ext cx="3269799" cy="222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88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107504" y="85594"/>
            <a:ext cx="83529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шкільний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простір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освітнє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середовище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мотивує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обов’я­зково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сучасний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ремонт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реконструкцію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будівлі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закладу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освіти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Важливо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правильно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наповнити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простір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наприклад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повісити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плакати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стінах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зробити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написи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сходах ,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Описание: 3DHau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632848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17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Підсумки</a:t>
            </a:r>
            <a:endParaRPr lang="ru-RU" b="1" dirty="0"/>
          </a:p>
          <a:p>
            <a:r>
              <a:rPr lang="ru-RU" dirty="0" err="1"/>
              <a:t>Насамкінець</a:t>
            </a:r>
            <a:r>
              <a:rPr lang="ru-RU" dirty="0"/>
              <a:t> </a:t>
            </a:r>
            <a:r>
              <a:rPr lang="ru-RU" dirty="0" err="1"/>
              <a:t>наголосимо</a:t>
            </a:r>
            <a:r>
              <a:rPr lang="ru-RU" dirty="0"/>
              <a:t> на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напрямах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сприяти</a:t>
            </a:r>
            <a:r>
              <a:rPr lang="ru-RU" dirty="0"/>
              <a:t> </a:t>
            </a:r>
            <a:r>
              <a:rPr lang="ru-RU" dirty="0" err="1"/>
              <a:t>подоланню</a:t>
            </a:r>
            <a:r>
              <a:rPr lang="ru-RU" dirty="0"/>
              <a:t> </a:t>
            </a:r>
            <a:r>
              <a:rPr lang="ru-RU" dirty="0" err="1"/>
              <a:t>мотиваційної</a:t>
            </a:r>
            <a:r>
              <a:rPr lang="ru-RU" dirty="0"/>
              <a:t> </a:t>
            </a:r>
            <a:r>
              <a:rPr lang="ru-RU" dirty="0" err="1"/>
              <a:t>кризи</a:t>
            </a:r>
            <a:r>
              <a:rPr lang="ru-RU" dirty="0"/>
              <a:t>: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0" y="1183978"/>
            <a:ext cx="6001005" cy="80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132855"/>
            <a:ext cx="5976664" cy="58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0" y="3068960"/>
            <a:ext cx="6093500" cy="627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39552" y="5271591"/>
            <a:ext cx="777686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кроки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допоможуть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реалізувати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практиці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забезпечити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розвиток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зняти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інші</a:t>
            </a:r>
            <a:r>
              <a: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мотиваційні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обмеження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4515" y="1183978"/>
            <a:ext cx="2614679" cy="2721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8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67</TotalTime>
  <Words>331</Words>
  <Application>Microsoft Office PowerPoint</Application>
  <PresentationFormat>Экран (4:3)</PresentationFormat>
  <Paragraphs>65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Твердый переплет</vt:lpstr>
      <vt:lpstr>Як створити мотиваційне середовище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 створити мотиваційне середовище</dc:title>
  <dc:creator>Natali Famali</dc:creator>
  <cp:lastModifiedBy>Natali Famali</cp:lastModifiedBy>
  <cp:revision>10</cp:revision>
  <dcterms:created xsi:type="dcterms:W3CDTF">2024-12-24T16:36:20Z</dcterms:created>
  <dcterms:modified xsi:type="dcterms:W3CDTF">2025-01-08T08:33:58Z</dcterms:modified>
</cp:coreProperties>
</file>