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4" autoAdjust="0"/>
    <p:restoredTop sz="94660"/>
  </p:normalViewPr>
  <p:slideViewPr>
    <p:cSldViewPr snapToGrid="0">
      <p:cViewPr varScale="1">
        <p:scale>
          <a:sx n="113" d="100"/>
          <a:sy n="113" d="100"/>
        </p:scale>
        <p:origin x="14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и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uk-UA" smtClean="0"/>
              <a:t>Зразок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smtClean="0"/>
              <a:t>Зразок підзаголовка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2">
                    <a:lumMod val="50000"/>
                  </a:schemeClr>
                </a:solidFill>
              </a:defRPr>
            </a:lvl1pPr>
          </a:lstStyle>
          <a:p>
            <a:fld id="{F6E0E8E6-B6EB-498A-BC29-48D81AAAA5B6}" type="datetimeFigureOut">
              <a:rPr lang="en-US" dirty="0"/>
              <a:t>1/21/2025</a:t>
            </a:fld>
            <a:endParaRPr lang="en-US" dirty="0"/>
          </a:p>
        </p:txBody>
      </p:sp>
      <p:sp>
        <p:nvSpPr>
          <p:cNvPr id="5" name="Footer Placeholder 4"/>
          <p:cNvSpPr>
            <a:spLocks noGrp="1"/>
          </p:cNvSpPr>
          <p:nvPr>
            <p:ph type="ftr" sz="quarter" idx="11"/>
          </p:nvPr>
        </p:nvSpPr>
        <p:spPr>
          <a:xfrm rot="21420000">
            <a:off x="-9144" y="4882896"/>
            <a:ext cx="4050792" cy="1197864"/>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BD041493-8214-4CD3-9E66-4A7CE0239274}"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uk-UA" smtClean="0"/>
              <a:t>Зразок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CD45397E-FD2D-4D0A-B33C-2E5AEFAED143}"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uk-UA" smtClean="0"/>
              <a:t>Зразок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Date Placeholder 4"/>
          <p:cNvSpPr>
            <a:spLocks noGrp="1"/>
          </p:cNvSpPr>
          <p:nvPr>
            <p:ph type="dt" sz="half" idx="10"/>
          </p:nvPr>
        </p:nvSpPr>
        <p:spPr/>
        <p:txBody>
          <a:bodyPr/>
          <a:lstStyle/>
          <a:p>
            <a:fld id="{0E15092E-80DC-4992-A0D4-E74F7FC3042B}"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uk-UA" smtClean="0"/>
              <a:t>Зразок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12" name="Content Placeholder 3"/>
          <p:cNvSpPr>
            <a:spLocks noGrp="1"/>
          </p:cNvSpPr>
          <p:nvPr>
            <p:ph sz="quarter" idx="13"/>
          </p:nvPr>
        </p:nvSpPr>
        <p:spPr>
          <a:xfrm>
            <a:off x="685802" y="2861733"/>
            <a:ext cx="5088712" cy="2512852"/>
          </a:xfrm>
        </p:spPr>
        <p:txBody>
          <a:bodyPr ancho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13" name="Content Placeholder 5"/>
          <p:cNvSpPr>
            <a:spLocks noGrp="1"/>
          </p:cNvSpPr>
          <p:nvPr>
            <p:ph sz="quarter" idx="14"/>
          </p:nvPr>
        </p:nvSpPr>
        <p:spPr>
          <a:xfrm>
            <a:off x="5993969" y="2861733"/>
            <a:ext cx="5088713" cy="2512852"/>
          </a:xfrm>
        </p:spPr>
        <p:txBody>
          <a:bodyPr ancho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7" name="Date Placeholder 6"/>
          <p:cNvSpPr>
            <a:spLocks noGrp="1"/>
          </p:cNvSpPr>
          <p:nvPr>
            <p:ph type="dt" sz="half" idx="10"/>
          </p:nvPr>
        </p:nvSpPr>
        <p:spPr/>
        <p:txBody>
          <a:bodyPr/>
          <a:lstStyle/>
          <a:p>
            <a:fld id="{9569A4C6-EA06-4AF0-A839-1839C57399A0}" type="datetimeFigureOut">
              <a:rPr lang="en-US" dirty="0"/>
              <a:t>1/21/2025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Date Placeholder 2"/>
          <p:cNvSpPr>
            <a:spLocks noGrp="1"/>
          </p:cNvSpPr>
          <p:nvPr>
            <p:ph type="dt" sz="half" idx="10"/>
          </p:nvPr>
        </p:nvSpPr>
        <p:spPr/>
        <p:txBody>
          <a:bodyPr/>
          <a:lstStyle/>
          <a:p>
            <a:fld id="{6BF0C016-2580-485A-AC4B-4452BC379743}" type="datetimeFigureOut">
              <a:rPr lang="en-US" dirty="0"/>
              <a:t>1/21/2025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F0C8E6-7044-439E-9AE7-82A0C81AB0F0}" type="datetimeFigureOut">
              <a:rPr lang="en-US" dirty="0"/>
              <a:t>1/21/2025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uk-UA" smtClean="0"/>
              <a:t>Зразок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Зразок тексту</a:t>
            </a:r>
          </a:p>
        </p:txBody>
      </p:sp>
      <p:sp>
        <p:nvSpPr>
          <p:cNvPr id="5" name="Date Placeholder 4"/>
          <p:cNvSpPr>
            <a:spLocks noGrp="1"/>
          </p:cNvSpPr>
          <p:nvPr>
            <p:ph type="dt" sz="half" idx="10"/>
          </p:nvPr>
        </p:nvSpPr>
        <p:spPr/>
        <p:txBody>
          <a:bodyPr/>
          <a:lstStyle/>
          <a:p>
            <a:fld id="{2E95F70E-5DFF-42EC-93B3-07D70D7ED1BD}"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uk-UA" smtClean="0"/>
              <a:t>Зразок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Зразок тексту</a:t>
            </a:r>
          </a:p>
        </p:txBody>
      </p:sp>
      <p:sp>
        <p:nvSpPr>
          <p:cNvPr id="5" name="Date Placeholder 4"/>
          <p:cNvSpPr>
            <a:spLocks noGrp="1"/>
          </p:cNvSpPr>
          <p:nvPr>
            <p:ph type="dt" sz="half" idx="10"/>
          </p:nvPr>
        </p:nvSpPr>
        <p:spPr/>
        <p:txBody>
          <a:bodyPr/>
          <a:lstStyle/>
          <a:p>
            <a:fld id="{064520B5-A0C9-4D15-A71B-70A075D52D64}"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 фотографі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uk-UA" smtClean="0"/>
              <a:t>Зразок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Зразок тексту</a:t>
            </a:r>
          </a:p>
        </p:txBody>
      </p:sp>
      <p:sp>
        <p:nvSpPr>
          <p:cNvPr id="5" name="Date Placeholder 4"/>
          <p:cNvSpPr>
            <a:spLocks noGrp="1"/>
          </p:cNvSpPr>
          <p:nvPr>
            <p:ph type="dt" sz="half" idx="10"/>
          </p:nvPr>
        </p:nvSpPr>
        <p:spPr/>
        <p:txBody>
          <a:bodyPr/>
          <a:lstStyle/>
          <a:p>
            <a:fld id="{4F4A8B59-FD8C-464E-A2E0-D2DB42977C43}"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Назва та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uk-UA" smtClean="0"/>
              <a:t>Зразок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Зразок тексту</a:t>
            </a:r>
          </a:p>
        </p:txBody>
      </p:sp>
      <p:sp>
        <p:nvSpPr>
          <p:cNvPr id="5" name="Date Placeholder 4"/>
          <p:cNvSpPr>
            <a:spLocks noGrp="1"/>
          </p:cNvSpPr>
          <p:nvPr>
            <p:ph type="dt" sz="half" idx="10"/>
          </p:nvPr>
        </p:nvSpPr>
        <p:spPr/>
        <p:txBody>
          <a:bodyPr/>
          <a:lstStyle/>
          <a:p>
            <a:fld id="{312D0685-9E9F-46AF-8733-3458A4A5B67E}"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uk-UA" smtClean="0"/>
              <a:t>Зразок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Зразок тексту</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Зразок тексту</a:t>
            </a:r>
          </a:p>
        </p:txBody>
      </p:sp>
      <p:sp>
        <p:nvSpPr>
          <p:cNvPr id="5" name="Date Placeholder 4"/>
          <p:cNvSpPr>
            <a:spLocks noGrp="1"/>
          </p:cNvSpPr>
          <p:nvPr>
            <p:ph type="dt" sz="half" idx="10"/>
          </p:nvPr>
        </p:nvSpPr>
        <p:spPr/>
        <p:txBody>
          <a:bodyPr/>
          <a:lstStyle/>
          <a:p>
            <a:fld id="{919578A0-4252-4A4F-8A4C-4F80F1AD91FF}"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ка назв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uk-UA" smtClean="0"/>
              <a:t>Зразок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Зразок тексту</a:t>
            </a:r>
          </a:p>
        </p:txBody>
      </p:sp>
      <p:sp>
        <p:nvSpPr>
          <p:cNvPr id="5" name="Date Placeholder 4"/>
          <p:cNvSpPr>
            <a:spLocks noGrp="1"/>
          </p:cNvSpPr>
          <p:nvPr>
            <p:ph type="dt" sz="half" idx="10"/>
          </p:nvPr>
        </p:nvSpPr>
        <p:spPr/>
        <p:txBody>
          <a:bodyPr/>
          <a:lstStyle/>
          <a:p>
            <a:fld id="{9DCDF071-3364-4AF2-8784-696D9E530376}"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uk-UA" smtClean="0"/>
              <a:t>Зразок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3" name="Date Placeholder 2"/>
          <p:cNvSpPr>
            <a:spLocks noGrp="1"/>
          </p:cNvSpPr>
          <p:nvPr>
            <p:ph type="dt" sz="half" idx="10"/>
          </p:nvPr>
        </p:nvSpPr>
        <p:spPr/>
        <p:txBody>
          <a:bodyPr/>
          <a:lstStyle/>
          <a:p>
            <a:fld id="{12E0C83B-2A0D-4895-8D19-F0DA28872F64}" type="datetimeFigureOut">
              <a:rPr lang="en-US" dirty="0"/>
              <a:t>1/21/2025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колонки з малю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uk-UA" smtClean="0"/>
              <a:t>Зразок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3" name="Date Placeholder 2"/>
          <p:cNvSpPr>
            <a:spLocks noGrp="1"/>
          </p:cNvSpPr>
          <p:nvPr>
            <p:ph type="dt" sz="half" idx="10"/>
          </p:nvPr>
        </p:nvSpPr>
        <p:spPr/>
        <p:txBody>
          <a:bodyPr/>
          <a:lstStyle/>
          <a:p>
            <a:fld id="{5E32ACF0-C7E7-4CC8-840E-A2809FB4BDF6}" type="datetimeFigureOut">
              <a:rPr lang="en-US" dirty="0"/>
              <a:t>1/21/2025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uk-UA" smtClean="0"/>
              <a:t>Зразок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DB1B64FF-53E9-4519-AFEB-B5EAE0A6C098}"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uk-UA" smtClean="0"/>
              <a:t>Зразок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03D0605F-0999-49B8-97E8-A9F5FE66FD89}"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uk-UA" smtClean="0"/>
              <a:t>Зразок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2">
                    <a:lumMod val="50000"/>
                  </a:schemeClr>
                </a:solidFill>
              </a:defRPr>
            </a:lvl1pPr>
          </a:lstStyle>
          <a:p>
            <a:fld id="{61EAF71F-1A43-41B7-B605-0710A83174B7}" type="datetimeFigureOut">
              <a:rPr lang="en-US" dirty="0"/>
              <a:t>1/21/2025</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2">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2">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ru-RU" sz="4400" dirty="0" smtClean="0"/>
              <a:t>Уроки </a:t>
            </a:r>
            <a:r>
              <a:rPr lang="ru-RU" sz="4400" dirty="0" err="1" smtClean="0"/>
              <a:t>виховання</a:t>
            </a:r>
            <a:r>
              <a:rPr lang="ru-RU" sz="6000" dirty="0" smtClean="0"/>
              <a:t>. </a:t>
            </a:r>
            <a:r>
              <a:rPr lang="ru-RU" sz="4400" dirty="0" smtClean="0"/>
              <a:t>Як </a:t>
            </a:r>
            <a:r>
              <a:rPr lang="ru-RU" sz="4400" dirty="0" err="1" smtClean="0"/>
              <a:t>зробити</a:t>
            </a:r>
            <a:r>
              <a:rPr lang="ru-RU" sz="4400" dirty="0" smtClean="0"/>
              <a:t> так, </a:t>
            </a:r>
            <a:r>
              <a:rPr lang="ru-RU" sz="4400" dirty="0" err="1" smtClean="0"/>
              <a:t>щоб</a:t>
            </a:r>
            <a:r>
              <a:rPr lang="ru-RU" sz="4400" dirty="0" smtClean="0"/>
              <a:t> </a:t>
            </a:r>
            <a:r>
              <a:rPr lang="ru-RU" sz="4400" dirty="0" err="1" smtClean="0"/>
              <a:t>дитина</a:t>
            </a:r>
            <a:r>
              <a:rPr lang="ru-RU" sz="4400" dirty="0" smtClean="0"/>
              <a:t> вас </a:t>
            </a:r>
            <a:r>
              <a:rPr lang="ru-RU" sz="4400" dirty="0" err="1" smtClean="0"/>
              <a:t>слухала</a:t>
            </a:r>
            <a:r>
              <a:rPr lang="ru-RU" sz="4400" dirty="0" smtClean="0"/>
              <a:t> </a:t>
            </a:r>
            <a:r>
              <a:rPr lang="ru-RU" sz="6000" dirty="0" smtClean="0"/>
              <a:t/>
            </a:r>
            <a:br>
              <a:rPr lang="ru-RU" sz="6000" dirty="0" smtClean="0"/>
            </a:br>
            <a:r>
              <a:rPr lang="ru-RU" sz="2200" dirty="0" smtClean="0"/>
              <a:t>Цикл </a:t>
            </a:r>
            <a:r>
              <a:rPr lang="ru-RU" sz="2200" dirty="0" err="1" smtClean="0"/>
              <a:t>розробок</a:t>
            </a:r>
            <a:r>
              <a:rPr lang="ru-RU" sz="2200" dirty="0" smtClean="0"/>
              <a:t> «</a:t>
            </a:r>
            <a:r>
              <a:rPr lang="ru-RU" sz="2200" dirty="0" err="1" smtClean="0"/>
              <a:t>Слухняні</a:t>
            </a:r>
            <a:r>
              <a:rPr lang="ru-RU" sz="2200" dirty="0" smtClean="0"/>
              <a:t> </a:t>
            </a:r>
            <a:r>
              <a:rPr lang="ru-RU" sz="2200" dirty="0" err="1" smtClean="0"/>
              <a:t>діти</a:t>
            </a:r>
            <a:r>
              <a:rPr lang="ru-RU" sz="2200" dirty="0" smtClean="0"/>
              <a:t> у </a:t>
            </a:r>
            <a:r>
              <a:rPr lang="ru-RU" sz="2200" dirty="0" err="1" smtClean="0"/>
              <a:t>слухняних</a:t>
            </a:r>
            <a:r>
              <a:rPr lang="ru-RU" sz="2200" dirty="0" smtClean="0"/>
              <a:t> </a:t>
            </a:r>
            <a:r>
              <a:rPr lang="ru-RU" sz="2200" dirty="0" err="1" smtClean="0"/>
              <a:t>батьків</a:t>
            </a:r>
            <a:r>
              <a:rPr lang="ru-RU" sz="2200" dirty="0" smtClean="0"/>
              <a:t>»</a:t>
            </a:r>
            <a:r>
              <a:rPr lang="ru-RU" dirty="0"/>
              <a:t/>
            </a:r>
            <a:br>
              <a:rPr lang="ru-RU" dirty="0"/>
            </a:br>
            <a:endParaRPr lang="uk-UA" dirty="0"/>
          </a:p>
        </p:txBody>
      </p:sp>
      <p:sp>
        <p:nvSpPr>
          <p:cNvPr id="3" name="Підзаголовок 2"/>
          <p:cNvSpPr>
            <a:spLocks noGrp="1"/>
          </p:cNvSpPr>
          <p:nvPr>
            <p:ph type="subTitle" idx="1"/>
          </p:nvPr>
        </p:nvSpPr>
        <p:spPr/>
        <p:txBody>
          <a:bodyPr/>
          <a:lstStyle/>
          <a:p>
            <a:r>
              <a:rPr lang="ru-RU" dirty="0" err="1"/>
              <a:t>Дитинство</a:t>
            </a:r>
            <a:r>
              <a:rPr lang="ru-RU" dirty="0"/>
              <a:t> - </a:t>
            </a:r>
            <a:r>
              <a:rPr lang="ru-RU" dirty="0" err="1"/>
              <a:t>це</a:t>
            </a:r>
            <a:r>
              <a:rPr lang="ru-RU" dirty="0"/>
              <a:t> коли все дивно і </a:t>
            </a:r>
            <a:r>
              <a:rPr lang="ru-RU" dirty="0" err="1"/>
              <a:t>ніщо</a:t>
            </a:r>
            <a:r>
              <a:rPr lang="ru-RU" dirty="0"/>
              <a:t> не </a:t>
            </a:r>
            <a:r>
              <a:rPr lang="ru-RU" dirty="0" err="1"/>
              <a:t>викликає</a:t>
            </a:r>
            <a:r>
              <a:rPr lang="ru-RU" dirty="0"/>
              <a:t> </a:t>
            </a:r>
            <a:r>
              <a:rPr lang="ru-RU" dirty="0" err="1"/>
              <a:t>здивування</a:t>
            </a:r>
            <a:r>
              <a:rPr lang="ru-RU" dirty="0"/>
              <a:t>.</a:t>
            </a:r>
          </a:p>
          <a:p>
            <a:r>
              <a:rPr lang="ru-RU" dirty="0"/>
              <a:t>А. </a:t>
            </a:r>
            <a:r>
              <a:rPr lang="ru-RU" dirty="0" err="1"/>
              <a:t>Ривароль</a:t>
            </a:r>
            <a:endParaRPr lang="uk-UA"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825" y="1840082"/>
            <a:ext cx="2143125" cy="2143125"/>
          </a:xfrm>
          <a:prstGeom prst="rect">
            <a:avLst/>
          </a:prstGeom>
        </p:spPr>
      </p:pic>
    </p:spTree>
    <p:extLst>
      <p:ext uri="{BB962C8B-B14F-4D97-AF65-F5344CB8AC3E}">
        <p14:creationId xmlns:p14="http://schemas.microsoft.com/office/powerpoint/2010/main" val="5791806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400" b="1" dirty="0"/>
              <a:t>Як </a:t>
            </a:r>
            <a:r>
              <a:rPr lang="ru-RU" sz="4400" b="1" dirty="0" err="1"/>
              <a:t>змусити</a:t>
            </a:r>
            <a:r>
              <a:rPr lang="ru-RU" sz="4400" b="1" dirty="0"/>
              <a:t> </a:t>
            </a:r>
            <a:r>
              <a:rPr lang="ru-RU" sz="4400" b="1" dirty="0" err="1"/>
              <a:t>дитину</a:t>
            </a:r>
            <a:r>
              <a:rPr lang="ru-RU" sz="4400" b="1" dirty="0"/>
              <a:t> </a:t>
            </a:r>
            <a:r>
              <a:rPr lang="ru-RU" sz="4400" b="1" dirty="0" err="1"/>
              <a:t>слухати</a:t>
            </a:r>
            <a:r>
              <a:rPr lang="ru-RU" sz="4400" b="1" dirty="0"/>
              <a:t> вас</a:t>
            </a:r>
            <a:endParaRPr lang="uk-UA" sz="4400" dirty="0"/>
          </a:p>
        </p:txBody>
      </p:sp>
      <p:pic>
        <p:nvPicPr>
          <p:cNvPr id="1026" name="Picture 2" descr="Переяслав: помер хлопчик, якого збив п'яний водій, фото - Погляд"/>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411481" y="1737360"/>
            <a:ext cx="2811780" cy="29063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4" name="Прямокутник 3"/>
          <p:cNvSpPr/>
          <p:nvPr/>
        </p:nvSpPr>
        <p:spPr>
          <a:xfrm>
            <a:off x="3691890" y="2136339"/>
            <a:ext cx="7715250" cy="2031325"/>
          </a:xfrm>
          <a:prstGeom prst="rect">
            <a:avLst/>
          </a:prstGeom>
        </p:spPr>
        <p:txBody>
          <a:bodyPr wrap="square">
            <a:spAutoFit/>
          </a:bodyPr>
          <a:lstStyle/>
          <a:p>
            <a:r>
              <a:rPr lang="uk-UA" dirty="0" smtClean="0">
                <a:solidFill>
                  <a:srgbClr val="000080"/>
                </a:solidFill>
                <a:latin typeface="tahoma" panose="020B0604030504040204" pitchFamily="34" charset="0"/>
              </a:rPr>
              <a:t>     Батьки нерідко </a:t>
            </a:r>
            <a:r>
              <a:rPr lang="uk-UA" dirty="0">
                <a:solidFill>
                  <a:srgbClr val="000080"/>
                </a:solidFill>
                <a:latin typeface="tahoma" panose="020B0604030504040204" pitchFamily="34" charset="0"/>
              </a:rPr>
              <a:t>відчувають, що витрачають час даремно, намагаючись змусити дитину зробити що-небудь, і замислюються над питаннями: «Чому вона мене не слухає? Чому їй так важко дотримуватися моїх інструкцій? Як зробити так, щоб дитина почала мене слухати?». Ці питання не дають їм спокою.</a:t>
            </a:r>
            <a:endParaRPr lang="uk-UA" dirty="0">
              <a:solidFill>
                <a:srgbClr val="191919"/>
              </a:solidFill>
              <a:latin typeface="Ubuntu"/>
            </a:endParaRPr>
          </a:p>
          <a:p>
            <a:r>
              <a:rPr lang="uk-UA" dirty="0">
                <a:solidFill>
                  <a:srgbClr val="000080"/>
                </a:solidFill>
                <a:latin typeface="tahoma" panose="020B0604030504040204" pitchFamily="34" charset="0"/>
              </a:rPr>
              <a:t>Якщо ви стурбовані схожими питаннями, вам допоможуть поради про те, як спонукати дитину слухати вас і дотримуватися ваших вказівок.</a:t>
            </a:r>
            <a:endParaRPr lang="uk-UA" b="0" i="0" dirty="0">
              <a:solidFill>
                <a:srgbClr val="191919"/>
              </a:solidFill>
              <a:effectLst/>
              <a:latin typeface="Ubuntu"/>
            </a:endParaRPr>
          </a:p>
        </p:txBody>
      </p:sp>
    </p:spTree>
    <p:extLst>
      <p:ext uri="{BB962C8B-B14F-4D97-AF65-F5344CB8AC3E}">
        <p14:creationId xmlns:p14="http://schemas.microsoft.com/office/powerpoint/2010/main" val="25620638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4000" b="1" dirty="0"/>
              <a:t>1. Привертайте увагу дитини</a:t>
            </a:r>
            <a:endParaRPr lang="uk-UA" sz="4000" dirty="0"/>
          </a:p>
        </p:txBody>
      </p:sp>
      <p:pic>
        <p:nvPicPr>
          <p:cNvPr id="4" name="Місце для вмісту 3"/>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102870" y="2148840"/>
            <a:ext cx="2978531" cy="19791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Прямокутник 4"/>
          <p:cNvSpPr/>
          <p:nvPr/>
        </p:nvSpPr>
        <p:spPr>
          <a:xfrm>
            <a:off x="3230880" y="1837765"/>
            <a:ext cx="8690610" cy="3416320"/>
          </a:xfrm>
          <a:prstGeom prst="rect">
            <a:avLst/>
          </a:prstGeom>
        </p:spPr>
        <p:txBody>
          <a:bodyPr wrap="square">
            <a:spAutoFit/>
          </a:bodyPr>
          <a:lstStyle/>
          <a:p>
            <a:r>
              <a:rPr lang="uk-UA" dirty="0">
                <a:solidFill>
                  <a:srgbClr val="000080"/>
                </a:solidFill>
                <a:latin typeface="tahoma" panose="020B0604030504040204" pitchFamily="34" charset="0"/>
              </a:rPr>
              <a:t>Ви хочете, щоб ваша дитина до вас дослухалася? Спочатку приверніть її увагу. Діти слухаються вас тільки тоді, коли звертають увагу на те, що ви говорите. Інакше просто сприймають звуки, але не зміст ваших слів. Тож як змусити дитину звертати увагу на ваші слова?</a:t>
            </a:r>
            <a:endParaRPr lang="uk-UA" dirty="0">
              <a:solidFill>
                <a:srgbClr val="191919"/>
              </a:solidFill>
              <a:latin typeface="Ubuntu"/>
            </a:endParaRPr>
          </a:p>
          <a:p>
            <a:pPr>
              <a:buFont typeface="Arial" panose="020B0604020202020204" pitchFamily="34" charset="0"/>
              <a:buChar char="•"/>
            </a:pPr>
            <a:r>
              <a:rPr lang="uk-UA" dirty="0">
                <a:solidFill>
                  <a:srgbClr val="000080"/>
                </a:solidFill>
                <a:latin typeface="tahoma" panose="020B0604030504040204" pitchFamily="34" charset="0"/>
              </a:rPr>
              <a:t>усуньте чинники, що відволікають (телевізор, комп'ютер, джерела звуків у кімнаті тощо);</a:t>
            </a:r>
            <a:endParaRPr lang="uk-UA" dirty="0">
              <a:solidFill>
                <a:srgbClr val="1E73BE"/>
              </a:solidFill>
              <a:latin typeface="Dosis"/>
            </a:endParaRPr>
          </a:p>
          <a:p>
            <a:pPr>
              <a:buFont typeface="Arial" panose="020B0604020202020204" pitchFamily="34" charset="0"/>
              <a:buChar char="•"/>
            </a:pPr>
            <a:r>
              <a:rPr lang="uk-UA" dirty="0">
                <a:solidFill>
                  <a:srgbClr val="000080"/>
                </a:solidFill>
                <a:latin typeface="tahoma" panose="020B0604030504040204" pitchFamily="34" charset="0"/>
              </a:rPr>
              <a:t>коли ви говорите щось дитині, перебувайте поруч із нею, щоб вона могла правильно сприймати ваші повідомлення;</a:t>
            </a:r>
            <a:endParaRPr lang="uk-UA" dirty="0">
              <a:solidFill>
                <a:srgbClr val="1E73BE"/>
              </a:solidFill>
              <a:latin typeface="Dosis"/>
            </a:endParaRPr>
          </a:p>
          <a:p>
            <a:pPr>
              <a:buFont typeface="Arial" panose="020B0604020202020204" pitchFamily="34" charset="0"/>
              <a:buChar char="•"/>
            </a:pPr>
            <a:r>
              <a:rPr lang="uk-UA" dirty="0">
                <a:solidFill>
                  <a:srgbClr val="000080"/>
                </a:solidFill>
                <a:latin typeface="tahoma" panose="020B0604030504040204" pitchFamily="34" charset="0"/>
              </a:rPr>
              <a:t>розмовляючи з дитиною, будьте поглядом на одному рівні з нею. Якщо необхідно, присядьте й дивіться їй в очі під час розмови.</a:t>
            </a:r>
            <a:endParaRPr lang="uk-UA" dirty="0">
              <a:solidFill>
                <a:srgbClr val="1E73BE"/>
              </a:solidFill>
              <a:latin typeface="Dosis"/>
            </a:endParaRPr>
          </a:p>
          <a:p>
            <a:r>
              <a:rPr lang="uk-UA" dirty="0">
                <a:solidFill>
                  <a:srgbClr val="000080"/>
                </a:solidFill>
                <a:latin typeface="tahoma" panose="020B0604030504040204" pitchFamily="34" charset="0"/>
              </a:rPr>
              <a:t>Покажіть дитині приклад того, як звертати увагу на слова інших людей. Коли вона говорить із вами, </a:t>
            </a:r>
            <a:r>
              <a:rPr lang="uk-UA" dirty="0" err="1">
                <a:solidFill>
                  <a:srgbClr val="000080"/>
                </a:solidFill>
                <a:latin typeface="tahoma" panose="020B0604030504040204" pitchFamily="34" charset="0"/>
              </a:rPr>
              <a:t>відволічіться</a:t>
            </a:r>
            <a:r>
              <a:rPr lang="uk-UA" dirty="0">
                <a:solidFill>
                  <a:srgbClr val="000080"/>
                </a:solidFill>
                <a:latin typeface="tahoma" panose="020B0604030504040204" pitchFamily="34" charset="0"/>
              </a:rPr>
              <a:t> від усіх справ і вислухайте її.</a:t>
            </a:r>
            <a:endParaRPr lang="uk-UA" b="0" i="0" dirty="0">
              <a:solidFill>
                <a:srgbClr val="191919"/>
              </a:solidFill>
              <a:effectLst/>
              <a:latin typeface="Ubuntu"/>
            </a:endParaRPr>
          </a:p>
        </p:txBody>
      </p:sp>
      <p:pic>
        <p:nvPicPr>
          <p:cNvPr id="2050" name="Picture 2" descr="Щасливі діти: картинки, стокові Щасливі діти фотографії, зображення |  Скачати з Depositphot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86749" y="108025"/>
            <a:ext cx="2281555" cy="1535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73790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4800" b="1" dirty="0">
                <a:solidFill>
                  <a:schemeClr val="accent4">
                    <a:lumMod val="60000"/>
                    <a:lumOff val="40000"/>
                  </a:schemeClr>
                </a:solidFill>
              </a:rPr>
              <a:t>2. Говоріть конкретно</a:t>
            </a:r>
            <a:endParaRPr lang="uk-UA" sz="4800" dirty="0">
              <a:solidFill>
                <a:schemeClr val="accent4">
                  <a:lumMod val="60000"/>
                  <a:lumOff val="40000"/>
                </a:schemeClr>
              </a:solidFill>
            </a:endParaRPr>
          </a:p>
        </p:txBody>
      </p:sp>
      <p:pic>
        <p:nvPicPr>
          <p:cNvPr id="3074" name="Picture 2" descr="Дисциплінуємо дітей, дисциплінуючи себе – Розвиток дитини"/>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685801" y="1926907"/>
            <a:ext cx="4352925" cy="32194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4" name="Прямокутник 3"/>
          <p:cNvSpPr/>
          <p:nvPr/>
        </p:nvSpPr>
        <p:spPr>
          <a:xfrm>
            <a:off x="5577840" y="2274838"/>
            <a:ext cx="6252210" cy="2308324"/>
          </a:xfrm>
          <a:prstGeom prst="rect">
            <a:avLst/>
          </a:prstGeom>
        </p:spPr>
        <p:txBody>
          <a:bodyPr wrap="square">
            <a:spAutoFit/>
          </a:bodyPr>
          <a:lstStyle/>
          <a:p>
            <a:r>
              <a:rPr lang="uk-UA" dirty="0">
                <a:solidFill>
                  <a:srgbClr val="000080"/>
                </a:solidFill>
                <a:latin typeface="tahoma" panose="020B0604030504040204" pitchFamily="34" charset="0"/>
              </a:rPr>
              <a:t>Говоріть із дитиною по суті. Коли ви просите її щось зробити, не використовуйте довгі й абстрактні фрази. Говоріть коротко і просто. Саме так вашій дитині буде легше зрозуміти вас. Найчастіше дитина не виконує ваші інструкції, бо просто забуває, що ви їй </a:t>
            </a:r>
            <a:r>
              <a:rPr lang="uk-UA" dirty="0" smtClean="0">
                <a:solidFill>
                  <a:srgbClr val="000080"/>
                </a:solidFill>
                <a:latin typeface="tahoma" panose="020B0604030504040204" pitchFamily="34" charset="0"/>
              </a:rPr>
              <a:t>говорили</a:t>
            </a:r>
          </a:p>
          <a:p>
            <a:r>
              <a:rPr lang="uk-UA" dirty="0" smtClean="0">
                <a:solidFill>
                  <a:srgbClr val="000080"/>
                </a:solidFill>
                <a:latin typeface="tahoma" panose="020B0604030504040204" pitchFamily="34" charset="0"/>
              </a:rPr>
              <a:t> </a:t>
            </a:r>
            <a:r>
              <a:rPr lang="uk-UA" dirty="0">
                <a:solidFill>
                  <a:srgbClr val="000080"/>
                </a:solidFill>
                <a:latin typeface="tahoma" panose="020B0604030504040204" pitchFamily="34" charset="0"/>
              </a:rPr>
              <a:t>І виною – ваше багатослів’я.</a:t>
            </a:r>
            <a:endParaRPr lang="uk-UA" dirty="0">
              <a:solidFill>
                <a:srgbClr val="191919"/>
              </a:solidFill>
              <a:latin typeface="Ubuntu"/>
            </a:endParaRPr>
          </a:p>
          <a:p>
            <a:r>
              <a:rPr lang="uk-UA" dirty="0">
                <a:solidFill>
                  <a:srgbClr val="000080"/>
                </a:solidFill>
                <a:latin typeface="tahoma" panose="020B0604030504040204" pitchFamily="34" charset="0"/>
              </a:rPr>
              <a:t>Є такі способи заохотити дитину почути вас, не використовуючи для цього занадто багато слів:</a:t>
            </a:r>
            <a:endParaRPr lang="uk-UA" b="0" i="0" dirty="0">
              <a:solidFill>
                <a:srgbClr val="191919"/>
              </a:solidFill>
              <a:effectLst/>
              <a:latin typeface="Ubuntu"/>
            </a:endParaRPr>
          </a:p>
        </p:txBody>
      </p:sp>
    </p:spTree>
    <p:extLst>
      <p:ext uri="{BB962C8B-B14F-4D97-AF65-F5344CB8AC3E}">
        <p14:creationId xmlns:p14="http://schemas.microsoft.com/office/powerpoint/2010/main" val="3263564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Як розмовляти з дитиною, щоб вона вас слухала – Розвиток дитини"/>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129222" y="1325320"/>
            <a:ext cx="4352925" cy="321945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кутник 3"/>
          <p:cNvSpPr/>
          <p:nvPr/>
        </p:nvSpPr>
        <p:spPr>
          <a:xfrm>
            <a:off x="5013960" y="596682"/>
            <a:ext cx="6096000" cy="4247317"/>
          </a:xfrm>
          <a:prstGeom prst="rect">
            <a:avLst/>
          </a:prstGeom>
        </p:spPr>
        <p:txBody>
          <a:bodyPr>
            <a:spAutoFit/>
          </a:bodyPr>
          <a:lstStyle/>
          <a:p>
            <a:pPr>
              <a:buFont typeface="Arial" panose="020B0604020202020204" pitchFamily="34" charset="0"/>
              <a:buChar char="•"/>
            </a:pPr>
            <a:r>
              <a:rPr lang="uk-UA" dirty="0" smtClean="0">
                <a:solidFill>
                  <a:srgbClr val="000080"/>
                </a:solidFill>
                <a:latin typeface="tahoma" panose="020B0604030504040204" pitchFamily="34" charset="0"/>
              </a:rPr>
              <a:t> використовуйте </a:t>
            </a:r>
            <a:r>
              <a:rPr lang="uk-UA" dirty="0">
                <a:solidFill>
                  <a:srgbClr val="000080"/>
                </a:solidFill>
                <a:latin typeface="tahoma" panose="020B0604030504040204" pitchFamily="34" charset="0"/>
              </a:rPr>
              <a:t>декілька слів – найкраще два або три. Наприклад, замість фрази: «Тобі потрібно почистити зуби перед сном» скажіть: «</a:t>
            </a:r>
            <a:r>
              <a:rPr lang="uk-UA" dirty="0" err="1">
                <a:solidFill>
                  <a:srgbClr val="000080"/>
                </a:solidFill>
                <a:latin typeface="tahoma" panose="020B0604030504040204" pitchFamily="34" charset="0"/>
              </a:rPr>
              <a:t>Почисть</a:t>
            </a:r>
            <a:r>
              <a:rPr lang="uk-UA" dirty="0">
                <a:solidFill>
                  <a:srgbClr val="000080"/>
                </a:solidFill>
                <a:latin typeface="tahoma" panose="020B0604030504040204" pitchFamily="34" charset="0"/>
              </a:rPr>
              <a:t> зуби». Коли ж хочете, щоб дитина пішла у свою кімнату, скажіть: «Іди в кімнату»;</a:t>
            </a:r>
            <a:endParaRPr lang="uk-UA" dirty="0">
              <a:solidFill>
                <a:srgbClr val="1E73BE"/>
              </a:solidFill>
              <a:latin typeface="Dosis"/>
            </a:endParaRPr>
          </a:p>
          <a:p>
            <a:pPr>
              <a:buFont typeface="Arial" panose="020B0604020202020204" pitchFamily="34" charset="0"/>
              <a:buChar char="•"/>
            </a:pPr>
            <a:r>
              <a:rPr lang="uk-UA" dirty="0" smtClean="0">
                <a:solidFill>
                  <a:srgbClr val="000080"/>
                </a:solidFill>
                <a:latin typeface="tahoma" panose="020B0604030504040204" pitchFamily="34" charset="0"/>
              </a:rPr>
              <a:t> давайте </a:t>
            </a:r>
            <a:r>
              <a:rPr lang="uk-UA" dirty="0">
                <a:solidFill>
                  <a:srgbClr val="000080"/>
                </a:solidFill>
                <a:latin typeface="tahoma" panose="020B0604030504040204" pitchFamily="34" charset="0"/>
              </a:rPr>
              <a:t>дитині одну інструкцію за раз. Це найкращий спосіб переконатися, що вона виконує всі ваші вказівки. Якщо дитина має декілька завдань, дочекайтеся, поки вона виконає попереднє, перш ніж оголошувати наступне;</a:t>
            </a:r>
            <a:endParaRPr lang="uk-UA" dirty="0">
              <a:solidFill>
                <a:srgbClr val="1E73BE"/>
              </a:solidFill>
              <a:latin typeface="Dosis"/>
            </a:endParaRPr>
          </a:p>
          <a:p>
            <a:pPr>
              <a:buFont typeface="Arial" panose="020B0604020202020204" pitchFamily="34" charset="0"/>
              <a:buChar char="•"/>
            </a:pPr>
            <a:r>
              <a:rPr lang="uk-UA" dirty="0" smtClean="0">
                <a:solidFill>
                  <a:srgbClr val="000080"/>
                </a:solidFill>
                <a:latin typeface="tahoma" panose="020B0604030504040204" pitchFamily="34" charset="0"/>
              </a:rPr>
              <a:t> якщо </a:t>
            </a:r>
            <a:r>
              <a:rPr lang="uk-UA" dirty="0">
                <a:solidFill>
                  <a:srgbClr val="000080"/>
                </a:solidFill>
                <a:latin typeface="tahoma" panose="020B0604030504040204" pitchFamily="34" charset="0"/>
              </a:rPr>
              <a:t>ви хочете дати дитині відразу декілька інструкцій, поясніть їй послідовність їх виконання. Перерахуйте інструкції, наприклад: «По-перше, погодуй собаку. По-друге, вигуляй її. По-третє, вимий руки, коли повернешся додому».</a:t>
            </a:r>
            <a:endParaRPr lang="uk-UA" b="0" i="0" dirty="0">
              <a:solidFill>
                <a:srgbClr val="1E73BE"/>
              </a:solidFill>
              <a:effectLst/>
              <a:latin typeface="Dosis"/>
            </a:endParaRPr>
          </a:p>
        </p:txBody>
      </p:sp>
      <p:pic>
        <p:nvPicPr>
          <p:cNvPr id="4100" name="Picture 4" descr="Lentes de sol negros que llevan del emoticon de la historieta Emoji lindo  feliz del vector libre illustrat… | Emoticonos, Emoticones de whatsapp,  Imágenes de emoj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7270" y="210895"/>
            <a:ext cx="1418590" cy="1114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94586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000" b="1" dirty="0">
                <a:solidFill>
                  <a:schemeClr val="accent4">
                    <a:lumMod val="60000"/>
                    <a:lumOff val="40000"/>
                  </a:schemeClr>
                </a:solidFill>
              </a:rPr>
              <a:t>3. Надавайте </a:t>
            </a:r>
            <a:r>
              <a:rPr lang="ru-RU" sz="4000" b="1" dirty="0" err="1">
                <a:solidFill>
                  <a:schemeClr val="accent4">
                    <a:lumMod val="60000"/>
                    <a:lumOff val="40000"/>
                  </a:schemeClr>
                </a:solidFill>
              </a:rPr>
              <a:t>дитині</a:t>
            </a:r>
            <a:r>
              <a:rPr lang="ru-RU" sz="4000" b="1" dirty="0">
                <a:solidFill>
                  <a:schemeClr val="accent4">
                    <a:lumMod val="60000"/>
                    <a:lumOff val="40000"/>
                  </a:schemeClr>
                </a:solidFill>
              </a:rPr>
              <a:t> </a:t>
            </a:r>
            <a:r>
              <a:rPr lang="ru-RU" sz="4000" b="1" dirty="0" err="1">
                <a:solidFill>
                  <a:schemeClr val="accent4">
                    <a:lumMod val="60000"/>
                    <a:lumOff val="40000"/>
                  </a:schemeClr>
                </a:solidFill>
              </a:rPr>
              <a:t>необхідну</a:t>
            </a:r>
            <a:r>
              <a:rPr lang="ru-RU" sz="4000" b="1" dirty="0">
                <a:solidFill>
                  <a:schemeClr val="accent4">
                    <a:lumMod val="60000"/>
                    <a:lumOff val="40000"/>
                  </a:schemeClr>
                </a:solidFill>
              </a:rPr>
              <a:t> </a:t>
            </a:r>
            <a:r>
              <a:rPr lang="ru-RU" sz="4000" b="1" dirty="0" err="1">
                <a:solidFill>
                  <a:schemeClr val="accent4">
                    <a:lumMod val="60000"/>
                    <a:lumOff val="40000"/>
                  </a:schemeClr>
                </a:solidFill>
              </a:rPr>
              <a:t>інформацію</a:t>
            </a:r>
            <a:endParaRPr lang="uk-UA" sz="4000" dirty="0">
              <a:solidFill>
                <a:schemeClr val="accent4">
                  <a:lumMod val="60000"/>
                  <a:lumOff val="40000"/>
                </a:schemeClr>
              </a:solidFill>
            </a:endParaRPr>
          </a:p>
        </p:txBody>
      </p:sp>
      <p:pic>
        <p:nvPicPr>
          <p:cNvPr id="5122" name="Picture 2" descr="How to talk to your child about COVID-19 - Boys &amp; Girls Clubs of Washington  State"/>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434340" y="1931670"/>
            <a:ext cx="2880361" cy="248031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10 доказательств того, что смайлики рисовали с детей | Телеканал СТ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9525" y="2228850"/>
            <a:ext cx="2724150" cy="16764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кутник 3"/>
          <p:cNvSpPr/>
          <p:nvPr/>
        </p:nvSpPr>
        <p:spPr>
          <a:xfrm>
            <a:off x="3509010" y="2551837"/>
            <a:ext cx="5310505" cy="1754326"/>
          </a:xfrm>
          <a:prstGeom prst="rect">
            <a:avLst/>
          </a:prstGeom>
        </p:spPr>
        <p:txBody>
          <a:bodyPr wrap="square">
            <a:spAutoFit/>
          </a:bodyPr>
          <a:lstStyle/>
          <a:p>
            <a:r>
              <a:rPr lang="uk-UA" dirty="0" smtClean="0">
                <a:solidFill>
                  <a:srgbClr val="000080"/>
                </a:solidFill>
                <a:latin typeface="tahoma" panose="020B0604030504040204" pitchFamily="34" charset="0"/>
              </a:rPr>
              <a:t>    Якщо </a:t>
            </a:r>
            <a:r>
              <a:rPr lang="uk-UA" dirty="0">
                <a:solidFill>
                  <a:srgbClr val="000080"/>
                </a:solidFill>
                <a:latin typeface="tahoma" panose="020B0604030504040204" pitchFamily="34" charset="0"/>
              </a:rPr>
              <a:t>ви бажаєте, щоб дитина слухала вас і робила все правильно (наприклад, накривала на стіл), переконайтеся, що вона знає спосіб і послідовність дій: </a:t>
            </a:r>
            <a:r>
              <a:rPr lang="uk-UA" dirty="0" smtClean="0">
                <a:solidFill>
                  <a:srgbClr val="000080"/>
                </a:solidFill>
                <a:latin typeface="tahoma" panose="020B0604030504040204" pitchFamily="34" charset="0"/>
              </a:rPr>
              <a:t>     що </a:t>
            </a:r>
            <a:r>
              <a:rPr lang="uk-UA" dirty="0">
                <a:solidFill>
                  <a:srgbClr val="000080"/>
                </a:solidFill>
                <a:latin typeface="tahoma" panose="020B0604030504040204" pitchFamily="34" charset="0"/>
              </a:rPr>
              <a:t>саме вона повинна покласти на стіл, скільки має бути тарілок і столових приборів і як їх правильно розмістити.</a:t>
            </a:r>
            <a:endParaRPr lang="uk-UA" dirty="0"/>
          </a:p>
        </p:txBody>
      </p:sp>
    </p:spTree>
    <p:extLst>
      <p:ext uri="{BB962C8B-B14F-4D97-AF65-F5344CB8AC3E}">
        <p14:creationId xmlns:p14="http://schemas.microsoft.com/office/powerpoint/2010/main" val="2147873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000" b="1" dirty="0">
                <a:solidFill>
                  <a:schemeClr val="accent4">
                    <a:lumMod val="60000"/>
                    <a:lumOff val="40000"/>
                  </a:schemeClr>
                </a:solidFill>
              </a:rPr>
              <a:t>4. </a:t>
            </a:r>
            <a:r>
              <a:rPr lang="ru-RU" sz="4000" b="1" dirty="0" err="1">
                <a:solidFill>
                  <a:schemeClr val="accent4">
                    <a:lumMod val="60000"/>
                    <a:lumOff val="40000"/>
                  </a:schemeClr>
                </a:solidFill>
              </a:rPr>
              <a:t>Говоріть</a:t>
            </a:r>
            <a:r>
              <a:rPr lang="ru-RU" sz="4000" b="1" dirty="0">
                <a:solidFill>
                  <a:schemeClr val="accent4">
                    <a:lumMod val="60000"/>
                    <a:lumOff val="40000"/>
                  </a:schemeClr>
                </a:solidFill>
              </a:rPr>
              <a:t>, а не </a:t>
            </a:r>
            <a:r>
              <a:rPr lang="ru-RU" sz="4000" b="1" dirty="0" err="1">
                <a:solidFill>
                  <a:schemeClr val="accent4">
                    <a:lumMod val="60000"/>
                    <a:lumOff val="40000"/>
                  </a:schemeClr>
                </a:solidFill>
              </a:rPr>
              <a:t>запитуйте</a:t>
            </a:r>
            <a:endParaRPr lang="uk-UA" sz="4000" dirty="0">
              <a:solidFill>
                <a:schemeClr val="accent4">
                  <a:lumMod val="60000"/>
                  <a:lumOff val="40000"/>
                </a:schemeClr>
              </a:solidFill>
            </a:endParaRPr>
          </a:p>
        </p:txBody>
      </p:sp>
      <p:pic>
        <p:nvPicPr>
          <p:cNvPr id="6146" name="Picture 2" descr="Чому насправді не можна стирати зі столу рукою і навіть серветкою і  наскільки небезпечно це може бути для людини – Особлива"/>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868681" y="2023110"/>
            <a:ext cx="4046219" cy="298902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4" name="Прямокутник 3"/>
          <p:cNvSpPr/>
          <p:nvPr/>
        </p:nvSpPr>
        <p:spPr>
          <a:xfrm>
            <a:off x="5154930" y="1997839"/>
            <a:ext cx="6366510" cy="2585323"/>
          </a:xfrm>
          <a:prstGeom prst="rect">
            <a:avLst/>
          </a:prstGeom>
        </p:spPr>
        <p:txBody>
          <a:bodyPr wrap="square">
            <a:spAutoFit/>
          </a:bodyPr>
          <a:lstStyle/>
          <a:p>
            <a:r>
              <a:rPr lang="ru-RU" dirty="0">
                <a:solidFill>
                  <a:srgbClr val="000080"/>
                </a:solidFill>
                <a:latin typeface="tahoma" panose="020B0604030504040204" pitchFamily="34" charset="0"/>
              </a:rPr>
              <a:t>«</a:t>
            </a:r>
            <a:r>
              <a:rPr lang="ru-RU" dirty="0" err="1">
                <a:solidFill>
                  <a:srgbClr val="000080"/>
                </a:solidFill>
                <a:latin typeface="tahoma" panose="020B0604030504040204" pitchFamily="34" charset="0"/>
              </a:rPr>
              <a:t>Любий</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можеш</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передати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мені</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сіль</a:t>
            </a:r>
            <a:r>
              <a:rPr lang="ru-RU" dirty="0">
                <a:solidFill>
                  <a:srgbClr val="000080"/>
                </a:solidFill>
                <a:latin typeface="tahoma" panose="020B0604030504040204" pitchFamily="34" charset="0"/>
              </a:rPr>
              <a:t>?» – </a:t>
            </a:r>
            <a:r>
              <a:rPr lang="ru-RU" dirty="0" err="1">
                <a:solidFill>
                  <a:srgbClr val="000080"/>
                </a:solidFill>
                <a:latin typeface="tahoma" panose="020B0604030504040204" pitchFamily="34" charset="0"/>
              </a:rPr>
              <a:t>це</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питання</a:t>
            </a:r>
            <a:r>
              <a:rPr lang="ru-RU" dirty="0">
                <a:solidFill>
                  <a:srgbClr val="000080"/>
                </a:solidFill>
                <a:latin typeface="tahoma" panose="020B0604030504040204" pitchFamily="34" charset="0"/>
              </a:rPr>
              <a:t>. На </a:t>
            </a:r>
            <a:r>
              <a:rPr lang="ru-RU" dirty="0" err="1">
                <a:solidFill>
                  <a:srgbClr val="000080"/>
                </a:solidFill>
                <a:latin typeface="tahoma" panose="020B0604030504040204" pitchFamily="34" charset="0"/>
              </a:rPr>
              <a:t>нього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можна</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відповісти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ствердно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чи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заперечно</a:t>
            </a:r>
            <a:r>
              <a:rPr lang="ru-RU" dirty="0" smtClean="0">
                <a:solidFill>
                  <a:srgbClr val="000080"/>
                </a:solidFill>
                <a:latin typeface="tahoma" panose="020B0604030504040204" pitchFamily="34" charset="0"/>
              </a:rPr>
              <a:t>.                 Тому </a:t>
            </a:r>
            <a:r>
              <a:rPr lang="ru-RU" dirty="0" err="1">
                <a:solidFill>
                  <a:srgbClr val="000080"/>
                </a:solidFill>
                <a:latin typeface="tahoma" panose="020B0604030504040204" pitchFamily="34" charset="0"/>
              </a:rPr>
              <a:t>якщо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ви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хочете</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щоб</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дитина</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дотримувалася</a:t>
            </a:r>
            <a:r>
              <a:rPr lang="ru-RU" dirty="0">
                <a:solidFill>
                  <a:srgbClr val="000080"/>
                </a:solidFill>
                <a:latin typeface="tahoma" panose="020B0604030504040204" pitchFamily="34" charset="0"/>
              </a:rPr>
              <a:t> ваших </a:t>
            </a:r>
            <a:r>
              <a:rPr lang="ru-RU" dirty="0" err="1">
                <a:solidFill>
                  <a:srgbClr val="000080"/>
                </a:solidFill>
                <a:latin typeface="tahoma" panose="020B0604030504040204" pitchFamily="34" charset="0"/>
              </a:rPr>
              <a:t>вказівок</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потрібно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щоб</a:t>
            </a:r>
            <a:r>
              <a:rPr lang="ru-RU" dirty="0">
                <a:solidFill>
                  <a:srgbClr val="000080"/>
                </a:solidFill>
                <a:latin typeface="tahoma" panose="020B0604030504040204" pitchFamily="34" charset="0"/>
              </a:rPr>
              <a:t> вони </a:t>
            </a:r>
            <a:r>
              <a:rPr lang="ru-RU" dirty="0" err="1">
                <a:solidFill>
                  <a:srgbClr val="000080"/>
                </a:solidFill>
                <a:latin typeface="tahoma" panose="020B0604030504040204" pitchFamily="34" charset="0"/>
              </a:rPr>
              <a:t>завжди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були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ствердними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Отже</a:t>
            </a:r>
            <a:r>
              <a:rPr lang="ru-RU" dirty="0">
                <a:solidFill>
                  <a:srgbClr val="000080"/>
                </a:solidFill>
                <a:latin typeface="tahoma" panose="020B0604030504040204" pitchFamily="34" charset="0"/>
              </a:rPr>
              <a:t>, не </a:t>
            </a:r>
            <a:r>
              <a:rPr lang="ru-RU" dirty="0" err="1">
                <a:solidFill>
                  <a:srgbClr val="000080"/>
                </a:solidFill>
                <a:latin typeface="tahoma" panose="020B0604030504040204" pitchFamily="34" charset="0"/>
              </a:rPr>
              <a:t>варто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запитувати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дитину</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натомість</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наприклад</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скажіть</a:t>
            </a:r>
            <a:r>
              <a:rPr lang="ru-RU" dirty="0">
                <a:solidFill>
                  <a:srgbClr val="000080"/>
                </a:solidFill>
                <a:latin typeface="tahoma" panose="020B0604030504040204" pitchFamily="34" charset="0"/>
              </a:rPr>
              <a:t>: «Я хочу, </a:t>
            </a:r>
            <a:r>
              <a:rPr lang="ru-RU" dirty="0" err="1">
                <a:solidFill>
                  <a:srgbClr val="000080"/>
                </a:solidFill>
                <a:latin typeface="tahoma" panose="020B0604030504040204" pitchFamily="34" charset="0"/>
              </a:rPr>
              <a:t>щоб</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негайно</a:t>
            </a:r>
            <a:r>
              <a:rPr lang="ru-RU" dirty="0">
                <a:solidFill>
                  <a:srgbClr val="000080"/>
                </a:solidFill>
                <a:latin typeface="tahoma" panose="020B0604030504040204" pitchFamily="34" charset="0"/>
              </a:rPr>
              <a:t> прибрав у </a:t>
            </a:r>
            <a:r>
              <a:rPr lang="ru-RU" dirty="0" err="1">
                <a:solidFill>
                  <a:srgbClr val="000080"/>
                </a:solidFill>
                <a:latin typeface="tahoma" panose="020B0604030504040204" pitchFamily="34" charset="0"/>
              </a:rPr>
              <a:t>своїй</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кімнаті</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або</a:t>
            </a:r>
            <a:r>
              <a:rPr lang="ru-RU" dirty="0">
                <a:solidFill>
                  <a:srgbClr val="000080"/>
                </a:solidFill>
                <a:latin typeface="tahoma" panose="020B0604030504040204" pitchFamily="34" charset="0"/>
              </a:rPr>
              <a:t> «Будь ласка, </a:t>
            </a:r>
            <a:r>
              <a:rPr lang="ru-RU" dirty="0" err="1">
                <a:solidFill>
                  <a:srgbClr val="000080"/>
                </a:solidFill>
                <a:latin typeface="tahoma" panose="020B0604030504040204" pitchFamily="34" charset="0"/>
              </a:rPr>
              <a:t>взуйся</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Якщо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ви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хочете</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щоб</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дитина</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виконала</a:t>
            </a:r>
            <a:r>
              <a:rPr lang="ru-RU" dirty="0">
                <a:solidFill>
                  <a:srgbClr val="000080"/>
                </a:solidFill>
                <a:latin typeface="tahoma" panose="020B0604030504040204" pitchFamily="34" charset="0"/>
              </a:rPr>
              <a:t> свою роботу, </a:t>
            </a:r>
            <a:r>
              <a:rPr lang="ru-RU" dirty="0" err="1">
                <a:solidFill>
                  <a:srgbClr val="000080"/>
                </a:solidFill>
                <a:latin typeface="tahoma" panose="020B0604030504040204" pitchFamily="34" charset="0"/>
              </a:rPr>
              <a:t>доцільно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говорити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їй</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що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саме</a:t>
            </a:r>
            <a:r>
              <a:rPr lang="ru-RU" dirty="0">
                <a:solidFill>
                  <a:srgbClr val="000080"/>
                </a:solidFill>
                <a:latin typeface="tahoma" panose="020B0604030504040204" pitchFamily="34" charset="0"/>
              </a:rPr>
              <a:t> вона </a:t>
            </a:r>
            <a:r>
              <a:rPr lang="ru-RU" dirty="0" err="1">
                <a:solidFill>
                  <a:srgbClr val="000080"/>
                </a:solidFill>
                <a:latin typeface="tahoma" panose="020B0604030504040204" pitchFamily="34" charset="0"/>
              </a:rPr>
              <a:t>мусить</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робити</a:t>
            </a:r>
            <a:r>
              <a:rPr lang="ru-RU" dirty="0">
                <a:solidFill>
                  <a:srgbClr val="000080"/>
                </a:solidFill>
                <a:latin typeface="tahoma" panose="020B0604030504040204" pitchFamily="34" charset="0"/>
              </a:rPr>
              <a:t>, а не </a:t>
            </a:r>
            <a:r>
              <a:rPr lang="ru-RU" dirty="0" err="1">
                <a:solidFill>
                  <a:srgbClr val="000080"/>
                </a:solidFill>
                <a:latin typeface="tahoma" panose="020B0604030504040204" pitchFamily="34" charset="0"/>
              </a:rPr>
              <a:t>запитувати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її</a:t>
            </a:r>
            <a:r>
              <a:rPr lang="ru-RU" dirty="0">
                <a:solidFill>
                  <a:srgbClr val="000080"/>
                </a:solidFill>
                <a:latin typeface="tahoma" panose="020B0604030504040204" pitchFamily="34" charset="0"/>
              </a:rPr>
              <a:t> про </a:t>
            </a:r>
            <a:r>
              <a:rPr lang="ru-RU" dirty="0" err="1">
                <a:solidFill>
                  <a:srgbClr val="000080"/>
                </a:solidFill>
                <a:latin typeface="tahoma" panose="020B0604030504040204" pitchFamily="34" charset="0"/>
              </a:rPr>
              <a:t>це</a:t>
            </a:r>
            <a:r>
              <a:rPr lang="ru-RU" dirty="0">
                <a:solidFill>
                  <a:srgbClr val="000080"/>
                </a:solidFill>
                <a:latin typeface="tahoma" panose="020B0604030504040204" pitchFamily="34" charset="0"/>
              </a:rPr>
              <a:t>.</a:t>
            </a:r>
            <a:endParaRPr lang="uk-UA" dirty="0"/>
          </a:p>
        </p:txBody>
      </p:sp>
    </p:spTree>
    <p:extLst>
      <p:ext uri="{BB962C8B-B14F-4D97-AF65-F5344CB8AC3E}">
        <p14:creationId xmlns:p14="http://schemas.microsoft.com/office/powerpoint/2010/main" val="3397915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b="1" dirty="0">
                <a:solidFill>
                  <a:schemeClr val="accent4">
                    <a:lumMod val="60000"/>
                    <a:lumOff val="40000"/>
                  </a:schemeClr>
                </a:solidFill>
              </a:rPr>
              <a:t>5. Дайте </a:t>
            </a:r>
            <a:r>
              <a:rPr lang="ru-RU" sz="3600" b="1" dirty="0" err="1">
                <a:solidFill>
                  <a:schemeClr val="accent4">
                    <a:lumMod val="60000"/>
                    <a:lumOff val="40000"/>
                  </a:schemeClr>
                </a:solidFill>
              </a:rPr>
              <a:t>дитині</a:t>
            </a:r>
            <a:r>
              <a:rPr lang="ru-RU" sz="3600" b="1" dirty="0">
                <a:solidFill>
                  <a:schemeClr val="accent4">
                    <a:lumMod val="60000"/>
                    <a:lumOff val="40000"/>
                  </a:schemeClr>
                </a:solidFill>
              </a:rPr>
              <a:t> час, </a:t>
            </a:r>
            <a:r>
              <a:rPr lang="ru-RU" sz="3600" b="1" dirty="0" err="1">
                <a:solidFill>
                  <a:schemeClr val="accent4">
                    <a:lumMod val="60000"/>
                    <a:lumOff val="40000"/>
                  </a:schemeClr>
                </a:solidFill>
              </a:rPr>
              <a:t>щоб</a:t>
            </a:r>
            <a:r>
              <a:rPr lang="ru-RU" sz="3600" b="1" dirty="0">
                <a:solidFill>
                  <a:schemeClr val="accent4">
                    <a:lumMod val="60000"/>
                    <a:lumOff val="40000"/>
                  </a:schemeClr>
                </a:solidFill>
              </a:rPr>
              <a:t> </a:t>
            </a:r>
            <a:r>
              <a:rPr lang="ru-RU" sz="3600" b="1" dirty="0" err="1">
                <a:solidFill>
                  <a:schemeClr val="accent4">
                    <a:lumMod val="60000"/>
                    <a:lumOff val="40000"/>
                  </a:schemeClr>
                </a:solidFill>
              </a:rPr>
              <a:t>обробити</a:t>
            </a:r>
            <a:r>
              <a:rPr lang="ru-RU" sz="3600" b="1" dirty="0">
                <a:solidFill>
                  <a:schemeClr val="accent4">
                    <a:lumMod val="60000"/>
                    <a:lumOff val="40000"/>
                  </a:schemeClr>
                </a:solidFill>
              </a:rPr>
              <a:t> </a:t>
            </a:r>
            <a:r>
              <a:rPr lang="ru-RU" sz="3600" b="1" dirty="0" err="1">
                <a:solidFill>
                  <a:schemeClr val="accent4">
                    <a:lumMod val="60000"/>
                    <a:lumOff val="40000"/>
                  </a:schemeClr>
                </a:solidFill>
              </a:rPr>
              <a:t>інформацію</a:t>
            </a:r>
            <a:endParaRPr lang="uk-UA" sz="3600" dirty="0">
              <a:solidFill>
                <a:schemeClr val="accent4">
                  <a:lumMod val="60000"/>
                  <a:lumOff val="40000"/>
                </a:schemeClr>
              </a:solidFill>
            </a:endParaRPr>
          </a:p>
        </p:txBody>
      </p:sp>
      <p:pic>
        <p:nvPicPr>
          <p:cNvPr id="7170" name="Picture 2" descr="Малыши с книгой - 37 фото"/>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263525" y="1989772"/>
            <a:ext cx="2552700" cy="17907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Ребенок с книгой, чтением ребенк, исследованием девушки малыша Стоковое  Фото - изображение насчитывающей жизнерадостно, портрет: 14884628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61070" y="3086100"/>
            <a:ext cx="3006090" cy="24384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кутник 3"/>
          <p:cNvSpPr/>
          <p:nvPr/>
        </p:nvSpPr>
        <p:spPr>
          <a:xfrm>
            <a:off x="3048000" y="1720840"/>
            <a:ext cx="5513070" cy="3416320"/>
          </a:xfrm>
          <a:prstGeom prst="rect">
            <a:avLst/>
          </a:prstGeom>
        </p:spPr>
        <p:txBody>
          <a:bodyPr wrap="square">
            <a:spAutoFit/>
          </a:bodyPr>
          <a:lstStyle/>
          <a:p>
            <a:r>
              <a:rPr lang="uk-UA" dirty="0">
                <a:solidFill>
                  <a:srgbClr val="000080"/>
                </a:solidFill>
                <a:latin typeface="tahoma" panose="020B0604030504040204" pitchFamily="34" charset="0"/>
              </a:rPr>
              <a:t>Багато вчителів у школах використовує прийом «час очікування». Його можете застосовувати й ви. Розповідаючи дитині що-небудь, почекайте 3–7 секунд, щоб вона змогла обробити інформацію і зрозуміти, що їй потрібно робити. Саме так дитина найкраще засвоює шкільну програму.</a:t>
            </a:r>
            <a:endParaRPr lang="uk-UA" dirty="0">
              <a:solidFill>
                <a:srgbClr val="191919"/>
              </a:solidFill>
              <a:latin typeface="Ubuntu"/>
            </a:endParaRPr>
          </a:p>
          <a:p>
            <a:r>
              <a:rPr lang="uk-UA" dirty="0">
                <a:solidFill>
                  <a:srgbClr val="000080"/>
                </a:solidFill>
                <a:latin typeface="tahoma" panose="020B0604030504040204" pitchFamily="34" charset="0"/>
              </a:rPr>
              <a:t>Деяким дітям може знадобитися всього декілька секунд, щоб зрозуміти, що ви їм говорите. Тому якщо дитина не відповідає вам відразу, це не обов'язково означає, що вона вас ігнорує. Вона просто намагається зрозуміти, як правильно реагувати. Дайте їй трохи часу.</a:t>
            </a:r>
            <a:endParaRPr lang="uk-UA" b="0" i="0" dirty="0">
              <a:solidFill>
                <a:srgbClr val="191919"/>
              </a:solidFill>
              <a:effectLst/>
              <a:latin typeface="Ubuntu"/>
            </a:endParaRPr>
          </a:p>
        </p:txBody>
      </p:sp>
    </p:spTree>
    <p:extLst>
      <p:ext uri="{BB962C8B-B14F-4D97-AF65-F5344CB8AC3E}">
        <p14:creationId xmlns:p14="http://schemas.microsoft.com/office/powerpoint/2010/main" val="7832187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dirty="0">
                <a:solidFill>
                  <a:schemeClr val="accent4">
                    <a:lumMod val="60000"/>
                    <a:lumOff val="40000"/>
                  </a:schemeClr>
                </a:solidFill>
              </a:rPr>
              <a:t>6. </a:t>
            </a:r>
            <a:r>
              <a:rPr lang="ru-RU" sz="3600" b="1" dirty="0" err="1">
                <a:solidFill>
                  <a:schemeClr val="accent4">
                    <a:lumMod val="60000"/>
                    <a:lumOff val="40000"/>
                  </a:schemeClr>
                </a:solidFill>
              </a:rPr>
              <a:t>Перевірте</a:t>
            </a:r>
            <a:r>
              <a:rPr lang="ru-RU" sz="3600" b="1" dirty="0">
                <a:solidFill>
                  <a:schemeClr val="accent4">
                    <a:lumMod val="60000"/>
                    <a:lumOff val="40000"/>
                  </a:schemeClr>
                </a:solidFill>
              </a:rPr>
              <a:t>, </a:t>
            </a:r>
            <a:r>
              <a:rPr lang="ru-RU" sz="3600" b="1" dirty="0" err="1">
                <a:solidFill>
                  <a:schemeClr val="accent4">
                    <a:lumMod val="60000"/>
                    <a:lumOff val="40000"/>
                  </a:schemeClr>
                </a:solidFill>
              </a:rPr>
              <a:t>чи</a:t>
            </a:r>
            <a:r>
              <a:rPr lang="ru-RU" sz="3600" b="1" dirty="0">
                <a:solidFill>
                  <a:schemeClr val="accent4">
                    <a:lumMod val="60000"/>
                    <a:lumOff val="40000"/>
                  </a:schemeClr>
                </a:solidFill>
              </a:rPr>
              <a:t> правильно </a:t>
            </a:r>
            <a:r>
              <a:rPr lang="ru-RU" sz="3600" b="1" dirty="0" err="1">
                <a:solidFill>
                  <a:schemeClr val="accent4">
                    <a:lumMod val="60000"/>
                    <a:lumOff val="40000"/>
                  </a:schemeClr>
                </a:solidFill>
              </a:rPr>
              <a:t>дитина</a:t>
            </a:r>
            <a:r>
              <a:rPr lang="ru-RU" sz="3600" b="1" dirty="0">
                <a:solidFill>
                  <a:schemeClr val="accent4">
                    <a:lumMod val="60000"/>
                    <a:lumOff val="40000"/>
                  </a:schemeClr>
                </a:solidFill>
              </a:rPr>
              <a:t> </a:t>
            </a:r>
            <a:r>
              <a:rPr lang="ru-RU" sz="3600" b="1" dirty="0" err="1">
                <a:solidFill>
                  <a:schemeClr val="accent4">
                    <a:lumMod val="60000"/>
                    <a:lumOff val="40000"/>
                  </a:schemeClr>
                </a:solidFill>
              </a:rPr>
              <a:t>зрозуміла</a:t>
            </a:r>
            <a:r>
              <a:rPr lang="ru-RU" sz="3600" b="1" dirty="0">
                <a:solidFill>
                  <a:schemeClr val="accent4">
                    <a:lumMod val="60000"/>
                    <a:lumOff val="40000"/>
                  </a:schemeClr>
                </a:solidFill>
              </a:rPr>
              <a:t> вас</a:t>
            </a:r>
            <a:endParaRPr lang="uk-UA" sz="3600" dirty="0">
              <a:solidFill>
                <a:schemeClr val="accent4">
                  <a:lumMod val="60000"/>
                  <a:lumOff val="40000"/>
                </a:schemeClr>
              </a:solidFill>
            </a:endParaRPr>
          </a:p>
        </p:txBody>
      </p:sp>
      <p:pic>
        <p:nvPicPr>
          <p:cNvPr id="8194" name="Picture 2" descr="10 доказательств того, что смайлики рисовали с детей | Телеканал СТБ"/>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553085" y="1837765"/>
            <a:ext cx="2705100" cy="168592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Перші роки: корисні поради молодим мамам – Розвиток дитин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3733" y="2868930"/>
            <a:ext cx="3028950" cy="2309813"/>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кутник 3"/>
          <p:cNvSpPr/>
          <p:nvPr/>
        </p:nvSpPr>
        <p:spPr>
          <a:xfrm>
            <a:off x="3726180" y="2039422"/>
            <a:ext cx="4034790" cy="3139321"/>
          </a:xfrm>
          <a:prstGeom prst="rect">
            <a:avLst/>
          </a:prstGeom>
        </p:spPr>
        <p:txBody>
          <a:bodyPr wrap="square">
            <a:spAutoFit/>
          </a:bodyPr>
          <a:lstStyle/>
          <a:p>
            <a:r>
              <a:rPr lang="uk-UA" dirty="0">
                <a:solidFill>
                  <a:srgbClr val="000080"/>
                </a:solidFill>
                <a:latin typeface="tahoma" panose="020B0604030504040204" pitchFamily="34" charset="0"/>
              </a:rPr>
              <a:t>Коли дитина відреагує на ваші слова, переконайтеся, чи правильно вона зрозуміла, що їй потрібно зробити. Наприклад, якщо дитина з кимось поводилася зухвало і ви вимагаєте від неї вибачень, їй слід знати, що саме вона повинна сказати. Точно так, коли ви просите дитину накрити на стіл, вона має знати, що саме потрібно зробити.</a:t>
            </a:r>
            <a:endParaRPr lang="uk-UA" dirty="0"/>
          </a:p>
        </p:txBody>
      </p:sp>
    </p:spTree>
    <p:extLst>
      <p:ext uri="{BB962C8B-B14F-4D97-AF65-F5344CB8AC3E}">
        <p14:creationId xmlns:p14="http://schemas.microsoft.com/office/powerpoint/2010/main" val="509903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4000" b="1" dirty="0"/>
              <a:t>7. Давайте дитині вибір</a:t>
            </a:r>
            <a:endParaRPr lang="uk-UA" sz="4000" dirty="0"/>
          </a:p>
        </p:txBody>
      </p:sp>
      <p:pic>
        <p:nvPicPr>
          <p:cNvPr id="9218" name="Picture 2" descr="Залишити проживати дитину з батьком або матір'ю після розлучення"/>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571289" y="1837765"/>
            <a:ext cx="3612092" cy="27235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9220" name="Picture 4" descr="Як привчити дитину до самостійності? 12 пора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5328" y="379011"/>
            <a:ext cx="2967355" cy="291750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4" name="Прямокутник 3"/>
          <p:cNvSpPr/>
          <p:nvPr/>
        </p:nvSpPr>
        <p:spPr>
          <a:xfrm>
            <a:off x="4366260" y="2136339"/>
            <a:ext cx="3977640" cy="3970318"/>
          </a:xfrm>
          <a:prstGeom prst="rect">
            <a:avLst/>
          </a:prstGeom>
        </p:spPr>
        <p:txBody>
          <a:bodyPr wrap="square">
            <a:spAutoFit/>
          </a:bodyPr>
          <a:lstStyle/>
          <a:p>
            <a:r>
              <a:rPr lang="ru-RU" dirty="0">
                <a:solidFill>
                  <a:srgbClr val="000080"/>
                </a:solidFill>
                <a:latin typeface="tahoma" panose="020B0604030504040204" pitchFamily="34" charset="0"/>
              </a:rPr>
              <a:t>Не </a:t>
            </a:r>
            <a:r>
              <a:rPr lang="ru-RU" dirty="0" err="1">
                <a:solidFill>
                  <a:srgbClr val="000080"/>
                </a:solidFill>
                <a:latin typeface="tahoma" panose="020B0604030504040204" pitchFamily="34" charset="0"/>
              </a:rPr>
              <a:t>всі</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діти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однаково</a:t>
            </a:r>
            <a:r>
              <a:rPr lang="ru-RU" dirty="0">
                <a:solidFill>
                  <a:srgbClr val="000080"/>
                </a:solidFill>
                <a:latin typeface="tahoma" panose="020B0604030504040204" pitchFamily="34" charset="0"/>
              </a:rPr>
              <a:t> добре </a:t>
            </a:r>
            <a:r>
              <a:rPr lang="ru-RU" dirty="0" err="1">
                <a:solidFill>
                  <a:srgbClr val="000080"/>
                </a:solidFill>
                <a:latin typeface="tahoma" panose="020B0604030504040204" pitchFamily="34" charset="0"/>
              </a:rPr>
              <a:t>виконують</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вказівки</a:t>
            </a:r>
            <a:r>
              <a:rPr lang="ru-RU" dirty="0">
                <a:solidFill>
                  <a:srgbClr val="000080"/>
                </a:solidFill>
                <a:latin typeface="tahoma" panose="020B0604030504040204" pitchFamily="34" charset="0"/>
              </a:rPr>
              <a:t>. Коли </a:t>
            </a:r>
            <a:r>
              <a:rPr lang="ru-RU" dirty="0" err="1">
                <a:solidFill>
                  <a:srgbClr val="000080"/>
                </a:solidFill>
                <a:latin typeface="tahoma" panose="020B0604030504040204" pitchFamily="34" charset="0"/>
              </a:rPr>
              <a:t>ви</a:t>
            </a:r>
            <a:r>
              <a:rPr lang="ru-RU" dirty="0">
                <a:solidFill>
                  <a:srgbClr val="000080"/>
                </a:solidFill>
                <a:latin typeface="tahoma" panose="020B0604030504040204" pitchFamily="34" charset="0"/>
              </a:rPr>
              <a:t> говорите </a:t>
            </a:r>
            <a:r>
              <a:rPr lang="ru-RU" dirty="0" err="1">
                <a:solidFill>
                  <a:srgbClr val="000080"/>
                </a:solidFill>
                <a:latin typeface="tahoma" panose="020B0604030504040204" pitchFamily="34" charset="0"/>
              </a:rPr>
              <a:t>дитині</a:t>
            </a:r>
            <a:r>
              <a:rPr lang="ru-RU" dirty="0">
                <a:solidFill>
                  <a:srgbClr val="000080"/>
                </a:solidFill>
                <a:latin typeface="tahoma" panose="020B0604030504040204" pitchFamily="34" charset="0"/>
              </a:rPr>
              <a:t>, як </a:t>
            </a:r>
            <a:r>
              <a:rPr lang="ru-RU" dirty="0" err="1">
                <a:solidFill>
                  <a:srgbClr val="000080"/>
                </a:solidFill>
                <a:latin typeface="tahoma" panose="020B0604030504040204" pitchFamily="34" charset="0"/>
              </a:rPr>
              <a:t>потрібно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діяти</a:t>
            </a:r>
            <a:r>
              <a:rPr lang="ru-RU" dirty="0">
                <a:solidFill>
                  <a:srgbClr val="000080"/>
                </a:solidFill>
                <a:latin typeface="tahoma" panose="020B0604030504040204" pitchFamily="34" charset="0"/>
              </a:rPr>
              <a:t>, вона </a:t>
            </a:r>
            <a:r>
              <a:rPr lang="ru-RU" dirty="0" err="1">
                <a:solidFill>
                  <a:srgbClr val="000080"/>
                </a:solidFill>
                <a:latin typeface="tahoma" panose="020B0604030504040204" pitchFamily="34" charset="0"/>
              </a:rPr>
              <a:t>може</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чинити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опір</a:t>
            </a:r>
            <a:r>
              <a:rPr lang="ru-RU" dirty="0">
                <a:solidFill>
                  <a:srgbClr val="000080"/>
                </a:solidFill>
                <a:latin typeface="tahoma" panose="020B0604030504040204" pitchFamily="34" charset="0"/>
              </a:rPr>
              <a:t> і </a:t>
            </a:r>
            <a:r>
              <a:rPr lang="ru-RU" dirty="0" err="1">
                <a:solidFill>
                  <a:srgbClr val="000080"/>
                </a:solidFill>
                <a:latin typeface="tahoma" panose="020B0604030504040204" pitchFamily="34" charset="0"/>
              </a:rPr>
              <a:t>бунтувати</a:t>
            </a:r>
            <a:r>
              <a:rPr lang="ru-RU" dirty="0">
                <a:solidFill>
                  <a:srgbClr val="000080"/>
                </a:solidFill>
                <a:latin typeface="tahoma" panose="020B0604030504040204" pitchFamily="34" charset="0"/>
              </a:rPr>
              <a:t>, особливо в </a:t>
            </a:r>
            <a:r>
              <a:rPr lang="ru-RU" dirty="0" err="1">
                <a:solidFill>
                  <a:srgbClr val="000080"/>
                </a:solidFill>
                <a:latin typeface="tahoma" panose="020B0604030504040204" pitchFamily="34" charset="0"/>
              </a:rPr>
              <a:t>підлітковому</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віці</a:t>
            </a:r>
            <a:r>
              <a:rPr lang="ru-RU" dirty="0">
                <a:solidFill>
                  <a:srgbClr val="000080"/>
                </a:solidFill>
                <a:latin typeface="tahoma" panose="020B0604030504040204" pitchFamily="34" charset="0"/>
              </a:rPr>
              <a:t>. Як же </a:t>
            </a:r>
            <a:r>
              <a:rPr lang="ru-RU" dirty="0" err="1">
                <a:solidFill>
                  <a:srgbClr val="000080"/>
                </a:solidFill>
                <a:latin typeface="tahoma" panose="020B0604030504040204" pitchFamily="34" charset="0"/>
              </a:rPr>
              <a:t>вчинити</a:t>
            </a:r>
            <a:r>
              <a:rPr lang="ru-RU" dirty="0">
                <a:solidFill>
                  <a:srgbClr val="000080"/>
                </a:solidFill>
                <a:latin typeface="tahoma" panose="020B0604030504040204" pitchFamily="34" charset="0"/>
              </a:rPr>
              <a:t> в такому </a:t>
            </a:r>
            <a:r>
              <a:rPr lang="ru-RU" dirty="0" err="1">
                <a:solidFill>
                  <a:srgbClr val="000080"/>
                </a:solidFill>
                <a:latin typeface="tahoma" panose="020B0604030504040204" pitchFamily="34" charset="0"/>
              </a:rPr>
              <a:t>разі</a:t>
            </a:r>
            <a:r>
              <a:rPr lang="ru-RU" dirty="0">
                <a:solidFill>
                  <a:srgbClr val="000080"/>
                </a:solidFill>
                <a:latin typeface="tahoma" panose="020B0604030504040204" pitchFamily="34" charset="0"/>
              </a:rPr>
              <a:t>?</a:t>
            </a:r>
            <a:endParaRPr lang="ru-RU" dirty="0">
              <a:solidFill>
                <a:srgbClr val="191919"/>
              </a:solidFill>
              <a:latin typeface="Ubuntu"/>
            </a:endParaRPr>
          </a:p>
          <a:p>
            <a:r>
              <a:rPr lang="ru-RU" dirty="0">
                <a:solidFill>
                  <a:srgbClr val="000080"/>
                </a:solidFill>
                <a:latin typeface="tahoma" panose="020B0604030504040204" pitchFamily="34" charset="0"/>
              </a:rPr>
              <a:t>Дайте </a:t>
            </a:r>
            <a:r>
              <a:rPr lang="ru-RU" dirty="0" err="1">
                <a:solidFill>
                  <a:srgbClr val="000080"/>
                </a:solidFill>
                <a:latin typeface="tahoma" panose="020B0604030504040204" pitchFamily="34" charset="0"/>
              </a:rPr>
              <a:t>дитині</a:t>
            </a:r>
            <a:r>
              <a:rPr lang="ru-RU" dirty="0">
                <a:solidFill>
                  <a:srgbClr val="000080"/>
                </a:solidFill>
                <a:latin typeface="tahoma" panose="020B0604030504040204" pitchFamily="34" charset="0"/>
              </a:rPr>
              <a:t> право </a:t>
            </a:r>
            <a:r>
              <a:rPr lang="ru-RU" dirty="0" err="1">
                <a:solidFill>
                  <a:srgbClr val="000080"/>
                </a:solidFill>
                <a:latin typeface="tahoma" panose="020B0604030504040204" pitchFamily="34" charset="0"/>
              </a:rPr>
              <a:t>вибору</a:t>
            </a:r>
            <a:r>
              <a:rPr lang="ru-RU" dirty="0">
                <a:solidFill>
                  <a:srgbClr val="000080"/>
                </a:solidFill>
                <a:latin typeface="tahoma" panose="020B0604030504040204" pitchFamily="34" charset="0"/>
              </a:rPr>
              <a:t> – </a:t>
            </a:r>
            <a:r>
              <a:rPr lang="ru-RU" dirty="0" err="1">
                <a:solidFill>
                  <a:srgbClr val="000080"/>
                </a:solidFill>
                <a:latin typeface="tahoma" panose="020B0604030504040204" pitchFamily="34" charset="0"/>
              </a:rPr>
              <a:t>це</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допоможе</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їй</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відчути</a:t>
            </a:r>
            <a:r>
              <a:rPr lang="ru-RU" dirty="0">
                <a:solidFill>
                  <a:srgbClr val="000080"/>
                </a:solidFill>
                <a:latin typeface="tahoma" panose="020B0604030504040204" pitchFamily="34" charset="0"/>
              </a:rPr>
              <a:t> силу. </a:t>
            </a:r>
            <a:r>
              <a:rPr lang="ru-RU" dirty="0" err="1">
                <a:solidFill>
                  <a:srgbClr val="000080"/>
                </a:solidFill>
                <a:latin typeface="tahoma" panose="020B0604030504040204" pitchFamily="34" charset="0"/>
              </a:rPr>
              <a:t>Наприклад</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ви</a:t>
            </a:r>
            <a:r>
              <a:rPr lang="ru-RU" dirty="0">
                <a:solidFill>
                  <a:srgbClr val="000080"/>
                </a:solidFill>
                <a:latin typeface="tahoma" panose="020B0604030504040204" pitchFamily="34" charset="0"/>
              </a:rPr>
              <a:t> можете </a:t>
            </a:r>
            <a:r>
              <a:rPr lang="ru-RU" dirty="0" err="1">
                <a:solidFill>
                  <a:srgbClr val="000080"/>
                </a:solidFill>
                <a:latin typeface="tahoma" panose="020B0604030504040204" pitchFamily="34" charset="0"/>
              </a:rPr>
              <a:t>сказати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можеш</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прибрати</a:t>
            </a:r>
            <a:r>
              <a:rPr lang="ru-RU" dirty="0">
                <a:solidFill>
                  <a:srgbClr val="000080"/>
                </a:solidFill>
                <a:latin typeface="tahoma" panose="020B0604030504040204" pitchFamily="34" charset="0"/>
              </a:rPr>
              <a:t> в </a:t>
            </a:r>
            <a:r>
              <a:rPr lang="ru-RU" dirty="0" err="1">
                <a:solidFill>
                  <a:srgbClr val="000080"/>
                </a:solidFill>
                <a:latin typeface="tahoma" panose="020B0604030504040204" pitchFamily="34" charset="0"/>
              </a:rPr>
              <a:t>кімнаті</a:t>
            </a:r>
            <a:r>
              <a:rPr lang="ru-RU" dirty="0">
                <a:solidFill>
                  <a:srgbClr val="000080"/>
                </a:solidFill>
                <a:latin typeface="tahoma" panose="020B0604030504040204" pitchFamily="34" charset="0"/>
              </a:rPr>
              <a:t> зараз </a:t>
            </a:r>
            <a:r>
              <a:rPr lang="ru-RU" dirty="0" err="1">
                <a:solidFill>
                  <a:srgbClr val="000080"/>
                </a:solidFill>
                <a:latin typeface="tahoma" panose="020B0604030504040204" pitchFamily="34" charset="0"/>
              </a:rPr>
              <a:t>або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згодом</a:t>
            </a:r>
            <a:r>
              <a:rPr lang="ru-RU" dirty="0">
                <a:solidFill>
                  <a:srgbClr val="000080"/>
                </a:solidFill>
                <a:latin typeface="tahoma" panose="020B0604030504040204" pitchFamily="34" charset="0"/>
              </a:rPr>
              <a:t>, але </a:t>
            </a:r>
            <a:r>
              <a:rPr lang="ru-RU" dirty="0" err="1">
                <a:solidFill>
                  <a:srgbClr val="000080"/>
                </a:solidFill>
                <a:latin typeface="tahoma" panose="020B0604030504040204" pitchFamily="34" charset="0"/>
              </a:rPr>
              <a:t>тоді</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ти</a:t>
            </a:r>
            <a:r>
              <a:rPr lang="ru-RU" dirty="0">
                <a:solidFill>
                  <a:srgbClr val="000080"/>
                </a:solidFill>
                <a:latin typeface="tahoma" panose="020B0604030504040204" pitchFamily="34" charset="0"/>
              </a:rPr>
              <a:t> не </a:t>
            </a:r>
            <a:r>
              <a:rPr lang="ru-RU" dirty="0" err="1">
                <a:solidFill>
                  <a:srgbClr val="000080"/>
                </a:solidFill>
                <a:latin typeface="tahoma" panose="020B0604030504040204" pitchFamily="34" charset="0"/>
              </a:rPr>
              <a:t>зможеш</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піти</a:t>
            </a:r>
            <a:r>
              <a:rPr lang="ru-RU" dirty="0">
                <a:solidFill>
                  <a:srgbClr val="000080"/>
                </a:solidFill>
                <a:latin typeface="tahoma" panose="020B0604030504040204" pitchFamily="34" charset="0"/>
              </a:rPr>
              <a:t> в </a:t>
            </a:r>
            <a:r>
              <a:rPr lang="ru-RU" dirty="0" err="1">
                <a:solidFill>
                  <a:srgbClr val="000080"/>
                </a:solidFill>
                <a:latin typeface="tahoma" panose="020B0604030504040204" pitchFamily="34" charset="0"/>
              </a:rPr>
              <a:t>кіно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або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можеш</a:t>
            </a:r>
            <a:r>
              <a:rPr lang="ru-RU" dirty="0">
                <a:solidFill>
                  <a:srgbClr val="000080"/>
                </a:solidFill>
                <a:latin typeface="tahoma" panose="020B0604030504040204" pitchFamily="34" charset="0"/>
              </a:rPr>
              <a:t> зараз </a:t>
            </a:r>
            <a:r>
              <a:rPr lang="ru-RU" dirty="0" err="1">
                <a:solidFill>
                  <a:srgbClr val="000080"/>
                </a:solidFill>
                <a:latin typeface="tahoma" panose="020B0604030504040204" pitchFamily="34" charset="0"/>
              </a:rPr>
              <a:t>накрити</a:t>
            </a:r>
            <a:r>
              <a:rPr lang="ru-RU" dirty="0">
                <a:solidFill>
                  <a:srgbClr val="000080"/>
                </a:solidFill>
                <a:latin typeface="tahoma" panose="020B0604030504040204" pitchFamily="34" charset="0"/>
              </a:rPr>
              <a:t> на </a:t>
            </a:r>
            <a:r>
              <a:rPr lang="ru-RU" dirty="0" err="1">
                <a:solidFill>
                  <a:srgbClr val="000080"/>
                </a:solidFill>
                <a:latin typeface="tahoma" panose="020B0604030504040204" pitchFamily="34" charset="0"/>
              </a:rPr>
              <a:t>стіл</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або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помити</a:t>
            </a:r>
            <a:r>
              <a:rPr lang="ru-RU" dirty="0">
                <a:solidFill>
                  <a:srgbClr val="000080"/>
                </a:solidFill>
                <a:latin typeface="tahoma" panose="020B0604030504040204" pitchFamily="34" charset="0"/>
              </a:rPr>
              <a:t> посуд </a:t>
            </a:r>
            <a:r>
              <a:rPr lang="ru-RU" dirty="0" err="1">
                <a:solidFill>
                  <a:srgbClr val="000080"/>
                </a:solidFill>
                <a:latin typeface="tahoma" panose="020B0604030504040204" pitchFamily="34" charset="0"/>
              </a:rPr>
              <a:t>після</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вечері</a:t>
            </a:r>
            <a:r>
              <a:rPr lang="ru-RU" dirty="0">
                <a:solidFill>
                  <a:srgbClr val="000080"/>
                </a:solidFill>
                <a:latin typeface="tahoma" panose="020B0604030504040204" pitchFamily="34" charset="0"/>
              </a:rPr>
              <a:t>».</a:t>
            </a:r>
            <a:endParaRPr lang="ru-RU" b="0" i="0" dirty="0">
              <a:solidFill>
                <a:srgbClr val="191919"/>
              </a:solidFill>
              <a:effectLst/>
              <a:latin typeface="Ubuntu"/>
            </a:endParaRPr>
          </a:p>
        </p:txBody>
      </p:sp>
    </p:spTree>
    <p:extLst>
      <p:ext uri="{BB962C8B-B14F-4D97-AF65-F5344CB8AC3E}">
        <p14:creationId xmlns:p14="http://schemas.microsoft.com/office/powerpoint/2010/main" val="32361380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4000" b="1" dirty="0"/>
              <a:t>8. Установіть очікування</a:t>
            </a:r>
            <a:endParaRPr lang="uk-UA" sz="4000" dirty="0"/>
          </a:p>
        </p:txBody>
      </p:sp>
      <p:pic>
        <p:nvPicPr>
          <p:cNvPr id="10242" name="Picture 2" descr="Доска Сухая стираемая доска Магниты Холодильник Список дел Ежемесячный  ежедневный планировщик Органайзер для кухни купить недорого — выгодные  цены, бесплатная доставка, реальные отзывы с фото — Joom"/>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329882" y="1837765"/>
            <a:ext cx="3311525" cy="3311525"/>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10244" name="Picture 4" descr="Смайлики в листуванні роблять людей дурнішим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8065" y="198828"/>
            <a:ext cx="2590800" cy="1762126"/>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кутник 3"/>
          <p:cNvSpPr/>
          <p:nvPr/>
        </p:nvSpPr>
        <p:spPr>
          <a:xfrm>
            <a:off x="3794760" y="1997839"/>
            <a:ext cx="7932420" cy="2308324"/>
          </a:xfrm>
          <a:prstGeom prst="rect">
            <a:avLst/>
          </a:prstGeom>
        </p:spPr>
        <p:txBody>
          <a:bodyPr wrap="square">
            <a:spAutoFit/>
          </a:bodyPr>
          <a:lstStyle/>
          <a:p>
            <a:r>
              <a:rPr lang="uk-UA" dirty="0">
                <a:solidFill>
                  <a:srgbClr val="000080"/>
                </a:solidFill>
                <a:latin typeface="tahoma" panose="020B0604030504040204" pitchFamily="34" charset="0"/>
              </a:rPr>
              <a:t>Щоб дитина вас слухала, важливо встановлювати правила й очікування. Правила завжди повинні супроводжуватися очікуваннями й наслідками. Чітко і ясно поясніть, чого ви очікуєте від дитини. Один зі способів увиразнити свої очікування – написати правила на папері й повісити на холодильник або стіну. Час від часу необхідно переглядати цей список. Пам'ятайте, що правила не підлягають обговоренню, і ви не повинні дозволяти дітям (особливо підліткам) втягувати вас у суперечки з цього приводу.</a:t>
            </a:r>
            <a:endParaRPr lang="uk-UA" dirty="0"/>
          </a:p>
        </p:txBody>
      </p:sp>
    </p:spTree>
    <p:extLst>
      <p:ext uri="{BB962C8B-B14F-4D97-AF65-F5344CB8AC3E}">
        <p14:creationId xmlns:p14="http://schemas.microsoft.com/office/powerpoint/2010/main" val="3586270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4400" b="1" dirty="0">
                <a:solidFill>
                  <a:schemeClr val="accent4">
                    <a:lumMod val="60000"/>
                    <a:lumOff val="40000"/>
                  </a:schemeClr>
                </a:solidFill>
              </a:rPr>
              <a:t>9. Зміцнюйте зв'язок із дитиною</a:t>
            </a:r>
            <a:endParaRPr lang="uk-UA" sz="4400" dirty="0">
              <a:solidFill>
                <a:schemeClr val="accent4">
                  <a:lumMod val="60000"/>
                  <a:lumOff val="40000"/>
                </a:schemeClr>
              </a:solidFill>
            </a:endParaRPr>
          </a:p>
        </p:txBody>
      </p:sp>
      <p:pic>
        <p:nvPicPr>
          <p:cNvPr id="11272" name="Picture 8" descr="На море с ребенком: советы"/>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507365" y="1837765"/>
            <a:ext cx="3048000" cy="2033016"/>
          </a:xfrm>
          <a:prstGeom prst="rect">
            <a:avLst/>
          </a:prstGeom>
          <a:noFill/>
          <a:extLst>
            <a:ext uri="{909E8E84-426E-40DD-AFC4-6F175D3DCCD1}">
              <a14:hiddenFill xmlns:a14="http://schemas.microsoft.com/office/drawing/2010/main">
                <a:solidFill>
                  <a:srgbClr val="FFFFFF"/>
                </a:solidFill>
              </a14:hiddenFill>
            </a:ext>
          </a:extLst>
        </p:spPr>
      </p:pic>
      <p:pic>
        <p:nvPicPr>
          <p:cNvPr id="11274" name="Picture 10" descr="Діти та хатні обов'язки | ВСЛ"/>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8200" y="2686050"/>
            <a:ext cx="2940684" cy="27336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7" name="Прямокутник 6"/>
          <p:cNvSpPr/>
          <p:nvPr/>
        </p:nvSpPr>
        <p:spPr>
          <a:xfrm>
            <a:off x="3794760" y="2136339"/>
            <a:ext cx="4892040" cy="2862322"/>
          </a:xfrm>
          <a:prstGeom prst="rect">
            <a:avLst/>
          </a:prstGeom>
        </p:spPr>
        <p:txBody>
          <a:bodyPr wrap="square">
            <a:spAutoFit/>
          </a:bodyPr>
          <a:lstStyle/>
          <a:p>
            <a:r>
              <a:rPr lang="uk-UA" dirty="0">
                <a:solidFill>
                  <a:srgbClr val="000080"/>
                </a:solidFill>
                <a:latin typeface="tahoma" panose="020B0604030504040204" pitchFamily="34" charset="0"/>
              </a:rPr>
              <a:t>Те, чи буде дитина до вас дослухатися, залежить і від ваших взаємин із нею. Діти прагнуть зблизитися з батьками, тому вам варто зміцнювати взаємини зі своєю дитиною. Додайте в ці взаємини більше любові, дружби й поваги. Коли між вами доброзичливі стосунки, дитина буде рада виконувати ваші вказівки, тому що вона піклується про вас і прагне зробити вас щасливими</a:t>
            </a:r>
            <a:r>
              <a:rPr lang="uk-UA" dirty="0" smtClean="0">
                <a:solidFill>
                  <a:srgbClr val="000080"/>
                </a:solidFill>
                <a:latin typeface="tahoma" panose="020B0604030504040204" pitchFamily="34" charset="0"/>
              </a:rPr>
              <a:t>.</a:t>
            </a:r>
            <a:endParaRPr lang="uk-UA" dirty="0">
              <a:solidFill>
                <a:srgbClr val="191919"/>
              </a:solidFill>
              <a:latin typeface="Ubuntu"/>
            </a:endParaRPr>
          </a:p>
        </p:txBody>
      </p:sp>
    </p:spTree>
    <p:extLst>
      <p:ext uri="{BB962C8B-B14F-4D97-AF65-F5344CB8AC3E}">
        <p14:creationId xmlns:p14="http://schemas.microsoft.com/office/powerpoint/2010/main" val="5990635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4400" b="1" dirty="0">
                <a:solidFill>
                  <a:schemeClr val="accent4">
                    <a:lumMod val="60000"/>
                    <a:lumOff val="40000"/>
                  </a:schemeClr>
                </a:solidFill>
              </a:rPr>
              <a:t>10. Виявляйте співчуття</a:t>
            </a:r>
            <a:endParaRPr lang="uk-UA" sz="4400" dirty="0">
              <a:solidFill>
                <a:schemeClr val="accent4">
                  <a:lumMod val="60000"/>
                  <a:lumOff val="40000"/>
                </a:schemeClr>
              </a:solidFill>
            </a:endParaRPr>
          </a:p>
        </p:txBody>
      </p:sp>
      <p:pic>
        <p:nvPicPr>
          <p:cNvPr id="12290" name="Picture 2" descr="Что делать, чтобы ребенок вырос добрым, умел сострадать"/>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560070" y="2114550"/>
            <a:ext cx="3337560" cy="2140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2292" name="Picture 4" descr="Смайлики малювали з дітей | СК ІНГОССТРАХ"/>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9579" y="685800"/>
            <a:ext cx="2872105" cy="167259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кутник 3"/>
          <p:cNvSpPr/>
          <p:nvPr/>
        </p:nvSpPr>
        <p:spPr>
          <a:xfrm>
            <a:off x="4434840" y="2307679"/>
            <a:ext cx="6755130" cy="2308324"/>
          </a:xfrm>
          <a:prstGeom prst="rect">
            <a:avLst/>
          </a:prstGeom>
        </p:spPr>
        <p:txBody>
          <a:bodyPr wrap="square">
            <a:spAutoFit/>
          </a:bodyPr>
          <a:lstStyle/>
          <a:p>
            <a:r>
              <a:rPr lang="ru-RU" dirty="0" smtClean="0">
                <a:solidFill>
                  <a:srgbClr val="000080"/>
                </a:solidFill>
                <a:latin typeface="tahoma" panose="020B0604030504040204" pitchFamily="34" charset="0"/>
              </a:rPr>
              <a:t>     </a:t>
            </a:r>
            <a:r>
              <a:rPr lang="ru-RU" dirty="0" err="1" smtClean="0">
                <a:solidFill>
                  <a:srgbClr val="000080"/>
                </a:solidFill>
                <a:latin typeface="tahoma" panose="020B0604030504040204" pitchFamily="34" charset="0"/>
              </a:rPr>
              <a:t>Іноді</a:t>
            </a:r>
            <a:r>
              <a:rPr lang="ru-RU" dirty="0" smtClean="0">
                <a:solidFill>
                  <a:srgbClr val="000080"/>
                </a:solidFill>
                <a:latin typeface="tahoma" panose="020B0604030504040204" pitchFamily="34" charset="0"/>
              </a:rPr>
              <a:t> </a:t>
            </a:r>
            <a:r>
              <a:rPr lang="ru-RU" dirty="0" err="1">
                <a:solidFill>
                  <a:srgbClr val="000080"/>
                </a:solidFill>
                <a:latin typeface="tahoma" panose="020B0604030504040204" pitchFamily="34" charset="0"/>
              </a:rPr>
              <a:t>навіть</a:t>
            </a:r>
            <a:r>
              <a:rPr lang="ru-RU" dirty="0">
                <a:solidFill>
                  <a:srgbClr val="000080"/>
                </a:solidFill>
                <a:latin typeface="tahoma" panose="020B0604030504040204" pitchFamily="34" charset="0"/>
              </a:rPr>
              <a:t> невеликий </a:t>
            </a:r>
            <a:r>
              <a:rPr lang="ru-RU" dirty="0" err="1">
                <a:solidFill>
                  <a:srgbClr val="000080"/>
                </a:solidFill>
                <a:latin typeface="tahoma" panose="020B0604030504040204" pitchFamily="34" charset="0"/>
              </a:rPr>
              <a:t>вияв</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співчуття</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має</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важливу</a:t>
            </a:r>
            <a:r>
              <a:rPr lang="ru-RU" dirty="0">
                <a:solidFill>
                  <a:srgbClr val="000080"/>
                </a:solidFill>
                <a:latin typeface="tahoma" panose="020B0604030504040204" pitchFamily="34" charset="0"/>
              </a:rPr>
              <a:t> роль. Тому не </a:t>
            </a:r>
            <a:r>
              <a:rPr lang="ru-RU" dirty="0" err="1">
                <a:solidFill>
                  <a:srgbClr val="000080"/>
                </a:solidFill>
                <a:latin typeface="tahoma" panose="020B0604030504040204" pitchFamily="34" charset="0"/>
              </a:rPr>
              <a:t>варто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говорити</a:t>
            </a:r>
            <a:r>
              <a:rPr lang="ru-RU" dirty="0">
                <a:solidFill>
                  <a:srgbClr val="000080"/>
                </a:solidFill>
                <a:latin typeface="tahoma" panose="020B0604030504040204" pitchFamily="34" charset="0"/>
              </a:rPr>
              <a:t>: «Не </a:t>
            </a:r>
            <a:r>
              <a:rPr lang="ru-RU" dirty="0" err="1">
                <a:solidFill>
                  <a:srgbClr val="000080"/>
                </a:solidFill>
                <a:latin typeface="tahoma" panose="020B0604030504040204" pitchFamily="34" charset="0"/>
              </a:rPr>
              <a:t>штовхай</a:t>
            </a:r>
            <a:r>
              <a:rPr lang="ru-RU" dirty="0">
                <a:solidFill>
                  <a:srgbClr val="000080"/>
                </a:solidFill>
                <a:latin typeface="tahoma" panose="020B0604030504040204" pitchFamily="34" charset="0"/>
              </a:rPr>
              <a:t> свою сестру! Зараз же </a:t>
            </a:r>
            <a:r>
              <a:rPr lang="ru-RU" dirty="0" err="1">
                <a:solidFill>
                  <a:srgbClr val="000080"/>
                </a:solidFill>
                <a:latin typeface="tahoma" panose="020B0604030504040204" pitchFamily="34" charset="0"/>
              </a:rPr>
              <a:t>припини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натомість</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скажіть</a:t>
            </a:r>
            <a:r>
              <a:rPr lang="ru-RU" dirty="0">
                <a:solidFill>
                  <a:srgbClr val="000080"/>
                </a:solidFill>
                <a:latin typeface="tahoma" panose="020B0604030504040204" pitchFamily="34" charset="0"/>
              </a:rPr>
              <a:t>: «Я </a:t>
            </a:r>
            <a:r>
              <a:rPr lang="ru-RU" dirty="0" err="1">
                <a:solidFill>
                  <a:srgbClr val="000080"/>
                </a:solidFill>
                <a:latin typeface="tahoma" panose="020B0604030504040204" pitchFamily="34" charset="0"/>
              </a:rPr>
              <a:t>розумію</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що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гніваєшся</a:t>
            </a:r>
            <a:r>
              <a:rPr lang="ru-RU" dirty="0">
                <a:solidFill>
                  <a:srgbClr val="000080"/>
                </a:solidFill>
                <a:latin typeface="tahoma" panose="020B0604030504040204" pitchFamily="34" charset="0"/>
              </a:rPr>
              <a:t> через те, </a:t>
            </a:r>
            <a:r>
              <a:rPr lang="ru-RU" dirty="0" err="1">
                <a:solidFill>
                  <a:srgbClr val="000080"/>
                </a:solidFill>
                <a:latin typeface="tahoma" panose="020B0604030504040204" pitchFamily="34" charset="0"/>
              </a:rPr>
              <a:t>що</a:t>
            </a:r>
            <a:r>
              <a:rPr lang="ru-RU" dirty="0">
                <a:solidFill>
                  <a:srgbClr val="000080"/>
                </a:solidFill>
                <a:latin typeface="tahoma" panose="020B0604030504040204" pitchFamily="34" charset="0"/>
              </a:rPr>
              <a:t> сестра </a:t>
            </a:r>
            <a:r>
              <a:rPr lang="ru-RU" dirty="0" err="1">
                <a:solidFill>
                  <a:srgbClr val="000080"/>
                </a:solidFill>
                <a:latin typeface="tahoma" panose="020B0604030504040204" pitchFamily="34" charset="0"/>
              </a:rPr>
              <a:t>розбила</a:t>
            </a:r>
            <a:r>
              <a:rPr lang="ru-RU" dirty="0">
                <a:solidFill>
                  <a:srgbClr val="000080"/>
                </a:solidFill>
                <a:latin typeface="tahoma" panose="020B0604030504040204" pitchFamily="34" charset="0"/>
              </a:rPr>
              <a:t> твою </a:t>
            </a:r>
            <a:r>
              <a:rPr lang="ru-RU" dirty="0" err="1">
                <a:solidFill>
                  <a:srgbClr val="000080"/>
                </a:solidFill>
                <a:latin typeface="tahoma" panose="020B0604030504040204" pitchFamily="34" charset="0"/>
              </a:rPr>
              <a:t>іграшку</a:t>
            </a:r>
            <a:r>
              <a:rPr lang="ru-RU" dirty="0">
                <a:solidFill>
                  <a:srgbClr val="000080"/>
                </a:solidFill>
                <a:latin typeface="tahoma" panose="020B0604030504040204" pitchFamily="34" charset="0"/>
              </a:rPr>
              <a:t>. Але коли </a:t>
            </a:r>
            <a:r>
              <a:rPr lang="ru-RU" dirty="0" err="1">
                <a:solidFill>
                  <a:srgbClr val="000080"/>
                </a:solidFill>
                <a:latin typeface="tahoma" panose="020B0604030504040204" pitchFamily="34" charset="0"/>
              </a:rPr>
              <a:t>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її</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штовхаєш</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це</a:t>
            </a:r>
            <a:r>
              <a:rPr lang="ru-RU" dirty="0">
                <a:solidFill>
                  <a:srgbClr val="000080"/>
                </a:solidFill>
                <a:latin typeface="tahoma" panose="020B0604030504040204" pitchFamily="34" charset="0"/>
              </a:rPr>
              <a:t> не </a:t>
            </a:r>
            <a:r>
              <a:rPr lang="ru-RU" dirty="0" err="1">
                <a:solidFill>
                  <a:srgbClr val="000080"/>
                </a:solidFill>
                <a:latin typeface="tahoma" panose="020B0604030504040204" pitchFamily="34" charset="0"/>
              </a:rPr>
              <a:t>допомагає</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тобі</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виправити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ситуацію</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Замість</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фрази</a:t>
            </a:r>
            <a:r>
              <a:rPr lang="ru-RU" dirty="0">
                <a:solidFill>
                  <a:srgbClr val="000080"/>
                </a:solidFill>
                <a:latin typeface="tahoma" panose="020B0604030504040204" pitchFamily="34" charset="0"/>
              </a:rPr>
              <a:t>: «Зараз же </a:t>
            </a:r>
            <a:r>
              <a:rPr lang="ru-RU" dirty="0" err="1">
                <a:solidFill>
                  <a:srgbClr val="000080"/>
                </a:solidFill>
                <a:latin typeface="tahoma" panose="020B0604030504040204" pitchFamily="34" charset="0"/>
              </a:rPr>
              <a:t>вимкни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телевізор</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скажіть</a:t>
            </a:r>
            <a:r>
              <a:rPr lang="ru-RU" dirty="0">
                <a:solidFill>
                  <a:srgbClr val="000080"/>
                </a:solidFill>
                <a:latin typeface="tahoma" panose="020B0604030504040204" pitchFamily="34" charset="0"/>
              </a:rPr>
              <a:t>: «Я знаю, </a:t>
            </a:r>
            <a:r>
              <a:rPr lang="ru-RU" dirty="0" err="1">
                <a:solidFill>
                  <a:srgbClr val="000080"/>
                </a:solidFill>
                <a:latin typeface="tahoma" panose="020B0604030504040204" pitchFamily="34" charset="0"/>
              </a:rPr>
              <a:t>що</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ти</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хочеш</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подивитися</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цей</a:t>
            </a:r>
            <a:r>
              <a:rPr lang="ru-RU" dirty="0">
                <a:solidFill>
                  <a:srgbClr val="000080"/>
                </a:solidFill>
                <a:latin typeface="tahoma" panose="020B0604030504040204" pitchFamily="34" charset="0"/>
              </a:rPr>
              <a:t> </a:t>
            </a:r>
            <a:r>
              <a:rPr lang="ru-RU" dirty="0" err="1">
                <a:solidFill>
                  <a:srgbClr val="000080"/>
                </a:solidFill>
                <a:latin typeface="tahoma" panose="020B0604030504040204" pitchFamily="34" charset="0"/>
              </a:rPr>
              <a:t>фільм</a:t>
            </a:r>
            <a:r>
              <a:rPr lang="ru-RU" dirty="0">
                <a:solidFill>
                  <a:srgbClr val="000080"/>
                </a:solidFill>
                <a:latin typeface="tahoma" panose="020B0604030504040204" pitchFamily="34" charset="0"/>
              </a:rPr>
              <a:t>, але </a:t>
            </a:r>
            <a:r>
              <a:rPr lang="ru-RU" dirty="0" err="1">
                <a:solidFill>
                  <a:srgbClr val="000080"/>
                </a:solidFill>
                <a:latin typeface="tahoma" panose="020B0604030504040204" pitchFamily="34" charset="0"/>
              </a:rPr>
              <a:t>тобі</a:t>
            </a:r>
            <a:r>
              <a:rPr lang="ru-RU" dirty="0">
                <a:solidFill>
                  <a:srgbClr val="000080"/>
                </a:solidFill>
                <a:latin typeface="tahoma" panose="020B0604030504040204" pitchFamily="34" charset="0"/>
              </a:rPr>
              <a:t> завтра рано </a:t>
            </a:r>
            <a:r>
              <a:rPr lang="ru-RU" dirty="0" err="1">
                <a:solidFill>
                  <a:srgbClr val="000080"/>
                </a:solidFill>
                <a:latin typeface="tahoma" panose="020B0604030504040204" pitchFamily="34" charset="0"/>
              </a:rPr>
              <a:t>вставати</a:t>
            </a:r>
            <a:r>
              <a:rPr lang="ru-RU" dirty="0">
                <a:solidFill>
                  <a:srgbClr val="000080"/>
                </a:solidFill>
                <a:latin typeface="tahoma" panose="020B0604030504040204" pitchFamily="34" charset="0"/>
              </a:rPr>
              <a:t> в школу».</a:t>
            </a:r>
            <a:endParaRPr lang="uk-UA" dirty="0"/>
          </a:p>
        </p:txBody>
      </p:sp>
    </p:spTree>
    <p:extLst>
      <p:ext uri="{BB962C8B-B14F-4D97-AF65-F5344CB8AC3E}">
        <p14:creationId xmlns:p14="http://schemas.microsoft.com/office/powerpoint/2010/main" val="23977697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4400" b="1" dirty="0"/>
              <a:t>11. Не підвищуйте голос</a:t>
            </a:r>
            <a:endParaRPr lang="uk-UA" sz="4400" dirty="0"/>
          </a:p>
        </p:txBody>
      </p:sp>
      <p:pic>
        <p:nvPicPr>
          <p:cNvPr id="13314" name="Picture 2" descr="Лист до кожної мами, яка кричить на своїх дітей • журнал Коліжанка"/>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8126730" y="480060"/>
            <a:ext cx="3092767" cy="30134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3316" name="Picture 4" descr="Дізнайтеся можна або не можна кричати на дитину"/>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73" y="1830018"/>
            <a:ext cx="3577589" cy="34749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5" name="Прямокутник 4"/>
          <p:cNvSpPr/>
          <p:nvPr/>
        </p:nvSpPr>
        <p:spPr>
          <a:xfrm>
            <a:off x="3783330" y="1859340"/>
            <a:ext cx="4491990" cy="3970318"/>
          </a:xfrm>
          <a:prstGeom prst="rect">
            <a:avLst/>
          </a:prstGeom>
        </p:spPr>
        <p:txBody>
          <a:bodyPr wrap="square">
            <a:spAutoFit/>
          </a:bodyPr>
          <a:lstStyle/>
          <a:p>
            <a:r>
              <a:rPr lang="uk-UA" dirty="0">
                <a:solidFill>
                  <a:srgbClr val="000080"/>
                </a:solidFill>
                <a:latin typeface="tahoma" panose="020B0604030504040204" pitchFamily="34" charset="0"/>
              </a:rPr>
              <a:t>Коли дитина відмовляється виконувати вказівки батьків, вони часто кричать на неї або підвищують голос. Але чи допомагає це? Ні, і ви самі це добре знаєте. Тож як змусити дитину слухати вас, не підвищуючи на неї голос?</a:t>
            </a:r>
            <a:endParaRPr lang="uk-UA" dirty="0">
              <a:solidFill>
                <a:srgbClr val="191919"/>
              </a:solidFill>
              <a:latin typeface="Ubuntu"/>
            </a:endParaRPr>
          </a:p>
          <a:p>
            <a:pPr>
              <a:buFont typeface="Arial" panose="020B0604020202020204" pitchFamily="34" charset="0"/>
              <a:buChar char="•"/>
            </a:pPr>
            <a:r>
              <a:rPr lang="uk-UA" dirty="0">
                <a:solidFill>
                  <a:srgbClr val="000080"/>
                </a:solidFill>
                <a:latin typeface="tahoma" panose="020B0604030504040204" pitchFamily="34" charset="0"/>
              </a:rPr>
              <a:t>Дихайте. Щоразу, коли ви хочете накричати на дитину, на секунду зупиніться, зробіть декілька глибоких вдихів. Заспокойтеся, перш ніж говорити з неслухняною дитиною. Якщо ви накричите на неї, то змусите її виявляти захисні реакції. Це тільки погіршить ситуацію.</a:t>
            </a:r>
            <a:endParaRPr lang="uk-UA" b="0" i="0" dirty="0">
              <a:solidFill>
                <a:srgbClr val="1E73BE"/>
              </a:solidFill>
              <a:effectLst/>
              <a:latin typeface="Dosis"/>
            </a:endParaRPr>
          </a:p>
        </p:txBody>
      </p:sp>
    </p:spTree>
    <p:extLst>
      <p:ext uri="{BB962C8B-B14F-4D97-AF65-F5344CB8AC3E}">
        <p14:creationId xmlns:p14="http://schemas.microsoft.com/office/powerpoint/2010/main" val="9615388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sz="quarter" idx="13"/>
          </p:nvPr>
        </p:nvSpPr>
        <p:spPr/>
        <p:txBody>
          <a:bodyPr>
            <a:normAutofit fontScale="77500" lnSpcReduction="20000"/>
          </a:bodyPr>
          <a:lstStyle/>
          <a:p>
            <a:r>
              <a:rPr lang="ru-RU" dirty="0" err="1">
                <a:solidFill>
                  <a:schemeClr val="accent2">
                    <a:lumMod val="75000"/>
                  </a:schemeClr>
                </a:solidFill>
              </a:rPr>
              <a:t>Робіть</a:t>
            </a:r>
            <a:r>
              <a:rPr lang="ru-RU" dirty="0">
                <a:solidFill>
                  <a:schemeClr val="accent2">
                    <a:lumMod val="75000"/>
                  </a:schemeClr>
                </a:solidFill>
              </a:rPr>
              <a:t> </a:t>
            </a:r>
            <a:r>
              <a:rPr lang="ru-RU" dirty="0" err="1">
                <a:solidFill>
                  <a:schemeClr val="accent2">
                    <a:lumMod val="75000"/>
                  </a:schemeClr>
                </a:solidFill>
              </a:rPr>
              <a:t>наголос</a:t>
            </a:r>
            <a:r>
              <a:rPr lang="ru-RU" dirty="0">
                <a:solidFill>
                  <a:schemeClr val="accent2">
                    <a:lumMod val="75000"/>
                  </a:schemeClr>
                </a:solidFill>
              </a:rPr>
              <a:t> на </a:t>
            </a:r>
            <a:r>
              <a:rPr lang="ru-RU" dirty="0" err="1">
                <a:solidFill>
                  <a:schemeClr val="accent2">
                    <a:lumMod val="75000"/>
                  </a:schemeClr>
                </a:solidFill>
              </a:rPr>
              <a:t>поведінці</a:t>
            </a:r>
            <a:r>
              <a:rPr lang="ru-RU" dirty="0">
                <a:solidFill>
                  <a:schemeClr val="accent2">
                    <a:lumMod val="75000"/>
                  </a:schemeClr>
                </a:solidFill>
              </a:rPr>
              <a:t>. Проблема не в </a:t>
            </a:r>
            <a:r>
              <a:rPr lang="ru-RU" dirty="0" err="1">
                <a:solidFill>
                  <a:schemeClr val="accent2">
                    <a:lumMod val="75000"/>
                  </a:schemeClr>
                </a:solidFill>
              </a:rPr>
              <a:t>самій</a:t>
            </a:r>
            <a:r>
              <a:rPr lang="ru-RU" dirty="0">
                <a:solidFill>
                  <a:schemeClr val="accent2">
                    <a:lumMod val="75000"/>
                  </a:schemeClr>
                </a:solidFill>
              </a:rPr>
              <a:t> </a:t>
            </a:r>
            <a:r>
              <a:rPr lang="ru-RU" dirty="0" err="1">
                <a:solidFill>
                  <a:schemeClr val="accent2">
                    <a:lumMod val="75000"/>
                  </a:schemeClr>
                </a:solidFill>
              </a:rPr>
              <a:t>дитині</a:t>
            </a:r>
            <a:r>
              <a:rPr lang="ru-RU" dirty="0">
                <a:solidFill>
                  <a:schemeClr val="accent2">
                    <a:lumMod val="75000"/>
                  </a:schemeClr>
                </a:solidFill>
              </a:rPr>
              <a:t>, а у </a:t>
            </a:r>
            <a:r>
              <a:rPr lang="ru-RU" dirty="0" err="1">
                <a:solidFill>
                  <a:schemeClr val="accent2">
                    <a:lumMod val="75000"/>
                  </a:schemeClr>
                </a:solidFill>
              </a:rPr>
              <a:t>її</a:t>
            </a:r>
            <a:r>
              <a:rPr lang="ru-RU" dirty="0">
                <a:solidFill>
                  <a:schemeClr val="accent2">
                    <a:lumMod val="75000"/>
                  </a:schemeClr>
                </a:solidFill>
              </a:rPr>
              <a:t> </a:t>
            </a:r>
            <a:r>
              <a:rPr lang="ru-RU" dirty="0" err="1">
                <a:solidFill>
                  <a:schemeClr val="accent2">
                    <a:lumMod val="75000"/>
                  </a:schemeClr>
                </a:solidFill>
              </a:rPr>
              <a:t>поведінці</a:t>
            </a:r>
            <a:r>
              <a:rPr lang="ru-RU" dirty="0">
                <a:solidFill>
                  <a:schemeClr val="accent2">
                    <a:lumMod val="75000"/>
                  </a:schemeClr>
                </a:solidFill>
              </a:rPr>
              <a:t>. Тому </a:t>
            </a:r>
            <a:r>
              <a:rPr lang="ru-RU" dirty="0" err="1">
                <a:solidFill>
                  <a:schemeClr val="accent2">
                    <a:lumMod val="75000"/>
                  </a:schemeClr>
                </a:solidFill>
              </a:rPr>
              <a:t>якщо</a:t>
            </a:r>
            <a:r>
              <a:rPr lang="ru-RU" dirty="0">
                <a:solidFill>
                  <a:schemeClr val="accent2">
                    <a:lumMod val="75000"/>
                  </a:schemeClr>
                </a:solidFill>
              </a:rPr>
              <a:t> </a:t>
            </a:r>
            <a:r>
              <a:rPr lang="ru-RU" dirty="0" err="1">
                <a:solidFill>
                  <a:schemeClr val="accent2">
                    <a:lumMod val="75000"/>
                  </a:schemeClr>
                </a:solidFill>
              </a:rPr>
              <a:t>ви</a:t>
            </a:r>
            <a:r>
              <a:rPr lang="ru-RU" dirty="0">
                <a:solidFill>
                  <a:schemeClr val="accent2">
                    <a:lumMod val="75000"/>
                  </a:schemeClr>
                </a:solidFill>
              </a:rPr>
              <a:t> </a:t>
            </a:r>
            <a:r>
              <a:rPr lang="ru-RU" dirty="0" err="1">
                <a:solidFill>
                  <a:schemeClr val="accent2">
                    <a:lumMod val="75000"/>
                  </a:schemeClr>
                </a:solidFill>
              </a:rPr>
              <a:t>хочете</a:t>
            </a:r>
            <a:r>
              <a:rPr lang="ru-RU" dirty="0">
                <a:solidFill>
                  <a:schemeClr val="accent2">
                    <a:lumMod val="75000"/>
                  </a:schemeClr>
                </a:solidFill>
              </a:rPr>
              <a:t> </a:t>
            </a:r>
            <a:r>
              <a:rPr lang="ru-RU" dirty="0" err="1">
                <a:solidFill>
                  <a:schemeClr val="accent2">
                    <a:lumMod val="75000"/>
                  </a:schemeClr>
                </a:solidFill>
              </a:rPr>
              <a:t>навчити</a:t>
            </a:r>
            <a:r>
              <a:rPr lang="ru-RU" dirty="0">
                <a:solidFill>
                  <a:schemeClr val="accent2">
                    <a:lumMod val="75000"/>
                  </a:schemeClr>
                </a:solidFill>
              </a:rPr>
              <a:t> </a:t>
            </a:r>
            <a:r>
              <a:rPr lang="ru-RU" dirty="0" err="1">
                <a:solidFill>
                  <a:schemeClr val="accent2">
                    <a:lumMod val="75000"/>
                  </a:schemeClr>
                </a:solidFill>
              </a:rPr>
              <a:t>чогось</a:t>
            </a:r>
            <a:r>
              <a:rPr lang="ru-RU" dirty="0">
                <a:solidFill>
                  <a:schemeClr val="accent2">
                    <a:lumMod val="75000"/>
                  </a:schemeClr>
                </a:solidFill>
              </a:rPr>
              <a:t> </a:t>
            </a:r>
            <a:r>
              <a:rPr lang="ru-RU" dirty="0" err="1">
                <a:solidFill>
                  <a:schemeClr val="accent2">
                    <a:lumMod val="75000"/>
                  </a:schemeClr>
                </a:solidFill>
              </a:rPr>
              <a:t>дитину</a:t>
            </a:r>
            <a:r>
              <a:rPr lang="ru-RU" dirty="0">
                <a:solidFill>
                  <a:schemeClr val="accent2">
                    <a:lumMod val="75000"/>
                  </a:schemeClr>
                </a:solidFill>
              </a:rPr>
              <a:t>, </a:t>
            </a:r>
            <a:r>
              <a:rPr lang="ru-RU" dirty="0" err="1">
                <a:solidFill>
                  <a:schemeClr val="accent2">
                    <a:lumMod val="75000"/>
                  </a:schemeClr>
                </a:solidFill>
              </a:rPr>
              <a:t>ви</a:t>
            </a:r>
            <a:r>
              <a:rPr lang="ru-RU" dirty="0">
                <a:solidFill>
                  <a:schemeClr val="accent2">
                    <a:lumMod val="75000"/>
                  </a:schemeClr>
                </a:solidFill>
              </a:rPr>
              <a:t> </a:t>
            </a:r>
            <a:r>
              <a:rPr lang="ru-RU" dirty="0" err="1">
                <a:solidFill>
                  <a:schemeClr val="accent2">
                    <a:lumMod val="75000"/>
                  </a:schemeClr>
                </a:solidFill>
              </a:rPr>
              <a:t>повинні</a:t>
            </a:r>
            <a:r>
              <a:rPr lang="ru-RU" dirty="0">
                <a:solidFill>
                  <a:schemeClr val="accent2">
                    <a:lumMod val="75000"/>
                  </a:schemeClr>
                </a:solidFill>
              </a:rPr>
              <a:t> перш за все </a:t>
            </a:r>
            <a:r>
              <a:rPr lang="ru-RU" dirty="0" err="1">
                <a:solidFill>
                  <a:schemeClr val="accent2">
                    <a:lumMod val="75000"/>
                  </a:schemeClr>
                </a:solidFill>
              </a:rPr>
              <a:t>надихнути</a:t>
            </a:r>
            <a:r>
              <a:rPr lang="ru-RU" dirty="0">
                <a:solidFill>
                  <a:schemeClr val="accent2">
                    <a:lumMod val="75000"/>
                  </a:schemeClr>
                </a:solidFill>
              </a:rPr>
              <a:t> </a:t>
            </a:r>
            <a:r>
              <a:rPr lang="ru-RU" dirty="0" err="1">
                <a:solidFill>
                  <a:schemeClr val="accent2">
                    <a:lumMod val="75000"/>
                  </a:schemeClr>
                </a:solidFill>
              </a:rPr>
              <a:t>її</a:t>
            </a:r>
            <a:r>
              <a:rPr lang="ru-RU" dirty="0">
                <a:solidFill>
                  <a:schemeClr val="accent2">
                    <a:lumMod val="75000"/>
                  </a:schemeClr>
                </a:solidFill>
              </a:rPr>
              <a:t> на </a:t>
            </a:r>
            <a:r>
              <a:rPr lang="ru-RU" dirty="0" err="1">
                <a:solidFill>
                  <a:schemeClr val="accent2">
                    <a:lumMod val="75000"/>
                  </a:schemeClr>
                </a:solidFill>
              </a:rPr>
              <a:t>це</a:t>
            </a:r>
            <a:r>
              <a:rPr lang="ru-RU" dirty="0">
                <a:solidFill>
                  <a:schemeClr val="accent2">
                    <a:lumMod val="75000"/>
                  </a:schemeClr>
                </a:solidFill>
              </a:rPr>
              <a:t>. Не карайте </a:t>
            </a:r>
            <a:r>
              <a:rPr lang="ru-RU" dirty="0" err="1">
                <a:solidFill>
                  <a:schemeClr val="accent2">
                    <a:lumMod val="75000"/>
                  </a:schemeClr>
                </a:solidFill>
              </a:rPr>
              <a:t>дитину</a:t>
            </a:r>
            <a:r>
              <a:rPr lang="ru-RU" dirty="0">
                <a:solidFill>
                  <a:schemeClr val="accent2">
                    <a:lumMod val="75000"/>
                  </a:schemeClr>
                </a:solidFill>
              </a:rPr>
              <a:t>. </a:t>
            </a:r>
            <a:r>
              <a:rPr lang="ru-RU" dirty="0" err="1">
                <a:solidFill>
                  <a:schemeClr val="accent2">
                    <a:lumMod val="75000"/>
                  </a:schemeClr>
                </a:solidFill>
              </a:rPr>
              <a:t>Замість</a:t>
            </a:r>
            <a:r>
              <a:rPr lang="ru-RU" dirty="0">
                <a:solidFill>
                  <a:schemeClr val="accent2">
                    <a:lumMod val="75000"/>
                  </a:schemeClr>
                </a:solidFill>
              </a:rPr>
              <a:t> окрику: «Не </a:t>
            </a:r>
            <a:r>
              <a:rPr lang="ru-RU" dirty="0" err="1">
                <a:solidFill>
                  <a:schemeClr val="accent2">
                    <a:lumMod val="75000"/>
                  </a:schemeClr>
                </a:solidFill>
              </a:rPr>
              <a:t>роби</a:t>
            </a:r>
            <a:r>
              <a:rPr lang="ru-RU" dirty="0">
                <a:solidFill>
                  <a:schemeClr val="accent2">
                    <a:lumMod val="75000"/>
                  </a:schemeClr>
                </a:solidFill>
              </a:rPr>
              <a:t> </a:t>
            </a:r>
            <a:r>
              <a:rPr lang="ru-RU" dirty="0" err="1">
                <a:solidFill>
                  <a:schemeClr val="accent2">
                    <a:lumMod val="75000"/>
                  </a:schemeClr>
                </a:solidFill>
              </a:rPr>
              <a:t>цього</a:t>
            </a:r>
            <a:r>
              <a:rPr lang="ru-RU" dirty="0">
                <a:solidFill>
                  <a:schemeClr val="accent2">
                    <a:lumMod val="75000"/>
                  </a:schemeClr>
                </a:solidFill>
              </a:rPr>
              <a:t>!», «</a:t>
            </a:r>
            <a:r>
              <a:rPr lang="ru-RU" dirty="0" err="1">
                <a:solidFill>
                  <a:schemeClr val="accent2">
                    <a:lumMod val="75000"/>
                  </a:schemeClr>
                </a:solidFill>
              </a:rPr>
              <a:t>Припини</a:t>
            </a:r>
            <a:r>
              <a:rPr lang="ru-RU" dirty="0">
                <a:solidFill>
                  <a:schemeClr val="accent2">
                    <a:lumMod val="75000"/>
                  </a:schemeClr>
                </a:solidFill>
              </a:rPr>
              <a:t>!» </a:t>
            </a:r>
            <a:r>
              <a:rPr lang="ru-RU" dirty="0" err="1">
                <a:solidFill>
                  <a:schemeClr val="accent2">
                    <a:lumMod val="75000"/>
                  </a:schemeClr>
                </a:solidFill>
              </a:rPr>
              <a:t>скажіть</a:t>
            </a:r>
            <a:r>
              <a:rPr lang="ru-RU" dirty="0">
                <a:solidFill>
                  <a:schemeClr val="accent2">
                    <a:lumMod val="75000"/>
                  </a:schemeClr>
                </a:solidFill>
              </a:rPr>
              <a:t> </a:t>
            </a:r>
            <a:r>
              <a:rPr lang="ru-RU" dirty="0" err="1">
                <a:solidFill>
                  <a:schemeClr val="accent2">
                    <a:lumMod val="75000"/>
                  </a:schemeClr>
                </a:solidFill>
              </a:rPr>
              <a:t>це</a:t>
            </a:r>
            <a:r>
              <a:rPr lang="ru-RU" dirty="0">
                <a:solidFill>
                  <a:schemeClr val="accent2">
                    <a:lumMod val="75000"/>
                  </a:schemeClr>
                </a:solidFill>
              </a:rPr>
              <a:t> </a:t>
            </a:r>
            <a:r>
              <a:rPr lang="ru-RU" dirty="0" err="1">
                <a:solidFill>
                  <a:schemeClr val="accent2">
                    <a:lumMod val="75000"/>
                  </a:schemeClr>
                </a:solidFill>
              </a:rPr>
              <a:t>спокійним</a:t>
            </a:r>
            <a:r>
              <a:rPr lang="ru-RU" dirty="0">
                <a:solidFill>
                  <a:schemeClr val="accent2">
                    <a:lumMod val="75000"/>
                  </a:schemeClr>
                </a:solidFill>
              </a:rPr>
              <a:t> голосом. </a:t>
            </a:r>
            <a:r>
              <a:rPr lang="ru-RU" dirty="0" err="1">
                <a:solidFill>
                  <a:schemeClr val="accent2">
                    <a:lumMod val="75000"/>
                  </a:schemeClr>
                </a:solidFill>
              </a:rPr>
              <a:t>Говоріть</a:t>
            </a:r>
            <a:r>
              <a:rPr lang="ru-RU" dirty="0">
                <a:solidFill>
                  <a:schemeClr val="accent2">
                    <a:lumMod val="75000"/>
                  </a:schemeClr>
                </a:solidFill>
              </a:rPr>
              <a:t> </a:t>
            </a:r>
            <a:r>
              <a:rPr lang="ru-RU" dirty="0" err="1">
                <a:solidFill>
                  <a:schemeClr val="accent2">
                    <a:lumMod val="75000"/>
                  </a:schemeClr>
                </a:solidFill>
              </a:rPr>
              <a:t>дитині</a:t>
            </a:r>
            <a:r>
              <a:rPr lang="ru-RU" dirty="0">
                <a:solidFill>
                  <a:schemeClr val="accent2">
                    <a:lumMod val="75000"/>
                  </a:schemeClr>
                </a:solidFill>
              </a:rPr>
              <a:t>: «</a:t>
            </a:r>
            <a:r>
              <a:rPr lang="ru-RU" dirty="0" err="1">
                <a:solidFill>
                  <a:schemeClr val="accent2">
                    <a:lumMod val="75000"/>
                  </a:schemeClr>
                </a:solidFill>
              </a:rPr>
              <a:t>Молодець</a:t>
            </a:r>
            <a:r>
              <a:rPr lang="ru-RU" dirty="0">
                <a:solidFill>
                  <a:schemeClr val="accent2">
                    <a:lumMod val="75000"/>
                  </a:schemeClr>
                </a:solidFill>
              </a:rPr>
              <a:t>!» </a:t>
            </a:r>
            <a:r>
              <a:rPr lang="ru-RU" dirty="0" err="1">
                <a:solidFill>
                  <a:schemeClr val="accent2">
                    <a:lumMod val="75000"/>
                  </a:schemeClr>
                </a:solidFill>
              </a:rPr>
              <a:t>або</a:t>
            </a:r>
            <a:r>
              <a:rPr lang="ru-RU" dirty="0">
                <a:solidFill>
                  <a:schemeClr val="accent2">
                    <a:lumMod val="75000"/>
                  </a:schemeClr>
                </a:solidFill>
              </a:rPr>
              <a:t> «</a:t>
            </a:r>
            <a:r>
              <a:rPr lang="ru-RU" dirty="0" err="1">
                <a:solidFill>
                  <a:schemeClr val="accent2">
                    <a:lumMod val="75000"/>
                  </a:schemeClr>
                </a:solidFill>
              </a:rPr>
              <a:t>Дякую</a:t>
            </a:r>
            <a:r>
              <a:rPr lang="ru-RU" dirty="0">
                <a:solidFill>
                  <a:schemeClr val="accent2">
                    <a:lumMod val="75000"/>
                  </a:schemeClr>
                </a:solidFill>
              </a:rPr>
              <a:t>!», коли </a:t>
            </a:r>
            <a:r>
              <a:rPr lang="ru-RU" dirty="0" err="1">
                <a:solidFill>
                  <a:schemeClr val="accent2">
                    <a:lumMod val="75000"/>
                  </a:schemeClr>
                </a:solidFill>
              </a:rPr>
              <a:t>дитина</a:t>
            </a:r>
            <a:r>
              <a:rPr lang="ru-RU" dirty="0">
                <a:solidFill>
                  <a:schemeClr val="accent2">
                    <a:lumMod val="75000"/>
                  </a:schemeClr>
                </a:solidFill>
              </a:rPr>
              <a:t> </a:t>
            </a:r>
            <a:r>
              <a:rPr lang="ru-RU" dirty="0" err="1">
                <a:solidFill>
                  <a:schemeClr val="accent2">
                    <a:lumMod val="75000"/>
                  </a:schemeClr>
                </a:solidFill>
              </a:rPr>
              <a:t>прислухається</a:t>
            </a:r>
            <a:r>
              <a:rPr lang="ru-RU" dirty="0">
                <a:solidFill>
                  <a:schemeClr val="accent2">
                    <a:lumMod val="75000"/>
                  </a:schemeClr>
                </a:solidFill>
              </a:rPr>
              <a:t> до вас.</a:t>
            </a:r>
          </a:p>
          <a:p>
            <a:r>
              <a:rPr lang="ru-RU" dirty="0" err="1">
                <a:solidFill>
                  <a:schemeClr val="accent2">
                    <a:lumMod val="75000"/>
                  </a:schemeClr>
                </a:solidFill>
              </a:rPr>
              <a:t>Говоріть</a:t>
            </a:r>
            <a:r>
              <a:rPr lang="ru-RU" dirty="0">
                <a:solidFill>
                  <a:schemeClr val="accent2">
                    <a:lumMod val="75000"/>
                  </a:schemeClr>
                </a:solidFill>
              </a:rPr>
              <a:t> </a:t>
            </a:r>
            <a:r>
              <a:rPr lang="ru-RU" dirty="0" err="1">
                <a:solidFill>
                  <a:schemeClr val="accent2">
                    <a:lumMod val="75000"/>
                  </a:schemeClr>
                </a:solidFill>
              </a:rPr>
              <a:t>чітко</a:t>
            </a:r>
            <a:r>
              <a:rPr lang="ru-RU" dirty="0">
                <a:solidFill>
                  <a:schemeClr val="accent2">
                    <a:lumMod val="75000"/>
                  </a:schemeClr>
                </a:solidFill>
              </a:rPr>
              <a:t>. </a:t>
            </a:r>
            <a:r>
              <a:rPr lang="ru-RU" dirty="0" err="1">
                <a:solidFill>
                  <a:schemeClr val="accent2">
                    <a:lumMod val="75000"/>
                  </a:schemeClr>
                </a:solidFill>
              </a:rPr>
              <a:t>Якщо</a:t>
            </a:r>
            <a:r>
              <a:rPr lang="ru-RU" dirty="0">
                <a:solidFill>
                  <a:schemeClr val="accent2">
                    <a:lumMod val="75000"/>
                  </a:schemeClr>
                </a:solidFill>
              </a:rPr>
              <a:t> </a:t>
            </a:r>
            <a:r>
              <a:rPr lang="ru-RU" dirty="0" err="1">
                <a:solidFill>
                  <a:schemeClr val="accent2">
                    <a:lumMod val="75000"/>
                  </a:schemeClr>
                </a:solidFill>
              </a:rPr>
              <a:t>ви</a:t>
            </a:r>
            <a:r>
              <a:rPr lang="ru-RU" dirty="0">
                <a:solidFill>
                  <a:schemeClr val="accent2">
                    <a:lumMod val="75000"/>
                  </a:schemeClr>
                </a:solidFill>
              </a:rPr>
              <a:t> кричите на </a:t>
            </a:r>
            <a:r>
              <a:rPr lang="ru-RU" dirty="0" err="1">
                <a:solidFill>
                  <a:schemeClr val="accent2">
                    <a:lumMod val="75000"/>
                  </a:schemeClr>
                </a:solidFill>
              </a:rPr>
              <a:t>дитину</a:t>
            </a:r>
            <a:r>
              <a:rPr lang="ru-RU" dirty="0">
                <a:solidFill>
                  <a:schemeClr val="accent2">
                    <a:lumMod val="75000"/>
                  </a:schemeClr>
                </a:solidFill>
              </a:rPr>
              <a:t> за те, </a:t>
            </a:r>
            <a:r>
              <a:rPr lang="ru-RU" dirty="0" err="1">
                <a:solidFill>
                  <a:schemeClr val="accent2">
                    <a:lumMod val="75000"/>
                  </a:schemeClr>
                </a:solidFill>
              </a:rPr>
              <a:t>що</a:t>
            </a:r>
            <a:r>
              <a:rPr lang="ru-RU" dirty="0">
                <a:solidFill>
                  <a:schemeClr val="accent2">
                    <a:lumMod val="75000"/>
                  </a:schemeClr>
                </a:solidFill>
              </a:rPr>
              <a:t> вона вас не </a:t>
            </a:r>
            <a:r>
              <a:rPr lang="ru-RU" dirty="0" err="1">
                <a:solidFill>
                  <a:schemeClr val="accent2">
                    <a:lumMod val="75000"/>
                  </a:schemeClr>
                </a:solidFill>
              </a:rPr>
              <a:t>слухає</a:t>
            </a:r>
            <a:r>
              <a:rPr lang="ru-RU" dirty="0">
                <a:solidFill>
                  <a:schemeClr val="accent2">
                    <a:lumMod val="75000"/>
                  </a:schemeClr>
                </a:solidFill>
              </a:rPr>
              <a:t>, </a:t>
            </a:r>
            <a:r>
              <a:rPr lang="ru-RU" dirty="0" err="1">
                <a:solidFill>
                  <a:schemeClr val="accent2">
                    <a:lumMod val="75000"/>
                  </a:schemeClr>
                </a:solidFill>
              </a:rPr>
              <a:t>це</a:t>
            </a:r>
            <a:r>
              <a:rPr lang="ru-RU" dirty="0">
                <a:solidFill>
                  <a:schemeClr val="accent2">
                    <a:lumMod val="75000"/>
                  </a:schemeClr>
                </a:solidFill>
              </a:rPr>
              <a:t> не </a:t>
            </a:r>
            <a:r>
              <a:rPr lang="ru-RU" dirty="0" err="1">
                <a:solidFill>
                  <a:schemeClr val="accent2">
                    <a:lumMod val="75000"/>
                  </a:schemeClr>
                </a:solidFill>
              </a:rPr>
              <a:t>зарадить</a:t>
            </a:r>
            <a:r>
              <a:rPr lang="ru-RU" dirty="0">
                <a:solidFill>
                  <a:schemeClr val="accent2">
                    <a:lumMod val="75000"/>
                  </a:schemeClr>
                </a:solidFill>
              </a:rPr>
              <a:t> </a:t>
            </a:r>
            <a:r>
              <a:rPr lang="ru-RU" dirty="0" err="1">
                <a:solidFill>
                  <a:schemeClr val="accent2">
                    <a:lumMod val="75000"/>
                  </a:schemeClr>
                </a:solidFill>
              </a:rPr>
              <a:t>проблемі</a:t>
            </a:r>
            <a:r>
              <a:rPr lang="ru-RU" dirty="0">
                <a:solidFill>
                  <a:schemeClr val="accent2">
                    <a:lumMod val="75000"/>
                  </a:schemeClr>
                </a:solidFill>
              </a:rPr>
              <a:t> </a:t>
            </a:r>
            <a:r>
              <a:rPr lang="ru-RU" dirty="0" err="1">
                <a:solidFill>
                  <a:schemeClr val="accent2">
                    <a:lumMod val="75000"/>
                  </a:schemeClr>
                </a:solidFill>
              </a:rPr>
              <a:t>непослуху</a:t>
            </a:r>
            <a:r>
              <a:rPr lang="ru-RU" dirty="0">
                <a:solidFill>
                  <a:schemeClr val="accent2">
                    <a:lumMod val="75000"/>
                  </a:schemeClr>
                </a:solidFill>
              </a:rPr>
              <a:t>. </a:t>
            </a:r>
            <a:r>
              <a:rPr lang="ru-RU" dirty="0" err="1">
                <a:solidFill>
                  <a:schemeClr val="accent2">
                    <a:lumMod val="75000"/>
                  </a:schemeClr>
                </a:solidFill>
              </a:rPr>
              <a:t>Якщо</a:t>
            </a:r>
            <a:r>
              <a:rPr lang="ru-RU" dirty="0">
                <a:solidFill>
                  <a:schemeClr val="accent2">
                    <a:lumMod val="75000"/>
                  </a:schemeClr>
                </a:solidFill>
              </a:rPr>
              <a:t> </a:t>
            </a:r>
            <a:r>
              <a:rPr lang="ru-RU" dirty="0" err="1">
                <a:solidFill>
                  <a:schemeClr val="accent2">
                    <a:lumMod val="75000"/>
                  </a:schemeClr>
                </a:solidFill>
              </a:rPr>
              <a:t>ви</a:t>
            </a:r>
            <a:r>
              <a:rPr lang="ru-RU" dirty="0">
                <a:solidFill>
                  <a:schemeClr val="accent2">
                    <a:lumMod val="75000"/>
                  </a:schemeClr>
                </a:solidFill>
              </a:rPr>
              <a:t> </a:t>
            </a:r>
            <a:r>
              <a:rPr lang="ru-RU" dirty="0" err="1">
                <a:solidFill>
                  <a:schemeClr val="accent2">
                    <a:lumMod val="75000"/>
                  </a:schemeClr>
                </a:solidFill>
              </a:rPr>
              <a:t>хочете</a:t>
            </a:r>
            <a:r>
              <a:rPr lang="ru-RU" dirty="0">
                <a:solidFill>
                  <a:schemeClr val="accent2">
                    <a:lumMod val="75000"/>
                  </a:schemeClr>
                </a:solidFill>
              </a:rPr>
              <a:t>, </a:t>
            </a:r>
            <a:r>
              <a:rPr lang="ru-RU" dirty="0" err="1">
                <a:solidFill>
                  <a:schemeClr val="accent2">
                    <a:lumMod val="75000"/>
                  </a:schemeClr>
                </a:solidFill>
              </a:rPr>
              <a:t>щоб</a:t>
            </a:r>
            <a:r>
              <a:rPr lang="ru-RU" dirty="0">
                <a:solidFill>
                  <a:schemeClr val="accent2">
                    <a:lumMod val="75000"/>
                  </a:schemeClr>
                </a:solidFill>
              </a:rPr>
              <a:t> </a:t>
            </a:r>
            <a:r>
              <a:rPr lang="ru-RU" dirty="0" err="1">
                <a:solidFill>
                  <a:schemeClr val="accent2">
                    <a:lumMod val="75000"/>
                  </a:schemeClr>
                </a:solidFill>
              </a:rPr>
              <a:t>дитина</a:t>
            </a:r>
            <a:r>
              <a:rPr lang="ru-RU" dirty="0">
                <a:solidFill>
                  <a:schemeClr val="accent2">
                    <a:lumMod val="75000"/>
                  </a:schemeClr>
                </a:solidFill>
              </a:rPr>
              <a:t> </a:t>
            </a:r>
            <a:r>
              <a:rPr lang="ru-RU" dirty="0" err="1">
                <a:solidFill>
                  <a:schemeClr val="accent2">
                    <a:lumMod val="75000"/>
                  </a:schemeClr>
                </a:solidFill>
              </a:rPr>
              <a:t>щось</a:t>
            </a:r>
            <a:r>
              <a:rPr lang="ru-RU" dirty="0">
                <a:solidFill>
                  <a:schemeClr val="accent2">
                    <a:lumMod val="75000"/>
                  </a:schemeClr>
                </a:solidFill>
              </a:rPr>
              <a:t> </a:t>
            </a:r>
            <a:r>
              <a:rPr lang="ru-RU" dirty="0" err="1">
                <a:solidFill>
                  <a:schemeClr val="accent2">
                    <a:lumMod val="75000"/>
                  </a:schemeClr>
                </a:solidFill>
              </a:rPr>
              <a:t>зробила</a:t>
            </a:r>
            <a:r>
              <a:rPr lang="ru-RU" dirty="0">
                <a:solidFill>
                  <a:schemeClr val="accent2">
                    <a:lumMod val="75000"/>
                  </a:schemeClr>
                </a:solidFill>
              </a:rPr>
              <a:t>, </a:t>
            </a:r>
            <a:r>
              <a:rPr lang="ru-RU" dirty="0" err="1">
                <a:solidFill>
                  <a:schemeClr val="accent2">
                    <a:lumMod val="75000"/>
                  </a:schemeClr>
                </a:solidFill>
              </a:rPr>
              <a:t>скажіть</a:t>
            </a:r>
            <a:r>
              <a:rPr lang="ru-RU" dirty="0">
                <a:solidFill>
                  <a:schemeClr val="accent2">
                    <a:lumMod val="75000"/>
                  </a:schemeClr>
                </a:solidFill>
              </a:rPr>
              <a:t> </a:t>
            </a:r>
            <a:r>
              <a:rPr lang="ru-RU" dirty="0" err="1">
                <a:solidFill>
                  <a:schemeClr val="accent2">
                    <a:lumMod val="75000"/>
                  </a:schemeClr>
                </a:solidFill>
              </a:rPr>
              <a:t>це</a:t>
            </a:r>
            <a:r>
              <a:rPr lang="ru-RU" dirty="0">
                <a:solidFill>
                  <a:schemeClr val="accent2">
                    <a:lumMod val="75000"/>
                  </a:schemeClr>
                </a:solidFill>
              </a:rPr>
              <a:t> </a:t>
            </a:r>
            <a:r>
              <a:rPr lang="ru-RU" dirty="0" err="1">
                <a:solidFill>
                  <a:schemeClr val="accent2">
                    <a:lumMod val="75000"/>
                  </a:schemeClr>
                </a:solidFill>
              </a:rPr>
              <a:t>їй</a:t>
            </a:r>
            <a:r>
              <a:rPr lang="ru-RU" dirty="0">
                <a:solidFill>
                  <a:schemeClr val="accent2">
                    <a:lumMod val="75000"/>
                  </a:schemeClr>
                </a:solidFill>
              </a:rPr>
              <a:t> </a:t>
            </a:r>
            <a:r>
              <a:rPr lang="ru-RU" dirty="0" err="1">
                <a:solidFill>
                  <a:schemeClr val="accent2">
                    <a:lumMod val="75000"/>
                  </a:schemeClr>
                </a:solidFill>
              </a:rPr>
              <a:t>чітко</a:t>
            </a:r>
            <a:r>
              <a:rPr lang="ru-RU" dirty="0">
                <a:solidFill>
                  <a:schemeClr val="accent2">
                    <a:lumMod val="75000"/>
                  </a:schemeClr>
                </a:solidFill>
              </a:rPr>
              <a:t>, по </a:t>
            </a:r>
            <a:r>
              <a:rPr lang="ru-RU" dirty="0" err="1">
                <a:solidFill>
                  <a:schemeClr val="accent2">
                    <a:lumMod val="75000"/>
                  </a:schemeClr>
                </a:solidFill>
              </a:rPr>
              <a:t>суті</a:t>
            </a:r>
            <a:r>
              <a:rPr lang="ru-RU" dirty="0">
                <a:solidFill>
                  <a:schemeClr val="accent2">
                    <a:lumMod val="75000"/>
                  </a:schemeClr>
                </a:solidFill>
              </a:rPr>
              <a:t>. Не будьте </a:t>
            </a:r>
            <a:r>
              <a:rPr lang="ru-RU" dirty="0" err="1">
                <a:solidFill>
                  <a:schemeClr val="accent2">
                    <a:lumMod val="75000"/>
                  </a:schemeClr>
                </a:solidFill>
              </a:rPr>
              <a:t>грубими</a:t>
            </a:r>
            <a:r>
              <a:rPr lang="ru-RU" dirty="0">
                <a:solidFill>
                  <a:schemeClr val="accent2">
                    <a:lumMod val="75000"/>
                  </a:schemeClr>
                </a:solidFill>
              </a:rPr>
              <a:t>, не читайте моралей. </a:t>
            </a:r>
            <a:r>
              <a:rPr lang="ru-RU" dirty="0" err="1">
                <a:solidFill>
                  <a:schemeClr val="accent2">
                    <a:lumMod val="75000"/>
                  </a:schemeClr>
                </a:solidFill>
              </a:rPr>
              <a:t>Говоріть</a:t>
            </a:r>
            <a:r>
              <a:rPr lang="ru-RU" dirty="0">
                <a:solidFill>
                  <a:schemeClr val="accent2">
                    <a:lumMod val="75000"/>
                  </a:schemeClr>
                </a:solidFill>
              </a:rPr>
              <a:t> </a:t>
            </a:r>
            <a:r>
              <a:rPr lang="ru-RU" dirty="0" err="1">
                <a:solidFill>
                  <a:schemeClr val="accent2">
                    <a:lumMod val="75000"/>
                  </a:schemeClr>
                </a:solidFill>
              </a:rPr>
              <a:t>спокійним</a:t>
            </a:r>
            <a:r>
              <a:rPr lang="ru-RU" dirty="0">
                <a:solidFill>
                  <a:schemeClr val="accent2">
                    <a:lumMod val="75000"/>
                  </a:schemeClr>
                </a:solidFill>
              </a:rPr>
              <a:t> тоном, але </a:t>
            </a:r>
            <a:r>
              <a:rPr lang="ru-RU" dirty="0" err="1">
                <a:solidFill>
                  <a:schemeClr val="accent2">
                    <a:lumMod val="75000"/>
                  </a:schemeClr>
                </a:solidFill>
              </a:rPr>
              <a:t>виявіть</a:t>
            </a:r>
            <a:r>
              <a:rPr lang="ru-RU" dirty="0">
                <a:solidFill>
                  <a:schemeClr val="accent2">
                    <a:lumMod val="75000"/>
                  </a:schemeClr>
                </a:solidFill>
              </a:rPr>
              <a:t> </a:t>
            </a:r>
            <a:r>
              <a:rPr lang="ru-RU" dirty="0" err="1">
                <a:solidFill>
                  <a:schemeClr val="accent2">
                    <a:lumMod val="75000"/>
                  </a:schemeClr>
                </a:solidFill>
              </a:rPr>
              <a:t>непохитність</a:t>
            </a:r>
            <a:r>
              <a:rPr lang="ru-RU" dirty="0">
                <a:solidFill>
                  <a:schemeClr val="accent2">
                    <a:lumMod val="75000"/>
                  </a:schemeClr>
                </a:solidFill>
              </a:rPr>
              <a:t>. Дайте </a:t>
            </a:r>
            <a:r>
              <a:rPr lang="ru-RU" dirty="0" err="1">
                <a:solidFill>
                  <a:schemeClr val="accent2">
                    <a:lumMod val="75000"/>
                  </a:schemeClr>
                </a:solidFill>
              </a:rPr>
              <a:t>зрозуміти</a:t>
            </a:r>
            <a:r>
              <a:rPr lang="ru-RU" dirty="0">
                <a:solidFill>
                  <a:schemeClr val="accent2">
                    <a:lumMod val="75000"/>
                  </a:schemeClr>
                </a:solidFill>
              </a:rPr>
              <a:t> </a:t>
            </a:r>
            <a:r>
              <a:rPr lang="ru-RU" dirty="0" err="1">
                <a:solidFill>
                  <a:schemeClr val="accent2">
                    <a:lumMod val="75000"/>
                  </a:schemeClr>
                </a:solidFill>
              </a:rPr>
              <a:t>дитині</a:t>
            </a:r>
            <a:r>
              <a:rPr lang="ru-RU" dirty="0">
                <a:solidFill>
                  <a:schemeClr val="accent2">
                    <a:lumMod val="75000"/>
                  </a:schemeClr>
                </a:solidFill>
              </a:rPr>
              <a:t>, </a:t>
            </a:r>
            <a:r>
              <a:rPr lang="ru-RU" dirty="0" err="1">
                <a:solidFill>
                  <a:schemeClr val="accent2">
                    <a:lumMod val="75000"/>
                  </a:schemeClr>
                </a:solidFill>
              </a:rPr>
              <a:t>що</a:t>
            </a:r>
            <a:r>
              <a:rPr lang="ru-RU" dirty="0">
                <a:solidFill>
                  <a:schemeClr val="accent2">
                    <a:lumMod val="75000"/>
                  </a:schemeClr>
                </a:solidFill>
              </a:rPr>
              <a:t> </a:t>
            </a:r>
            <a:r>
              <a:rPr lang="ru-RU" dirty="0" err="1">
                <a:solidFill>
                  <a:schemeClr val="accent2">
                    <a:lumMod val="75000"/>
                  </a:schemeClr>
                </a:solidFill>
              </a:rPr>
              <a:t>ви</a:t>
            </a:r>
            <a:r>
              <a:rPr lang="ru-RU" dirty="0">
                <a:solidFill>
                  <a:schemeClr val="accent2">
                    <a:lumMod val="75000"/>
                  </a:schemeClr>
                </a:solidFill>
              </a:rPr>
              <a:t> говорите про </a:t>
            </a:r>
            <a:r>
              <a:rPr lang="ru-RU" dirty="0" err="1">
                <a:solidFill>
                  <a:schemeClr val="accent2">
                    <a:lumMod val="75000"/>
                  </a:schemeClr>
                </a:solidFill>
              </a:rPr>
              <a:t>серйозні</a:t>
            </a:r>
            <a:r>
              <a:rPr lang="ru-RU" dirty="0">
                <a:solidFill>
                  <a:schemeClr val="accent2">
                    <a:lumMod val="75000"/>
                  </a:schemeClr>
                </a:solidFill>
              </a:rPr>
              <a:t> </a:t>
            </a:r>
            <a:r>
              <a:rPr lang="ru-RU" dirty="0" err="1">
                <a:solidFill>
                  <a:schemeClr val="accent2">
                    <a:lumMod val="75000"/>
                  </a:schemeClr>
                </a:solidFill>
              </a:rPr>
              <a:t>речі</a:t>
            </a:r>
            <a:r>
              <a:rPr lang="ru-RU" dirty="0">
                <a:solidFill>
                  <a:schemeClr val="accent2">
                    <a:lumMod val="75000"/>
                  </a:schemeClr>
                </a:solidFill>
              </a:rPr>
              <a:t> й </a:t>
            </a:r>
            <a:r>
              <a:rPr lang="ru-RU" dirty="0" err="1">
                <a:solidFill>
                  <a:schemeClr val="accent2">
                    <a:lumMod val="75000"/>
                  </a:schemeClr>
                </a:solidFill>
              </a:rPr>
              <a:t>хочете</a:t>
            </a:r>
            <a:r>
              <a:rPr lang="ru-RU" dirty="0">
                <a:solidFill>
                  <a:schemeClr val="accent2">
                    <a:lumMod val="75000"/>
                  </a:schemeClr>
                </a:solidFill>
              </a:rPr>
              <a:t>, </a:t>
            </a:r>
            <a:r>
              <a:rPr lang="ru-RU" dirty="0" err="1">
                <a:solidFill>
                  <a:schemeClr val="accent2">
                    <a:lumMod val="75000"/>
                  </a:schemeClr>
                </a:solidFill>
              </a:rPr>
              <a:t>щоб</a:t>
            </a:r>
            <a:r>
              <a:rPr lang="ru-RU" dirty="0">
                <a:solidFill>
                  <a:schemeClr val="accent2">
                    <a:lumMod val="75000"/>
                  </a:schemeClr>
                </a:solidFill>
              </a:rPr>
              <a:t> вона </a:t>
            </a:r>
            <a:r>
              <a:rPr lang="ru-RU" dirty="0" err="1">
                <a:solidFill>
                  <a:schemeClr val="accent2">
                    <a:lumMod val="75000"/>
                  </a:schemeClr>
                </a:solidFill>
              </a:rPr>
              <a:t>вислухала</a:t>
            </a:r>
            <a:r>
              <a:rPr lang="ru-RU" dirty="0">
                <a:solidFill>
                  <a:schemeClr val="accent2">
                    <a:lumMod val="75000"/>
                  </a:schemeClr>
                </a:solidFill>
              </a:rPr>
              <a:t> вас і </a:t>
            </a:r>
            <a:r>
              <a:rPr lang="ru-RU" dirty="0" err="1">
                <a:solidFill>
                  <a:schemeClr val="accent2">
                    <a:lumMod val="75000"/>
                  </a:schemeClr>
                </a:solidFill>
              </a:rPr>
              <a:t>зробила</a:t>
            </a:r>
            <a:r>
              <a:rPr lang="ru-RU" dirty="0">
                <a:solidFill>
                  <a:schemeClr val="accent2">
                    <a:lumMod val="75000"/>
                  </a:schemeClr>
                </a:solidFill>
              </a:rPr>
              <a:t> те, </a:t>
            </a:r>
            <a:r>
              <a:rPr lang="ru-RU" dirty="0" err="1">
                <a:solidFill>
                  <a:schemeClr val="accent2">
                    <a:lumMod val="75000"/>
                  </a:schemeClr>
                </a:solidFill>
              </a:rPr>
              <a:t>що</a:t>
            </a:r>
            <a:r>
              <a:rPr lang="ru-RU" dirty="0">
                <a:solidFill>
                  <a:schemeClr val="accent2">
                    <a:lumMod val="75000"/>
                  </a:schemeClr>
                </a:solidFill>
              </a:rPr>
              <a:t> </a:t>
            </a:r>
            <a:r>
              <a:rPr lang="ru-RU" dirty="0" err="1">
                <a:solidFill>
                  <a:schemeClr val="accent2">
                    <a:lumMod val="75000"/>
                  </a:schemeClr>
                </a:solidFill>
              </a:rPr>
              <a:t>ви</a:t>
            </a:r>
            <a:r>
              <a:rPr lang="ru-RU" dirty="0">
                <a:solidFill>
                  <a:schemeClr val="accent2">
                    <a:lumMod val="75000"/>
                  </a:schemeClr>
                </a:solidFill>
              </a:rPr>
              <a:t> </a:t>
            </a:r>
            <a:r>
              <a:rPr lang="ru-RU" dirty="0" err="1">
                <a:solidFill>
                  <a:schemeClr val="accent2">
                    <a:lumMod val="75000"/>
                  </a:schemeClr>
                </a:solidFill>
              </a:rPr>
              <a:t>їй</a:t>
            </a:r>
            <a:r>
              <a:rPr lang="ru-RU" dirty="0">
                <a:solidFill>
                  <a:schemeClr val="accent2">
                    <a:lumMod val="75000"/>
                  </a:schemeClr>
                </a:solidFill>
              </a:rPr>
              <a:t> говорите.</a:t>
            </a:r>
          </a:p>
          <a:p>
            <a:r>
              <a:rPr lang="ru-RU" dirty="0" err="1">
                <a:solidFill>
                  <a:schemeClr val="accent2">
                    <a:lumMod val="75000"/>
                  </a:schemeClr>
                </a:solidFill>
              </a:rPr>
              <a:t>Якщо</a:t>
            </a:r>
            <a:r>
              <a:rPr lang="ru-RU" dirty="0">
                <a:solidFill>
                  <a:schemeClr val="accent2">
                    <a:lumMod val="75000"/>
                  </a:schemeClr>
                </a:solidFill>
              </a:rPr>
              <a:t> </a:t>
            </a:r>
            <a:r>
              <a:rPr lang="ru-RU" dirty="0" err="1">
                <a:solidFill>
                  <a:schemeClr val="accent2">
                    <a:lumMod val="75000"/>
                  </a:schemeClr>
                </a:solidFill>
              </a:rPr>
              <a:t>ви</a:t>
            </a:r>
            <a:r>
              <a:rPr lang="ru-RU" dirty="0">
                <a:solidFill>
                  <a:schemeClr val="accent2">
                    <a:lumMod val="75000"/>
                  </a:schemeClr>
                </a:solidFill>
              </a:rPr>
              <a:t> все-таки </a:t>
            </a:r>
            <a:r>
              <a:rPr lang="ru-RU" dirty="0" err="1">
                <a:solidFill>
                  <a:schemeClr val="accent2">
                    <a:lumMod val="75000"/>
                  </a:schemeClr>
                </a:solidFill>
              </a:rPr>
              <a:t>втратите</a:t>
            </a:r>
            <a:r>
              <a:rPr lang="ru-RU" dirty="0">
                <a:solidFill>
                  <a:schemeClr val="accent2">
                    <a:lumMod val="75000"/>
                  </a:schemeClr>
                </a:solidFill>
              </a:rPr>
              <a:t> </a:t>
            </a:r>
            <a:r>
              <a:rPr lang="ru-RU" dirty="0" err="1">
                <a:solidFill>
                  <a:schemeClr val="accent2">
                    <a:lumMod val="75000"/>
                  </a:schemeClr>
                </a:solidFill>
              </a:rPr>
              <a:t>самовладання</a:t>
            </a:r>
            <a:r>
              <a:rPr lang="ru-RU" dirty="0">
                <a:solidFill>
                  <a:schemeClr val="accent2">
                    <a:lumMod val="75000"/>
                  </a:schemeClr>
                </a:solidFill>
              </a:rPr>
              <a:t> і </a:t>
            </a:r>
            <a:r>
              <a:rPr lang="ru-RU" dirty="0" err="1">
                <a:solidFill>
                  <a:schemeClr val="accent2">
                    <a:lumMod val="75000"/>
                  </a:schemeClr>
                </a:solidFill>
              </a:rPr>
              <a:t>підвищите</a:t>
            </a:r>
            <a:r>
              <a:rPr lang="ru-RU" dirty="0">
                <a:solidFill>
                  <a:schemeClr val="accent2">
                    <a:lumMod val="75000"/>
                  </a:schemeClr>
                </a:solidFill>
              </a:rPr>
              <a:t> голос, </a:t>
            </a:r>
            <a:r>
              <a:rPr lang="ru-RU" dirty="0" err="1">
                <a:solidFill>
                  <a:schemeClr val="accent2">
                    <a:lumMod val="75000"/>
                  </a:schemeClr>
                </a:solidFill>
              </a:rPr>
              <a:t>нічого</a:t>
            </a:r>
            <a:r>
              <a:rPr lang="ru-RU" dirty="0">
                <a:solidFill>
                  <a:schemeClr val="accent2">
                    <a:lumMod val="75000"/>
                  </a:schemeClr>
                </a:solidFill>
              </a:rPr>
              <a:t> страшного. </a:t>
            </a:r>
            <a:r>
              <a:rPr lang="ru-RU" dirty="0" err="1">
                <a:solidFill>
                  <a:schemeClr val="accent2">
                    <a:lumMod val="75000"/>
                  </a:schemeClr>
                </a:solidFill>
              </a:rPr>
              <a:t>Зрештою</a:t>
            </a:r>
            <a:r>
              <a:rPr lang="ru-RU" dirty="0">
                <a:solidFill>
                  <a:schemeClr val="accent2">
                    <a:lumMod val="75000"/>
                  </a:schemeClr>
                </a:solidFill>
              </a:rPr>
              <a:t>, </a:t>
            </a:r>
            <a:r>
              <a:rPr lang="ru-RU" dirty="0" err="1">
                <a:solidFill>
                  <a:schemeClr val="accent2">
                    <a:lumMod val="75000"/>
                  </a:schemeClr>
                </a:solidFill>
              </a:rPr>
              <a:t>ніхто</a:t>
            </a:r>
            <a:r>
              <a:rPr lang="ru-RU" dirty="0">
                <a:solidFill>
                  <a:schemeClr val="accent2">
                    <a:lumMod val="75000"/>
                  </a:schemeClr>
                </a:solidFill>
              </a:rPr>
              <a:t> не </a:t>
            </a:r>
            <a:r>
              <a:rPr lang="ru-RU" dirty="0" err="1">
                <a:solidFill>
                  <a:schemeClr val="accent2">
                    <a:lumMod val="75000"/>
                  </a:schemeClr>
                </a:solidFill>
              </a:rPr>
              <a:t>ідеальний</a:t>
            </a:r>
            <a:r>
              <a:rPr lang="ru-RU" dirty="0">
                <a:solidFill>
                  <a:schemeClr val="accent2">
                    <a:lumMod val="75000"/>
                  </a:schemeClr>
                </a:solidFill>
              </a:rPr>
              <a:t>. Не </a:t>
            </a:r>
            <a:r>
              <a:rPr lang="ru-RU" dirty="0" err="1">
                <a:solidFill>
                  <a:schemeClr val="accent2">
                    <a:lumMod val="75000"/>
                  </a:schemeClr>
                </a:solidFill>
              </a:rPr>
              <a:t>звинувачуйте</a:t>
            </a:r>
            <a:r>
              <a:rPr lang="ru-RU" dirty="0">
                <a:solidFill>
                  <a:schemeClr val="accent2">
                    <a:lumMod val="75000"/>
                  </a:schemeClr>
                </a:solidFill>
              </a:rPr>
              <a:t> себе, але </a:t>
            </a:r>
            <a:r>
              <a:rPr lang="ru-RU" dirty="0" err="1">
                <a:solidFill>
                  <a:schemeClr val="accent2">
                    <a:lumMod val="75000"/>
                  </a:schemeClr>
                </a:solidFill>
              </a:rPr>
              <a:t>водночас</a:t>
            </a:r>
            <a:r>
              <a:rPr lang="ru-RU" dirty="0">
                <a:solidFill>
                  <a:schemeClr val="accent2">
                    <a:lumMod val="75000"/>
                  </a:schemeClr>
                </a:solidFill>
              </a:rPr>
              <a:t> </a:t>
            </a:r>
            <a:r>
              <a:rPr lang="ru-RU" dirty="0" err="1">
                <a:solidFill>
                  <a:schemeClr val="accent2">
                    <a:lumMod val="75000"/>
                  </a:schemeClr>
                </a:solidFill>
              </a:rPr>
              <a:t>попросіть</a:t>
            </a:r>
            <a:r>
              <a:rPr lang="ru-RU" dirty="0">
                <a:solidFill>
                  <a:schemeClr val="accent2">
                    <a:lumMod val="75000"/>
                  </a:schemeClr>
                </a:solidFill>
              </a:rPr>
              <a:t> </a:t>
            </a:r>
            <a:r>
              <a:rPr lang="ru-RU" dirty="0" err="1">
                <a:solidFill>
                  <a:schemeClr val="accent2">
                    <a:lumMod val="75000"/>
                  </a:schemeClr>
                </a:solidFill>
              </a:rPr>
              <a:t>вибачення</a:t>
            </a:r>
            <a:r>
              <a:rPr lang="ru-RU" dirty="0">
                <a:solidFill>
                  <a:schemeClr val="accent2">
                    <a:lumMod val="75000"/>
                  </a:schemeClr>
                </a:solidFill>
              </a:rPr>
              <a:t> в </a:t>
            </a:r>
            <a:r>
              <a:rPr lang="ru-RU" dirty="0" err="1">
                <a:solidFill>
                  <a:schemeClr val="accent2">
                    <a:lumMod val="75000"/>
                  </a:schemeClr>
                </a:solidFill>
              </a:rPr>
              <a:t>дитини</a:t>
            </a:r>
            <a:r>
              <a:rPr lang="ru-RU" dirty="0">
                <a:solidFill>
                  <a:schemeClr val="accent2">
                    <a:lumMod val="75000"/>
                  </a:schemeClr>
                </a:solidFill>
              </a:rPr>
              <a:t>. </a:t>
            </a:r>
            <a:r>
              <a:rPr lang="ru-RU" dirty="0" err="1">
                <a:solidFill>
                  <a:schemeClr val="accent2">
                    <a:lumMod val="75000"/>
                  </a:schemeClr>
                </a:solidFill>
              </a:rPr>
              <a:t>Однак</a:t>
            </a:r>
            <a:r>
              <a:rPr lang="ru-RU" dirty="0">
                <a:solidFill>
                  <a:schemeClr val="accent2">
                    <a:lumMod val="75000"/>
                  </a:schemeClr>
                </a:solidFill>
              </a:rPr>
              <a:t> не </a:t>
            </a:r>
            <a:r>
              <a:rPr lang="ru-RU" dirty="0" err="1">
                <a:solidFill>
                  <a:schemeClr val="accent2">
                    <a:lumMod val="75000"/>
                  </a:schemeClr>
                </a:solidFill>
              </a:rPr>
              <a:t>змінюйте</a:t>
            </a:r>
            <a:r>
              <a:rPr lang="ru-RU" dirty="0">
                <a:solidFill>
                  <a:schemeClr val="accent2">
                    <a:lumMod val="75000"/>
                  </a:schemeClr>
                </a:solidFill>
              </a:rPr>
              <a:t> свою </a:t>
            </a:r>
            <a:r>
              <a:rPr lang="ru-RU" dirty="0" err="1">
                <a:solidFill>
                  <a:schemeClr val="accent2">
                    <a:lumMod val="75000"/>
                  </a:schemeClr>
                </a:solidFill>
              </a:rPr>
              <a:t>позицію</a:t>
            </a:r>
            <a:r>
              <a:rPr lang="ru-RU" dirty="0">
                <a:solidFill>
                  <a:schemeClr val="accent2">
                    <a:lumMod val="75000"/>
                  </a:schemeClr>
                </a:solidFill>
              </a:rPr>
              <a:t> – </a:t>
            </a:r>
            <a:r>
              <a:rPr lang="ru-RU" dirty="0" err="1">
                <a:solidFill>
                  <a:schemeClr val="accent2">
                    <a:lumMod val="75000"/>
                  </a:schemeClr>
                </a:solidFill>
              </a:rPr>
              <a:t>неухильно</a:t>
            </a:r>
            <a:r>
              <a:rPr lang="ru-RU" dirty="0">
                <a:solidFill>
                  <a:schemeClr val="accent2">
                    <a:lumMod val="75000"/>
                  </a:schemeClr>
                </a:solidFill>
              </a:rPr>
              <a:t> </a:t>
            </a:r>
            <a:r>
              <a:rPr lang="ru-RU" dirty="0" err="1">
                <a:solidFill>
                  <a:schemeClr val="accent2">
                    <a:lumMod val="75000"/>
                  </a:schemeClr>
                </a:solidFill>
              </a:rPr>
              <a:t>дотримуйтеся</a:t>
            </a:r>
            <a:r>
              <a:rPr lang="ru-RU" dirty="0">
                <a:solidFill>
                  <a:schemeClr val="accent2">
                    <a:lumMod val="75000"/>
                  </a:schemeClr>
                </a:solidFill>
              </a:rPr>
              <a:t> </a:t>
            </a:r>
            <a:r>
              <a:rPr lang="ru-RU" dirty="0" err="1">
                <a:solidFill>
                  <a:schemeClr val="accent2">
                    <a:lumMod val="75000"/>
                  </a:schemeClr>
                </a:solidFill>
              </a:rPr>
              <a:t>своїх</a:t>
            </a:r>
            <a:r>
              <a:rPr lang="ru-RU" dirty="0">
                <a:solidFill>
                  <a:schemeClr val="accent2">
                    <a:lumMod val="75000"/>
                  </a:schemeClr>
                </a:solidFill>
              </a:rPr>
              <a:t> </a:t>
            </a:r>
            <a:r>
              <a:rPr lang="ru-RU" dirty="0" err="1">
                <a:solidFill>
                  <a:schemeClr val="accent2">
                    <a:lumMod val="75000"/>
                  </a:schemeClr>
                </a:solidFill>
              </a:rPr>
              <a:t>вимог</a:t>
            </a:r>
            <a:r>
              <a:rPr lang="ru-RU" dirty="0">
                <a:solidFill>
                  <a:schemeClr val="accent2">
                    <a:lumMod val="75000"/>
                  </a:schemeClr>
                </a:solidFill>
              </a:rPr>
              <a:t> до </a:t>
            </a:r>
            <a:r>
              <a:rPr lang="ru-RU" dirty="0" err="1">
                <a:solidFill>
                  <a:schemeClr val="accent2">
                    <a:lumMod val="75000"/>
                  </a:schemeClr>
                </a:solidFill>
              </a:rPr>
              <a:t>дитини</a:t>
            </a:r>
            <a:r>
              <a:rPr lang="ru-RU" dirty="0">
                <a:solidFill>
                  <a:schemeClr val="accent2">
                    <a:lumMod val="75000"/>
                  </a:schemeClr>
                </a:solidFill>
              </a:rPr>
              <a:t>, пояснивши </a:t>
            </a:r>
            <a:r>
              <a:rPr lang="ru-RU" dirty="0" err="1">
                <a:solidFill>
                  <a:schemeClr val="accent2">
                    <a:lumMod val="75000"/>
                  </a:schemeClr>
                </a:solidFill>
              </a:rPr>
              <a:t>їй</a:t>
            </a:r>
            <a:r>
              <a:rPr lang="ru-RU" dirty="0">
                <a:solidFill>
                  <a:schemeClr val="accent2">
                    <a:lumMod val="75000"/>
                  </a:schemeClr>
                </a:solidFill>
              </a:rPr>
              <a:t>, </a:t>
            </a:r>
            <a:r>
              <a:rPr lang="ru-RU" dirty="0" err="1">
                <a:solidFill>
                  <a:schemeClr val="accent2">
                    <a:lumMod val="75000"/>
                  </a:schemeClr>
                </a:solidFill>
              </a:rPr>
              <a:t>чому</a:t>
            </a:r>
            <a:r>
              <a:rPr lang="ru-RU" dirty="0">
                <a:solidFill>
                  <a:schemeClr val="accent2">
                    <a:lumMod val="75000"/>
                  </a:schemeClr>
                </a:solidFill>
              </a:rPr>
              <a:t> вона </a:t>
            </a:r>
            <a:r>
              <a:rPr lang="ru-RU" dirty="0" err="1">
                <a:solidFill>
                  <a:schemeClr val="accent2">
                    <a:lumMod val="75000"/>
                  </a:schemeClr>
                </a:solidFill>
              </a:rPr>
              <a:t>має</a:t>
            </a:r>
            <a:r>
              <a:rPr lang="ru-RU" dirty="0">
                <a:solidFill>
                  <a:schemeClr val="accent2">
                    <a:lumMod val="75000"/>
                  </a:schemeClr>
                </a:solidFill>
              </a:rPr>
              <a:t> </a:t>
            </a:r>
            <a:r>
              <a:rPr lang="ru-RU" dirty="0" err="1">
                <a:solidFill>
                  <a:schemeClr val="accent2">
                    <a:lumMod val="75000"/>
                  </a:schemeClr>
                </a:solidFill>
              </a:rPr>
              <a:t>чи</a:t>
            </a:r>
            <a:r>
              <a:rPr lang="ru-RU" dirty="0">
                <a:solidFill>
                  <a:schemeClr val="accent2">
                    <a:lumMod val="75000"/>
                  </a:schemeClr>
                </a:solidFill>
              </a:rPr>
              <a:t> </a:t>
            </a:r>
            <a:r>
              <a:rPr lang="ru-RU" dirty="0" err="1">
                <a:solidFill>
                  <a:schemeClr val="accent2">
                    <a:lumMod val="75000"/>
                  </a:schemeClr>
                </a:solidFill>
              </a:rPr>
              <a:t>ні</a:t>
            </a:r>
            <a:r>
              <a:rPr lang="ru-RU" dirty="0">
                <a:solidFill>
                  <a:schemeClr val="accent2">
                    <a:lumMod val="75000"/>
                  </a:schemeClr>
                </a:solidFill>
              </a:rPr>
              <a:t> </a:t>
            </a:r>
            <a:r>
              <a:rPr lang="ru-RU" dirty="0" err="1">
                <a:solidFill>
                  <a:schemeClr val="accent2">
                    <a:lumMod val="75000"/>
                  </a:schemeClr>
                </a:solidFill>
              </a:rPr>
              <a:t>робити</a:t>
            </a:r>
            <a:r>
              <a:rPr lang="ru-RU" dirty="0">
                <a:solidFill>
                  <a:schemeClr val="accent2">
                    <a:lumMod val="75000"/>
                  </a:schemeClr>
                </a:solidFill>
              </a:rPr>
              <a:t> </a:t>
            </a:r>
            <a:r>
              <a:rPr lang="ru-RU" dirty="0" err="1">
                <a:solidFill>
                  <a:schemeClr val="accent2">
                    <a:lumMod val="75000"/>
                  </a:schemeClr>
                </a:solidFill>
              </a:rPr>
              <a:t>що-небудь</a:t>
            </a:r>
            <a:r>
              <a:rPr lang="ru-RU" dirty="0">
                <a:solidFill>
                  <a:schemeClr val="accent2">
                    <a:lumMod val="75000"/>
                  </a:schemeClr>
                </a:solidFill>
              </a:rPr>
              <a:t>. </a:t>
            </a:r>
            <a:r>
              <a:rPr lang="ru-RU" dirty="0" err="1">
                <a:solidFill>
                  <a:schemeClr val="accent2">
                    <a:lumMod val="75000"/>
                  </a:schemeClr>
                </a:solidFill>
              </a:rPr>
              <a:t>Важливо</a:t>
            </a:r>
            <a:r>
              <a:rPr lang="ru-RU" dirty="0">
                <a:solidFill>
                  <a:schemeClr val="accent2">
                    <a:lumMod val="75000"/>
                  </a:schemeClr>
                </a:solidFill>
              </a:rPr>
              <a:t> </a:t>
            </a:r>
            <a:r>
              <a:rPr lang="ru-RU" dirty="0" err="1">
                <a:solidFill>
                  <a:schemeClr val="accent2">
                    <a:lumMod val="75000"/>
                  </a:schemeClr>
                </a:solidFill>
              </a:rPr>
              <a:t>практикуватися</a:t>
            </a:r>
            <a:r>
              <a:rPr lang="ru-RU" dirty="0">
                <a:solidFill>
                  <a:schemeClr val="accent2">
                    <a:lumMod val="75000"/>
                  </a:schemeClr>
                </a:solidFill>
              </a:rPr>
              <a:t> в </a:t>
            </a:r>
            <a:r>
              <a:rPr lang="ru-RU" dirty="0" err="1">
                <a:solidFill>
                  <a:schemeClr val="accent2">
                    <a:lumMod val="75000"/>
                  </a:schemeClr>
                </a:solidFill>
              </a:rPr>
              <a:t>умінні</a:t>
            </a:r>
            <a:r>
              <a:rPr lang="ru-RU" dirty="0">
                <a:solidFill>
                  <a:schemeClr val="accent2">
                    <a:lumMod val="75000"/>
                  </a:schemeClr>
                </a:solidFill>
              </a:rPr>
              <a:t> </a:t>
            </a:r>
            <a:r>
              <a:rPr lang="ru-RU" dirty="0" err="1">
                <a:solidFill>
                  <a:schemeClr val="accent2">
                    <a:lumMod val="75000"/>
                  </a:schemeClr>
                </a:solidFill>
              </a:rPr>
              <a:t>заохочувати</a:t>
            </a:r>
            <a:r>
              <a:rPr lang="ru-RU" dirty="0">
                <a:solidFill>
                  <a:schemeClr val="accent2">
                    <a:lumMod val="75000"/>
                  </a:schemeClr>
                </a:solidFill>
              </a:rPr>
              <a:t> </a:t>
            </a:r>
            <a:r>
              <a:rPr lang="ru-RU" dirty="0" err="1">
                <a:solidFill>
                  <a:schemeClr val="accent2">
                    <a:lumMod val="75000"/>
                  </a:schemeClr>
                </a:solidFill>
              </a:rPr>
              <a:t>дитину</a:t>
            </a:r>
            <a:r>
              <a:rPr lang="ru-RU" dirty="0">
                <a:solidFill>
                  <a:schemeClr val="accent2">
                    <a:lumMod val="75000"/>
                  </a:schemeClr>
                </a:solidFill>
              </a:rPr>
              <a:t> </a:t>
            </a:r>
            <a:r>
              <a:rPr lang="ru-RU" dirty="0" err="1">
                <a:solidFill>
                  <a:schemeClr val="accent2">
                    <a:lumMod val="75000"/>
                  </a:schemeClr>
                </a:solidFill>
              </a:rPr>
              <a:t>дослухатися</a:t>
            </a:r>
            <a:r>
              <a:rPr lang="ru-RU" dirty="0">
                <a:solidFill>
                  <a:schemeClr val="accent2">
                    <a:lumMod val="75000"/>
                  </a:schemeClr>
                </a:solidFill>
              </a:rPr>
              <a:t> до вас без крику.</a:t>
            </a:r>
          </a:p>
          <a:p>
            <a:endParaRPr lang="uk-UA" dirty="0"/>
          </a:p>
        </p:txBody>
      </p:sp>
      <p:pic>
        <p:nvPicPr>
          <p:cNvPr id="14340" name="Picture 4" descr="Дитина не слухає. Що робити: 10 лучших мыслей из книги Лили Дубинско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48590"/>
            <a:ext cx="343979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Розмальовка Смайлик із смаком їжі | Розмальовки для дітей друк онлай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9670" y="148590"/>
            <a:ext cx="1847214"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458275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Основна подія">
  <a:themeElements>
    <a:clrScheme name="Main Event">
      <a:dk1>
        <a:sysClr val="windowText" lastClr="000000"/>
      </a:dk1>
      <a:lt1>
        <a:sysClr val="window" lastClr="FFFFFF"/>
      </a:lt1>
      <a:dk2>
        <a:srgbClr val="424242"/>
      </a:dk2>
      <a:lt2>
        <a:srgbClr val="C8C8C8"/>
      </a:lt2>
      <a:accent1>
        <a:srgbClr val="8FA751"/>
      </a:accent1>
      <a:accent2>
        <a:srgbClr val="629D7D"/>
      </a:accent2>
      <a:accent3>
        <a:srgbClr val="5A7AAB"/>
      </a:accent3>
      <a:accent4>
        <a:srgbClr val="AA618F"/>
      </a:accent4>
      <a:accent5>
        <a:srgbClr val="BA5445"/>
      </a:accent5>
      <a:accent6>
        <a:srgbClr val="C8A547"/>
      </a:accent6>
      <a:hlink>
        <a:srgbClr val="91BF1A"/>
      </a:hlink>
      <a:folHlink>
        <a:srgbClr val="ADBE82"/>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CF823853-53CC-4249-AEDB-2EA9F718B2D2}"/>
    </a:ext>
  </a:extLst>
</a:theme>
</file>

<file path=docProps/app.xml><?xml version="1.0" encoding="utf-8"?>
<Properties xmlns="http://schemas.openxmlformats.org/officeDocument/2006/extended-properties" xmlns:vt="http://schemas.openxmlformats.org/officeDocument/2006/docPropsVTypes">
  <Template>TM04033927[[fn=Основна подія]]</Template>
  <TotalTime>80</TotalTime>
  <Words>1443</Words>
  <Application>Microsoft Office PowerPoint</Application>
  <PresentationFormat>Широкий екран</PresentationFormat>
  <Paragraphs>43</Paragraphs>
  <Slides>15</Slides>
  <Notes>0</Notes>
  <HiddenSlides>0</HiddenSlides>
  <MMClips>0</MMClips>
  <ScaleCrop>false</ScaleCrop>
  <HeadingPairs>
    <vt:vector size="6" baseType="variant">
      <vt:variant>
        <vt:lpstr>Використані шрифти</vt:lpstr>
      </vt:variant>
      <vt:variant>
        <vt:i4>5</vt:i4>
      </vt:variant>
      <vt:variant>
        <vt:lpstr>Тема</vt:lpstr>
      </vt:variant>
      <vt:variant>
        <vt:i4>1</vt:i4>
      </vt:variant>
      <vt:variant>
        <vt:lpstr>Заголовки слайдів</vt:lpstr>
      </vt:variant>
      <vt:variant>
        <vt:i4>15</vt:i4>
      </vt:variant>
    </vt:vector>
  </HeadingPairs>
  <TitlesOfParts>
    <vt:vector size="21" baseType="lpstr">
      <vt:lpstr>Arial</vt:lpstr>
      <vt:lpstr>Dosis</vt:lpstr>
      <vt:lpstr>Impact</vt:lpstr>
      <vt:lpstr>tahoma</vt:lpstr>
      <vt:lpstr>Ubuntu</vt:lpstr>
      <vt:lpstr>Основна подія</vt:lpstr>
      <vt:lpstr>Уроки виховання. Як зробити так, щоб дитина вас слухала  Цикл розробок «Слухняні діти у слухняних батьків» </vt:lpstr>
      <vt:lpstr>Як змусити дитину слухати вас</vt:lpstr>
      <vt:lpstr>1. Привертайте увагу дитини</vt:lpstr>
      <vt:lpstr>2. Говоріть конкретно</vt:lpstr>
      <vt:lpstr>Презентація PowerPoint</vt:lpstr>
      <vt:lpstr>3. Надавайте дитині необхідну інформацію</vt:lpstr>
      <vt:lpstr>4. Говоріть, а не запитуйте</vt:lpstr>
      <vt:lpstr>5. Дайте дитині час, щоб обробити інформацію</vt:lpstr>
      <vt:lpstr>6. Перевірте, чи правильно дитина зрозуміла вас</vt:lpstr>
      <vt:lpstr>7. Давайте дитині вибір</vt:lpstr>
      <vt:lpstr>8. Установіть очікування</vt:lpstr>
      <vt:lpstr>9. Зміцнюйте зв'язок із дитиною</vt:lpstr>
      <vt:lpstr>10. Виявляйте співчуття</vt:lpstr>
      <vt:lpstr>11. Не підвищуйте голос</vt:lpstr>
      <vt:lpstr>Презентація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Як розмовляти з дитиною, щоб вона вас слухала</dc:title>
  <dc:creator>Наталя Мізерак</dc:creator>
  <cp:lastModifiedBy>Наталя Мізерак</cp:lastModifiedBy>
  <cp:revision>8</cp:revision>
  <dcterms:created xsi:type="dcterms:W3CDTF">2022-09-11T14:25:23Z</dcterms:created>
  <dcterms:modified xsi:type="dcterms:W3CDTF">2025-01-21T12:23:13Z</dcterms:modified>
</cp:coreProperties>
</file>