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6" r:id="rId2"/>
  </p:sldMasterIdLst>
  <p:notesMasterIdLst>
    <p:notesMasterId r:id="rId16"/>
  </p:notesMasterIdLst>
  <p:sldIdLst>
    <p:sldId id="297" r:id="rId3"/>
    <p:sldId id="304" r:id="rId4"/>
    <p:sldId id="305" r:id="rId5"/>
    <p:sldId id="306" r:id="rId6"/>
    <p:sldId id="310" r:id="rId7"/>
    <p:sldId id="311" r:id="rId8"/>
    <p:sldId id="312" r:id="rId9"/>
    <p:sldId id="313" r:id="rId10"/>
    <p:sldId id="314" r:id="rId11"/>
    <p:sldId id="316" r:id="rId12"/>
    <p:sldId id="317" r:id="rId13"/>
    <p:sldId id="261" r:id="rId14"/>
    <p:sldId id="263" r:id="rId15"/>
  </p:sldIdLst>
  <p:sldSz cx="12192000" cy="6858000"/>
  <p:notesSz cx="6858000" cy="9144000"/>
  <p:embeddedFontLst>
    <p:embeddedFont>
      <p:font typeface="等线" panose="02010600030101010101" pitchFamily="2" charset="-122"/>
      <p:regular r:id="rId17"/>
      <p:bold r:id="rId18"/>
    </p:embeddedFont>
    <p:embeddedFont>
      <p:font typeface="等线 Light" panose="02010600030101010101" pitchFamily="2" charset="-122"/>
      <p:regular r:id="rId19"/>
    </p:embeddedFont>
    <p:embeddedFont>
      <p:font typeface="微软雅黑" panose="020B0503020204020204" pitchFamily="34" charset="-122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Segoe UI" panose="020B0502040204020203" pitchFamily="34" charset="0"/>
      <p:regular r:id="rId28"/>
      <p:bold r:id="rId29"/>
      <p:italic r:id="rId30"/>
      <p:boldItalic r:id="rId31"/>
    </p:embeddedFont>
  </p:embeddedFontLst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4BA18"/>
    <a:srgbClr val="C1905F"/>
    <a:srgbClr val="CBA278"/>
    <a:srgbClr val="E8D2BC"/>
    <a:srgbClr val="F4BB19"/>
    <a:srgbClr val="5E8060"/>
    <a:srgbClr val="ED6B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36" autoAdjust="0"/>
    <p:restoredTop sz="96366" autoAdjust="0"/>
  </p:normalViewPr>
  <p:slideViewPr>
    <p:cSldViewPr snapToGrid="0">
      <p:cViewPr varScale="1">
        <p:scale>
          <a:sx n="66" d="100"/>
          <a:sy n="66" d="100"/>
        </p:scale>
        <p:origin x="720" y="32"/>
      </p:cViewPr>
      <p:guideLst>
        <p:guide orient="horz" pos="2160"/>
        <p:guide pos="3840"/>
        <p:guide orient="horz" pos="2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8.fntdata"/><Relationship Id="rId32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4B108D-581A-4FA0-BB9E-DE0E544345D8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02E457-8557-45E5-AA5D-AB744FF200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450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02E457-8557-45E5-AA5D-AB744FF2000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1704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124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2582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2495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1573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4073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7045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02E457-8557-45E5-AA5D-AB744FF2000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635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02E457-8557-45E5-AA5D-AB744FF2000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9412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 userDrawn="1"/>
        </p:nvGrpSpPr>
        <p:grpSpPr>
          <a:xfrm>
            <a:off x="11209233" y="6236662"/>
            <a:ext cx="984352" cy="431939"/>
            <a:chOff x="10634092" y="6090541"/>
            <a:chExt cx="1128537" cy="432039"/>
          </a:xfrm>
        </p:grpSpPr>
        <p:sp>
          <p:nvSpPr>
            <p:cNvPr id="21" name="Rectangle 3"/>
            <p:cNvSpPr/>
            <p:nvPr userDrawn="1"/>
          </p:nvSpPr>
          <p:spPr bwMode="auto">
            <a:xfrm>
              <a:off x="10634092" y="6090541"/>
              <a:ext cx="792088" cy="432039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76109" tIns="38049" rIns="38049" bIns="76109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3027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-40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2" name="Rectangle 3"/>
            <p:cNvSpPr/>
            <p:nvPr userDrawn="1"/>
          </p:nvSpPr>
          <p:spPr bwMode="auto">
            <a:xfrm>
              <a:off x="10634093" y="6456944"/>
              <a:ext cx="1128536" cy="6563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76109" tIns="38049" rIns="38049" bIns="76109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3027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-40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23" name="TextBox 15"/>
          <p:cNvSpPr txBox="1"/>
          <p:nvPr userDrawn="1"/>
        </p:nvSpPr>
        <p:spPr>
          <a:xfrm>
            <a:off x="11209234" y="6270400"/>
            <a:ext cx="671434" cy="369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8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‹#›</a:t>
            </a:fld>
            <a:r>
              <a:rPr lang="zh-CN" altLang="en-US" sz="1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1800" b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 userDrawn="1"/>
        </p:nvSpPr>
        <p:spPr>
          <a:xfrm>
            <a:off x="0" y="0"/>
            <a:ext cx="1384300" cy="838200"/>
          </a:xfrm>
          <a:prstGeom prst="rect">
            <a:avLst/>
          </a:prstGeom>
          <a:solidFill>
            <a:srgbClr val="90BF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9824968" y="-1"/>
            <a:ext cx="2367031" cy="838201"/>
          </a:xfrm>
          <a:prstGeom prst="rect">
            <a:avLst/>
          </a:prstGeom>
        </p:spPr>
      </p:pic>
      <p:sp>
        <p:nvSpPr>
          <p:cNvPr id="8" name="矩形 41"/>
          <p:cNvSpPr/>
          <p:nvPr userDrawn="1"/>
        </p:nvSpPr>
        <p:spPr>
          <a:xfrm>
            <a:off x="1384299" y="-6352"/>
            <a:ext cx="10003831" cy="844551"/>
          </a:xfrm>
          <a:custGeom>
            <a:avLst/>
            <a:gdLst>
              <a:gd name="connsiteX0" fmla="*/ 0 w 10003831"/>
              <a:gd name="connsiteY0" fmla="*/ 6860 h 848249"/>
              <a:gd name="connsiteX1" fmla="*/ 10003831 w 10003831"/>
              <a:gd name="connsiteY1" fmla="*/ 0 h 848249"/>
              <a:gd name="connsiteX2" fmla="*/ 8775700 w 10003831"/>
              <a:gd name="connsiteY2" fmla="*/ 848249 h 848249"/>
              <a:gd name="connsiteX3" fmla="*/ 0 w 10003831"/>
              <a:gd name="connsiteY3" fmla="*/ 848249 h 848249"/>
              <a:gd name="connsiteX4" fmla="*/ 0 w 10003831"/>
              <a:gd name="connsiteY4" fmla="*/ 6860 h 848249"/>
              <a:gd name="connsiteX5" fmla="*/ 0 w 10807700"/>
              <a:gd name="connsiteY5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3831" h="848248">
                <a:moveTo>
                  <a:pt x="0" y="6860"/>
                </a:moveTo>
                <a:lnTo>
                  <a:pt x="10003831" y="0"/>
                </a:lnTo>
                <a:cubicBezTo>
                  <a:pt x="9254531" y="123825"/>
                  <a:pt x="8983133" y="448199"/>
                  <a:pt x="8775700" y="848249"/>
                </a:cubicBezTo>
                <a:lnTo>
                  <a:pt x="0" y="848249"/>
                </a:lnTo>
                <a:lnTo>
                  <a:pt x="0" y="6860"/>
                </a:lnTo>
                <a:close/>
              </a:path>
            </a:pathLst>
          </a:custGeom>
          <a:solidFill>
            <a:srgbClr val="00A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等腰三角形 26"/>
          <p:cNvSpPr/>
          <p:nvPr userDrawn="1"/>
        </p:nvSpPr>
        <p:spPr>
          <a:xfrm>
            <a:off x="10094084" y="-6352"/>
            <a:ext cx="1294642" cy="844552"/>
          </a:xfrm>
          <a:custGeom>
            <a:avLst/>
            <a:gdLst>
              <a:gd name="connsiteX0" fmla="*/ 0 w 2033240"/>
              <a:gd name="connsiteY0" fmla="*/ 1677904 h 1677904"/>
              <a:gd name="connsiteX1" fmla="*/ 2033240 w 2033240"/>
              <a:gd name="connsiteY1" fmla="*/ 0 h 1677904"/>
              <a:gd name="connsiteX2" fmla="*/ 268490 w 2033240"/>
              <a:gd name="connsiteY2" fmla="*/ 1671469 h 1677904"/>
              <a:gd name="connsiteX3" fmla="*/ 0 w 2033240"/>
              <a:gd name="connsiteY3" fmla="*/ 1677904 h 1677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3240" h="1677903">
                <a:moveTo>
                  <a:pt x="0" y="1677904"/>
                </a:moveTo>
                <a:cubicBezTo>
                  <a:pt x="476780" y="616425"/>
                  <a:pt x="1182360" y="204102"/>
                  <a:pt x="2033240" y="0"/>
                </a:cubicBezTo>
                <a:cubicBezTo>
                  <a:pt x="1155963" y="264049"/>
                  <a:pt x="425449" y="1083696"/>
                  <a:pt x="268490" y="1671469"/>
                </a:cubicBezTo>
                <a:lnTo>
                  <a:pt x="0" y="1677904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09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0557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9B9EB2-0717-409A-B1C1-EC7F80FF8E51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62DDA3C-55E3-436C-8907-1B92F441D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983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9B9EB2-0717-409A-B1C1-EC7F80FF8E51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62DDA3C-55E3-436C-8907-1B92F441D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5833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9B9EB2-0717-409A-B1C1-EC7F80FF8E51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62DDA3C-55E3-436C-8907-1B92F441D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2007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9B9EB2-0717-409A-B1C1-EC7F80FF8E51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62DDA3C-55E3-436C-8907-1B92F441D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407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9B9EB2-0717-409A-B1C1-EC7F80FF8E51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62DDA3C-55E3-436C-8907-1B92F441D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6852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9B9EB2-0717-409A-B1C1-EC7F80FF8E51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62DDA3C-55E3-436C-8907-1B92F441D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4907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9B9EB2-0717-409A-B1C1-EC7F80FF8E51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62DDA3C-55E3-436C-8907-1B92F441D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44693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9B9EB2-0717-409A-B1C1-EC7F80FF8E51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62DDA3C-55E3-436C-8907-1B92F441D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22910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9B9EB2-0717-409A-B1C1-EC7F80FF8E51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62DDA3C-55E3-436C-8907-1B92F441D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9568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9B9EB2-0717-409A-B1C1-EC7F80FF8E51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62DDA3C-55E3-436C-8907-1B92F441D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888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9B9EB2-0717-409A-B1C1-EC7F80FF8E51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62DDA3C-55E3-436C-8907-1B92F441D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4853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2025/6/9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1909192" y="2652141"/>
            <a:ext cx="740664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HOMEPPT</a:t>
            </a:r>
            <a:r>
              <a:rPr lang="zh-CN" altLang="en-US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网</a:t>
            </a:r>
            <a:r>
              <a:rPr lang="en-US" altLang="zh-CN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-WWW.homePPT.COM</a:t>
            </a:r>
            <a:r>
              <a:rPr lang="zh-CN" altLang="en-US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免费</a:t>
            </a:r>
            <a:r>
              <a:rPr lang="en-US" altLang="zh-CN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模板下载，精品</a:t>
            </a:r>
            <a:r>
              <a:rPr lang="en-US" altLang="zh-CN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模板，</a:t>
            </a:r>
            <a:r>
              <a:rPr lang="en-US" altLang="zh-CN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HOMEPPT</a:t>
            </a:r>
            <a:r>
              <a:rPr lang="zh-CN" altLang="en-US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网</a:t>
            </a:r>
            <a:r>
              <a:rPr lang="en-US" altLang="zh-CN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-WWW.homePPT.COM</a:t>
            </a:r>
            <a:r>
              <a:rPr lang="zh-CN" altLang="en-US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每天更新</a:t>
            </a:r>
            <a:r>
              <a:rPr lang="en-US" altLang="zh-CN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900" dirty="0">
                <a:noFill/>
                <a:effectLst>
                  <a:outerShdw sx="1000" sy="1000" algn="ctr" rotWithShape="0">
                    <a:schemeClr val="tx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614764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media1.mp3"/><Relationship Id="rId16" Type="http://schemas.openxmlformats.org/officeDocument/2006/relationships/image" Target="../media/image13.jpeg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5" Type="http://schemas.openxmlformats.org/officeDocument/2006/relationships/image" Target="../media/image12.jpeg"/><Relationship Id="rId10" Type="http://schemas.openxmlformats.org/officeDocument/2006/relationships/image" Target="../media/image7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jpe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2.jpe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2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3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任意多边形 80"/>
          <p:cNvSpPr/>
          <p:nvPr/>
        </p:nvSpPr>
        <p:spPr>
          <a:xfrm>
            <a:off x="2130818" y="1924367"/>
            <a:ext cx="2517932" cy="1258966"/>
          </a:xfrm>
          <a:custGeom>
            <a:avLst/>
            <a:gdLst>
              <a:gd name="connsiteX0" fmla="*/ 1258966 w 2517932"/>
              <a:gd name="connsiteY0" fmla="*/ 0 h 1258966"/>
              <a:gd name="connsiteX1" fmla="*/ 2517932 w 2517932"/>
              <a:gd name="connsiteY1" fmla="*/ 1258966 h 1258966"/>
              <a:gd name="connsiteX2" fmla="*/ 0 w 2517932"/>
              <a:gd name="connsiteY2" fmla="*/ 1258966 h 1258966"/>
              <a:gd name="connsiteX3" fmla="*/ 1258966 w 2517932"/>
              <a:gd name="connsiteY3" fmla="*/ 0 h 1258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7932" h="1258966">
                <a:moveTo>
                  <a:pt x="1258966" y="0"/>
                </a:moveTo>
                <a:lnTo>
                  <a:pt x="2517932" y="1258966"/>
                </a:lnTo>
                <a:lnTo>
                  <a:pt x="0" y="1258966"/>
                </a:lnTo>
                <a:lnTo>
                  <a:pt x="1258966" y="0"/>
                </a:lnTo>
                <a:close/>
              </a:path>
            </a:pathLst>
          </a:cu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2" name="任意多边形 81"/>
          <p:cNvSpPr/>
          <p:nvPr/>
        </p:nvSpPr>
        <p:spPr>
          <a:xfrm>
            <a:off x="4842488" y="1924367"/>
            <a:ext cx="2517932" cy="1258966"/>
          </a:xfrm>
          <a:custGeom>
            <a:avLst/>
            <a:gdLst>
              <a:gd name="connsiteX0" fmla="*/ 1258966 w 2517932"/>
              <a:gd name="connsiteY0" fmla="*/ 0 h 1258966"/>
              <a:gd name="connsiteX1" fmla="*/ 2517932 w 2517932"/>
              <a:gd name="connsiteY1" fmla="*/ 1258966 h 1258966"/>
              <a:gd name="connsiteX2" fmla="*/ 0 w 2517932"/>
              <a:gd name="connsiteY2" fmla="*/ 1258966 h 1258966"/>
              <a:gd name="connsiteX3" fmla="*/ 1258966 w 2517932"/>
              <a:gd name="connsiteY3" fmla="*/ 0 h 1258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7932" h="1258966">
                <a:moveTo>
                  <a:pt x="1258966" y="0"/>
                </a:moveTo>
                <a:lnTo>
                  <a:pt x="2517932" y="1258966"/>
                </a:lnTo>
                <a:lnTo>
                  <a:pt x="0" y="1258966"/>
                </a:lnTo>
                <a:lnTo>
                  <a:pt x="1258966" y="0"/>
                </a:lnTo>
                <a:close/>
              </a:path>
            </a:pathLst>
          </a:custGeom>
          <a:solidFill>
            <a:srgbClr val="F398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3" name="任意多边形 82"/>
          <p:cNvSpPr/>
          <p:nvPr/>
        </p:nvSpPr>
        <p:spPr>
          <a:xfrm>
            <a:off x="7554158" y="1924367"/>
            <a:ext cx="2517932" cy="1258966"/>
          </a:xfrm>
          <a:custGeom>
            <a:avLst/>
            <a:gdLst>
              <a:gd name="connsiteX0" fmla="*/ 1258966 w 2517932"/>
              <a:gd name="connsiteY0" fmla="*/ 0 h 1258966"/>
              <a:gd name="connsiteX1" fmla="*/ 2517932 w 2517932"/>
              <a:gd name="connsiteY1" fmla="*/ 1258966 h 1258966"/>
              <a:gd name="connsiteX2" fmla="*/ 0 w 2517932"/>
              <a:gd name="connsiteY2" fmla="*/ 1258966 h 1258966"/>
              <a:gd name="connsiteX3" fmla="*/ 1258966 w 2517932"/>
              <a:gd name="connsiteY3" fmla="*/ 0 h 1258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7932" h="1258966">
                <a:moveTo>
                  <a:pt x="1258966" y="0"/>
                </a:moveTo>
                <a:lnTo>
                  <a:pt x="2517932" y="1258966"/>
                </a:lnTo>
                <a:lnTo>
                  <a:pt x="0" y="1258966"/>
                </a:lnTo>
                <a:lnTo>
                  <a:pt x="1258966" y="0"/>
                </a:lnTo>
                <a:close/>
              </a:path>
            </a:pathLst>
          </a:cu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3" name="Omar Akram - Run Away With 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95849" y="6072812"/>
            <a:ext cx="609600" cy="609600"/>
          </a:xfrm>
          <a:prstGeom prst="rect">
            <a:avLst/>
          </a:prstGeom>
        </p:spPr>
      </p:pic>
      <p:sp>
        <p:nvSpPr>
          <p:cNvPr id="42" name="任意多边形 41"/>
          <p:cNvSpPr/>
          <p:nvPr/>
        </p:nvSpPr>
        <p:spPr>
          <a:xfrm>
            <a:off x="1" y="0"/>
            <a:ext cx="1960737" cy="1799876"/>
          </a:xfrm>
          <a:custGeom>
            <a:avLst/>
            <a:gdLst>
              <a:gd name="connsiteX0" fmla="*/ 0 w 1960737"/>
              <a:gd name="connsiteY0" fmla="*/ 0 h 1799876"/>
              <a:gd name="connsiteX1" fmla="*/ 1461198 w 1960737"/>
              <a:gd name="connsiteY1" fmla="*/ 0 h 1799876"/>
              <a:gd name="connsiteX2" fmla="*/ 1960737 w 1960737"/>
              <a:gd name="connsiteY2" fmla="*/ 499540 h 1799876"/>
              <a:gd name="connsiteX3" fmla="*/ 660400 w 1960737"/>
              <a:gd name="connsiteY3" fmla="*/ 1799876 h 1799876"/>
              <a:gd name="connsiteX4" fmla="*/ 0 w 1960737"/>
              <a:gd name="connsiteY4" fmla="*/ 1139477 h 1799876"/>
              <a:gd name="connsiteX5" fmla="*/ 0 w 1960737"/>
              <a:gd name="connsiteY5" fmla="*/ 0 h 1799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60737" h="1799876">
                <a:moveTo>
                  <a:pt x="0" y="0"/>
                </a:moveTo>
                <a:lnTo>
                  <a:pt x="1461198" y="0"/>
                </a:lnTo>
                <a:lnTo>
                  <a:pt x="1960737" y="499540"/>
                </a:lnTo>
                <a:lnTo>
                  <a:pt x="660400" y="1799876"/>
                </a:lnTo>
                <a:lnTo>
                  <a:pt x="0" y="1139477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任意多边形 66"/>
          <p:cNvSpPr/>
          <p:nvPr/>
        </p:nvSpPr>
        <p:spPr>
          <a:xfrm>
            <a:off x="1" y="1932879"/>
            <a:ext cx="1919985" cy="1259584"/>
          </a:xfrm>
          <a:custGeom>
            <a:avLst/>
            <a:gdLst>
              <a:gd name="connsiteX0" fmla="*/ 660402 w 1919985"/>
              <a:gd name="connsiteY0" fmla="*/ 0 h 1259584"/>
              <a:gd name="connsiteX1" fmla="*/ 1919985 w 1919985"/>
              <a:gd name="connsiteY1" fmla="*/ 1259584 h 1259584"/>
              <a:gd name="connsiteX2" fmla="*/ 0 w 1919985"/>
              <a:gd name="connsiteY2" fmla="*/ 1259584 h 1259584"/>
              <a:gd name="connsiteX3" fmla="*/ 0 w 1919985"/>
              <a:gd name="connsiteY3" fmla="*/ 660402 h 1259584"/>
              <a:gd name="connsiteX4" fmla="*/ 660402 w 1919985"/>
              <a:gd name="connsiteY4" fmla="*/ 0 h 125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9985" h="1259584">
                <a:moveTo>
                  <a:pt x="660402" y="0"/>
                </a:moveTo>
                <a:lnTo>
                  <a:pt x="1919985" y="1259584"/>
                </a:lnTo>
                <a:lnTo>
                  <a:pt x="0" y="1259584"/>
                </a:lnTo>
                <a:lnTo>
                  <a:pt x="0" y="660402"/>
                </a:lnTo>
                <a:lnTo>
                  <a:pt x="660402" y="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任意多边形 68"/>
          <p:cNvSpPr/>
          <p:nvPr/>
        </p:nvSpPr>
        <p:spPr>
          <a:xfrm>
            <a:off x="2077509" y="0"/>
            <a:ext cx="2600673" cy="1799874"/>
          </a:xfrm>
          <a:custGeom>
            <a:avLst/>
            <a:gdLst>
              <a:gd name="connsiteX0" fmla="*/ 499538 w 2600673"/>
              <a:gd name="connsiteY0" fmla="*/ 0 h 1799874"/>
              <a:gd name="connsiteX1" fmla="*/ 2101135 w 2600673"/>
              <a:gd name="connsiteY1" fmla="*/ 0 h 1799874"/>
              <a:gd name="connsiteX2" fmla="*/ 2600673 w 2600673"/>
              <a:gd name="connsiteY2" fmla="*/ 499539 h 1799874"/>
              <a:gd name="connsiteX3" fmla="*/ 1300338 w 2600673"/>
              <a:gd name="connsiteY3" fmla="*/ 1799874 h 1799874"/>
              <a:gd name="connsiteX4" fmla="*/ 0 w 2600673"/>
              <a:gd name="connsiteY4" fmla="*/ 499538 h 1799874"/>
              <a:gd name="connsiteX5" fmla="*/ 499538 w 2600673"/>
              <a:gd name="connsiteY5" fmla="*/ 0 h 1799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0673" h="1799874">
                <a:moveTo>
                  <a:pt x="499538" y="0"/>
                </a:moveTo>
                <a:lnTo>
                  <a:pt x="2101135" y="0"/>
                </a:lnTo>
                <a:lnTo>
                  <a:pt x="2600673" y="499539"/>
                </a:lnTo>
                <a:lnTo>
                  <a:pt x="1300338" y="1799874"/>
                </a:lnTo>
                <a:lnTo>
                  <a:pt x="0" y="499538"/>
                </a:lnTo>
                <a:lnTo>
                  <a:pt x="499538" y="0"/>
                </a:lnTo>
                <a:close/>
              </a:path>
            </a:pathLst>
          </a:custGeom>
          <a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任意多边形 69"/>
          <p:cNvSpPr/>
          <p:nvPr/>
        </p:nvSpPr>
        <p:spPr>
          <a:xfrm>
            <a:off x="4794955" y="0"/>
            <a:ext cx="2600672" cy="1794587"/>
          </a:xfrm>
          <a:custGeom>
            <a:avLst/>
            <a:gdLst>
              <a:gd name="connsiteX0" fmla="*/ 494251 w 2600672"/>
              <a:gd name="connsiteY0" fmla="*/ 0 h 1794587"/>
              <a:gd name="connsiteX1" fmla="*/ 2106421 w 2600672"/>
              <a:gd name="connsiteY1" fmla="*/ 0 h 1794587"/>
              <a:gd name="connsiteX2" fmla="*/ 2600672 w 2600672"/>
              <a:gd name="connsiteY2" fmla="*/ 494252 h 1794587"/>
              <a:gd name="connsiteX3" fmla="*/ 1300337 w 2600672"/>
              <a:gd name="connsiteY3" fmla="*/ 1794587 h 1794587"/>
              <a:gd name="connsiteX4" fmla="*/ 0 w 2600672"/>
              <a:gd name="connsiteY4" fmla="*/ 494251 h 1794587"/>
              <a:gd name="connsiteX5" fmla="*/ 494251 w 2600672"/>
              <a:gd name="connsiteY5" fmla="*/ 0 h 179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0672" h="1794587">
                <a:moveTo>
                  <a:pt x="494251" y="0"/>
                </a:moveTo>
                <a:lnTo>
                  <a:pt x="2106421" y="0"/>
                </a:lnTo>
                <a:lnTo>
                  <a:pt x="2600672" y="494252"/>
                </a:lnTo>
                <a:lnTo>
                  <a:pt x="1300337" y="1794587"/>
                </a:lnTo>
                <a:lnTo>
                  <a:pt x="0" y="494251"/>
                </a:lnTo>
                <a:lnTo>
                  <a:pt x="494251" y="0"/>
                </a:lnTo>
                <a:close/>
              </a:path>
            </a:pathLst>
          </a:cu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任意多边形 70"/>
          <p:cNvSpPr/>
          <p:nvPr/>
        </p:nvSpPr>
        <p:spPr>
          <a:xfrm>
            <a:off x="7512400" y="0"/>
            <a:ext cx="2600672" cy="1794585"/>
          </a:xfrm>
          <a:custGeom>
            <a:avLst/>
            <a:gdLst>
              <a:gd name="connsiteX0" fmla="*/ 494248 w 2600672"/>
              <a:gd name="connsiteY0" fmla="*/ 0 h 1794585"/>
              <a:gd name="connsiteX1" fmla="*/ 2106424 w 2600672"/>
              <a:gd name="connsiteY1" fmla="*/ 0 h 1794585"/>
              <a:gd name="connsiteX2" fmla="*/ 2600672 w 2600672"/>
              <a:gd name="connsiteY2" fmla="*/ 494249 h 1794585"/>
              <a:gd name="connsiteX3" fmla="*/ 1300336 w 2600672"/>
              <a:gd name="connsiteY3" fmla="*/ 1794585 h 1794585"/>
              <a:gd name="connsiteX4" fmla="*/ 0 w 2600672"/>
              <a:gd name="connsiteY4" fmla="*/ 494249 h 1794585"/>
              <a:gd name="connsiteX5" fmla="*/ 494248 w 2600672"/>
              <a:gd name="connsiteY5" fmla="*/ 0 h 1794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0672" h="1794585">
                <a:moveTo>
                  <a:pt x="494248" y="0"/>
                </a:moveTo>
                <a:lnTo>
                  <a:pt x="2106424" y="0"/>
                </a:lnTo>
                <a:lnTo>
                  <a:pt x="2600672" y="494249"/>
                </a:lnTo>
                <a:lnTo>
                  <a:pt x="1300336" y="1794585"/>
                </a:lnTo>
                <a:lnTo>
                  <a:pt x="0" y="494249"/>
                </a:lnTo>
                <a:lnTo>
                  <a:pt x="494248" y="0"/>
                </a:lnTo>
                <a:close/>
              </a:path>
            </a:pathLst>
          </a:custGeom>
          <a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 71"/>
          <p:cNvSpPr/>
          <p:nvPr/>
        </p:nvSpPr>
        <p:spPr>
          <a:xfrm>
            <a:off x="10229845" y="0"/>
            <a:ext cx="1962155" cy="1794584"/>
          </a:xfrm>
          <a:custGeom>
            <a:avLst/>
            <a:gdLst>
              <a:gd name="connsiteX0" fmla="*/ 494248 w 1962155"/>
              <a:gd name="connsiteY0" fmla="*/ 0 h 1794584"/>
              <a:gd name="connsiteX1" fmla="*/ 1962155 w 1962155"/>
              <a:gd name="connsiteY1" fmla="*/ 0 h 1794584"/>
              <a:gd name="connsiteX2" fmla="*/ 1962155 w 1962155"/>
              <a:gd name="connsiteY2" fmla="*/ 1132765 h 1794584"/>
              <a:gd name="connsiteX3" fmla="*/ 1300335 w 1962155"/>
              <a:gd name="connsiteY3" fmla="*/ 1794584 h 1794584"/>
              <a:gd name="connsiteX4" fmla="*/ 0 w 1962155"/>
              <a:gd name="connsiteY4" fmla="*/ 494249 h 1794584"/>
              <a:gd name="connsiteX5" fmla="*/ 494248 w 1962155"/>
              <a:gd name="connsiteY5" fmla="*/ 0 h 1794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62155" h="1794584">
                <a:moveTo>
                  <a:pt x="494248" y="0"/>
                </a:moveTo>
                <a:lnTo>
                  <a:pt x="1962155" y="0"/>
                </a:lnTo>
                <a:lnTo>
                  <a:pt x="1962155" y="1132765"/>
                </a:lnTo>
                <a:lnTo>
                  <a:pt x="1300335" y="1794584"/>
                </a:lnTo>
                <a:lnTo>
                  <a:pt x="0" y="494249"/>
                </a:lnTo>
                <a:lnTo>
                  <a:pt x="494248" y="0"/>
                </a:lnTo>
                <a:close/>
              </a:path>
            </a:pathLst>
          </a:cu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3" name="任意多边形 72"/>
          <p:cNvSpPr/>
          <p:nvPr/>
        </p:nvSpPr>
        <p:spPr>
          <a:xfrm>
            <a:off x="10265308" y="1927588"/>
            <a:ext cx="1926692" cy="1264874"/>
          </a:xfrm>
          <a:custGeom>
            <a:avLst/>
            <a:gdLst>
              <a:gd name="connsiteX0" fmla="*/ 1264874 w 1926692"/>
              <a:gd name="connsiteY0" fmla="*/ 0 h 1264874"/>
              <a:gd name="connsiteX1" fmla="*/ 1926692 w 1926692"/>
              <a:gd name="connsiteY1" fmla="*/ 661819 h 1264874"/>
              <a:gd name="connsiteX2" fmla="*/ 1926692 w 1926692"/>
              <a:gd name="connsiteY2" fmla="*/ 1264874 h 1264874"/>
              <a:gd name="connsiteX3" fmla="*/ 0 w 1926692"/>
              <a:gd name="connsiteY3" fmla="*/ 1264874 h 1264874"/>
              <a:gd name="connsiteX4" fmla="*/ 1264874 w 1926692"/>
              <a:gd name="connsiteY4" fmla="*/ 0 h 1264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26692" h="1264874">
                <a:moveTo>
                  <a:pt x="1264874" y="0"/>
                </a:moveTo>
                <a:lnTo>
                  <a:pt x="1926692" y="661819"/>
                </a:lnTo>
                <a:lnTo>
                  <a:pt x="1926692" y="1264874"/>
                </a:lnTo>
                <a:lnTo>
                  <a:pt x="0" y="1264874"/>
                </a:lnTo>
                <a:lnTo>
                  <a:pt x="1264874" y="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4" name="雷锋PPT网 www.lfppt.com"/>
          <p:cNvSpPr txBox="1"/>
          <p:nvPr/>
        </p:nvSpPr>
        <p:spPr>
          <a:xfrm>
            <a:off x="867072" y="3943358"/>
            <a:ext cx="1055410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altLang="zh-CN" sz="3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АКТУАЛЬНІСТЬ І ДОЦІЛЬНІСТЬ ВПРОВАДЖЕННЯ </a:t>
            </a:r>
          </a:p>
          <a:p>
            <a:pPr algn="ctr"/>
            <a:r>
              <a:rPr lang="ru-RU" altLang="zh-CN" sz="3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КОМПЕТЕНТНІСНОГО ПІДХОДУ ЗА ВИВЧЕННЯ ДИСЦИПЛІН </a:t>
            </a:r>
          </a:p>
          <a:p>
            <a:pPr algn="ctr"/>
            <a:r>
              <a:rPr lang="ru-RU" altLang="zh-CN" sz="3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НАПРЯМУ ПІДГОТОВКИ АГРОНОМІЯ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3955418" y="5467322"/>
            <a:ext cx="43774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altLang="zh-CN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Викладач Олександр ДАВИГОРА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0" y="3184480"/>
            <a:ext cx="12192000" cy="84137"/>
          </a:xfrm>
          <a:prstGeom prst="rect">
            <a:avLst/>
          </a:prstGeom>
          <a:solidFill>
            <a:srgbClr val="F398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7" name="菱形 76"/>
          <p:cNvSpPr/>
          <p:nvPr/>
        </p:nvSpPr>
        <p:spPr>
          <a:xfrm>
            <a:off x="720787" y="559218"/>
            <a:ext cx="2598848" cy="2598848"/>
          </a:xfrm>
          <a:prstGeom prst="diamond">
            <a:avLst/>
          </a:prstGeom>
          <a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8" name="菱形 77"/>
          <p:cNvSpPr/>
          <p:nvPr/>
        </p:nvSpPr>
        <p:spPr>
          <a:xfrm>
            <a:off x="3432457" y="559218"/>
            <a:ext cx="2598848" cy="2598848"/>
          </a:xfrm>
          <a:prstGeom prst="diamond">
            <a:avLst/>
          </a:prstGeom>
          <a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9" name="菱形 78"/>
          <p:cNvSpPr/>
          <p:nvPr/>
        </p:nvSpPr>
        <p:spPr>
          <a:xfrm>
            <a:off x="6144127" y="559218"/>
            <a:ext cx="2598848" cy="2598848"/>
          </a:xfrm>
          <a:prstGeom prst="diamond">
            <a:avLst/>
          </a:prstGeom>
          <a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0" name="菱形 79"/>
          <p:cNvSpPr/>
          <p:nvPr/>
        </p:nvSpPr>
        <p:spPr>
          <a:xfrm>
            <a:off x="8877682" y="559218"/>
            <a:ext cx="2598848" cy="2598848"/>
          </a:xfrm>
          <a:prstGeom prst="diamond">
            <a:avLst/>
          </a:prstGeom>
          <a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文本框 74">
            <a:extLst>
              <a:ext uri="{FF2B5EF4-FFF2-40B4-BE49-F238E27FC236}">
                <a16:creationId xmlns:a16="http://schemas.microsoft.com/office/drawing/2014/main" id="{31F724E7-4807-4728-96C7-A1495CAC4119}"/>
              </a:ext>
            </a:extLst>
          </p:cNvPr>
          <p:cNvSpPr txBox="1"/>
          <p:nvPr/>
        </p:nvSpPr>
        <p:spPr>
          <a:xfrm>
            <a:off x="1385122" y="3448882"/>
            <a:ext cx="94203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altLang="zh-CN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ВСП «Бобринецький аграрний фаховий коледж ім. В. Порика Білоцерківського НАУ» </a:t>
            </a:r>
            <a:endParaRPr lang="zh-CN" alt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39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3" nodeType="afterEffect"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300"/>
                            </p:stCondLst>
                            <p:childTnLst>
                              <p:par>
                                <p:cTn id="12" presetID="10" presetClass="entr" presetSubtype="0" fill="hold" grpId="4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600"/>
                            </p:stCondLst>
                            <p:childTnLst>
                              <p:par>
                                <p:cTn id="16" presetID="10" presetClass="entr" presetSubtype="0" fill="hold" grpId="13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withGroup">
                            <p:stCondLst>
                              <p:cond delay="900"/>
                            </p:stCondLst>
                            <p:childTnLst>
                              <p:par>
                                <p:cTn id="20" presetID="10" presetClass="entr" presetSubtype="0" fill="hold" grpId="5" nodeType="after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withGroup">
                            <p:stCondLst>
                              <p:cond delay="12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14" nodeType="after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withGroup">
                            <p:stCondLst>
                              <p:cond delay="1800"/>
                            </p:stCondLst>
                            <p:childTnLst>
                              <p:par>
                                <p:cTn id="32" presetID="10" presetClass="entr" presetSubtype="0" fill="hold" grpId="6" nodeType="afterEffect"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withGroup">
                            <p:stCondLst>
                              <p:cond delay="2100"/>
                            </p:stCondLst>
                            <p:childTnLst>
                              <p:par>
                                <p:cTn id="36" presetID="10" presetClass="entr" presetSubtype="0" fill="hold" grpId="1" nodeType="afterEffect"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withGroup">
                            <p:stCondLst>
                              <p:cond delay="2400"/>
                            </p:stCondLst>
                            <p:childTnLst>
                              <p:par>
                                <p:cTn id="40" presetID="10" presetClass="entr" presetSubtype="0" fill="hold" grpId="15" nodeType="afterEffect"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withGroup">
                            <p:stCondLst>
                              <p:cond delay="2700"/>
                            </p:stCondLst>
                            <p:childTnLst>
                              <p:par>
                                <p:cTn id="44" presetID="10" presetClass="entr" presetSubtype="0" fill="hold" grpId="7" nodeType="afterEffect"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0" presetClass="entr" presetSubtype="0" fill="hold" grpId="2" nodeType="afterEffect"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withGroup">
                            <p:stCondLst>
                              <p:cond delay="3300"/>
                            </p:stCondLst>
                            <p:childTnLst>
                              <p:par>
                                <p:cTn id="52" presetID="10" presetClass="entr" presetSubtype="0" fill="hold" grpId="16" nodeType="afterEffect"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withGroup">
                            <p:stCondLst>
                              <p:cond delay="3600"/>
                            </p:stCondLst>
                            <p:childTnLst>
                              <p:par>
                                <p:cTn id="56" presetID="10" presetClass="entr" presetSubtype="0" fill="hold" grpId="8" nodeType="afterEffect"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withGroup">
                            <p:stCondLst>
                              <p:cond delay="3900"/>
                            </p:stCondLst>
                            <p:childTnLst>
                              <p:par>
                                <p:cTn id="60" presetID="10" presetClass="entr" presetSubtype="0" fill="hold" grpId="9" nodeType="afterEffect"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withGroup">
                            <p:stCondLst>
                              <p:cond delay="4200"/>
                            </p:stCondLst>
                            <p:childTnLst>
                              <p:par>
                                <p:cTn id="64" presetID="22" presetClass="entr" presetSubtype="8" fill="hold" grpId="12" nodeType="afterEffect"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withGroup">
                            <p:stCondLst>
                              <p:cond delay="4700"/>
                            </p:stCondLst>
                            <p:childTnLst>
                              <p:par>
                                <p:cTn id="68" presetID="2" presetClass="entr" presetSubtype="2" fill="hold" grpId="10" nodeType="afterEffect"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8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8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withGroup">
                            <p:stCondLst>
                              <p:cond delay="13740"/>
                            </p:stCondLst>
                            <p:childTnLst>
                              <p:par>
                                <p:cTn id="73" presetID="12" presetClass="entr" presetSubtype="4" fill="hold" grpId="11" nodeType="afterEffect"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424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408" numSld="111" showWhenStopped="0">
                <p:cTn id="8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1" grpId="0" animBg="1"/>
      <p:bldP spid="82" grpId="1" animBg="1"/>
      <p:bldP spid="83" grpId="2" animBg="1"/>
      <p:bldP spid="42" grpId="3" animBg="1"/>
      <p:bldP spid="67" grpId="4" animBg="1"/>
      <p:bldP spid="69" grpId="5" animBg="1"/>
      <p:bldP spid="70" grpId="6" animBg="1"/>
      <p:bldP spid="71" grpId="7" animBg="1"/>
      <p:bldP spid="72" grpId="8" animBg="1"/>
      <p:bldP spid="73" grpId="9" animBg="1"/>
      <p:bldP spid="74" grpId="10"/>
      <p:bldP spid="75" grpId="11"/>
      <p:bldP spid="76" grpId="12" animBg="1"/>
      <p:bldP spid="77" grpId="13" animBg="1"/>
      <p:bldP spid="78" grpId="14" animBg="1"/>
      <p:bldP spid="79" grpId="15" animBg="1"/>
      <p:bldP spid="80" grpId="16" animBg="1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54" t="8440" r="6203" b="10137"/>
          <a:stretch>
            <a:fillRect/>
          </a:stretch>
        </p:blipFill>
        <p:spPr>
          <a:xfrm>
            <a:off x="495381" y="1295864"/>
            <a:ext cx="3588873" cy="4690193"/>
          </a:xfrm>
          <a:prstGeom prst="rect">
            <a:avLst/>
          </a:prstGeom>
        </p:spPr>
      </p:pic>
      <p:sp>
        <p:nvSpPr>
          <p:cNvPr id="36" name="TextBox 15"/>
          <p:cNvSpPr txBox="1"/>
          <p:nvPr/>
        </p:nvSpPr>
        <p:spPr>
          <a:xfrm>
            <a:off x="4805123" y="1184740"/>
            <a:ext cx="7212629" cy="51706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altLang="zh-CN" sz="2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  <a:cs typeface="Clear Sans" panose="020B0503030202020304" pitchFamily="34" charset="0"/>
              </a:rPr>
              <a:t>Поліпшення якості освіти є актуальною проблемою не лише для України, а й для всієї світової спільноти, що є відправною точкою інтеграції вітчизняної освіти з європейською. </a:t>
            </a:r>
          </a:p>
          <a:p>
            <a:r>
              <a:rPr lang="uk-UA" sz="2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  <a:cs typeface="Clear Sans" panose="020B0503030202020304" pitchFamily="34" charset="0"/>
              </a:rPr>
              <a:t>Сучасне життя вимагає у здобувачів освіти не тільки опанування ними змісту фахових предметів, але й формування у майбутніх фахівців відкритості до нових знань та мобільності, що передбачає їх уміння швидко орієнтуватися в специфічних питаннях сільськогосподарського виробництва в цілому та агрономії зокрема. </a:t>
            </a:r>
            <a:endParaRPr lang="en-GB" sz="28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anose="020B0503020204020204" pitchFamily="34" charset="-122"/>
              <a:cs typeface="Clear Sans" panose="020B0503030202020304" pitchFamily="34" charset="0"/>
            </a:endParaRPr>
          </a:p>
        </p:txBody>
      </p:sp>
      <p:grpSp>
        <p:nvGrpSpPr>
          <p:cNvPr id="43" name="Group 34"/>
          <p:cNvGrpSpPr/>
          <p:nvPr/>
        </p:nvGrpSpPr>
        <p:grpSpPr>
          <a:xfrm>
            <a:off x="3842187" y="3429000"/>
            <a:ext cx="833633" cy="833633"/>
            <a:chOff x="3888440" y="4675764"/>
            <a:chExt cx="1099076" cy="1099076"/>
          </a:xfrm>
        </p:grpSpPr>
        <p:sp>
          <p:nvSpPr>
            <p:cNvPr id="44" name="Oval 35"/>
            <p:cNvSpPr/>
            <p:nvPr/>
          </p:nvSpPr>
          <p:spPr>
            <a:xfrm>
              <a:off x="3888440" y="4675764"/>
              <a:ext cx="1099076" cy="1099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5" name="Group 36"/>
            <p:cNvGrpSpPr/>
            <p:nvPr/>
          </p:nvGrpSpPr>
          <p:grpSpPr>
            <a:xfrm>
              <a:off x="4280563" y="4989247"/>
              <a:ext cx="308683" cy="466043"/>
              <a:chOff x="549275" y="4406901"/>
              <a:chExt cx="161926" cy="244475"/>
            </a:xfrm>
            <a:solidFill>
              <a:schemeClr val="bg1"/>
            </a:solidFill>
          </p:grpSpPr>
          <p:sp>
            <p:nvSpPr>
              <p:cNvPr id="46" name="Freeform 62"/>
              <p:cNvSpPr>
                <a:spLocks noEditPoints="1"/>
              </p:cNvSpPr>
              <p:nvPr/>
            </p:nvSpPr>
            <p:spPr bwMode="auto">
              <a:xfrm>
                <a:off x="549275" y="4406901"/>
                <a:ext cx="138113" cy="244475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Freeform 63"/>
              <p:cNvSpPr/>
              <p:nvPr/>
            </p:nvSpPr>
            <p:spPr bwMode="auto">
              <a:xfrm>
                <a:off x="608013" y="4478338"/>
                <a:ext cx="103188" cy="9842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2" name="Group 26"/>
          <p:cNvGrpSpPr/>
          <p:nvPr/>
        </p:nvGrpSpPr>
        <p:grpSpPr>
          <a:xfrm>
            <a:off x="3839719" y="5101180"/>
            <a:ext cx="833633" cy="833633"/>
            <a:chOff x="7458838" y="3470139"/>
            <a:chExt cx="833633" cy="833633"/>
          </a:xfrm>
        </p:grpSpPr>
        <p:sp>
          <p:nvSpPr>
            <p:cNvPr id="63" name="Oval 53"/>
            <p:cNvSpPr/>
            <p:nvPr/>
          </p:nvSpPr>
          <p:spPr>
            <a:xfrm>
              <a:off x="7458838" y="3470139"/>
              <a:ext cx="833633" cy="8336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Freeform 274"/>
            <p:cNvSpPr>
              <a:spLocks noEditPoints="1"/>
            </p:cNvSpPr>
            <p:nvPr/>
          </p:nvSpPr>
          <p:spPr bwMode="auto">
            <a:xfrm>
              <a:off x="7690388" y="3715630"/>
              <a:ext cx="312236" cy="321992"/>
            </a:xfrm>
            <a:custGeom>
              <a:avLst/>
              <a:gdLst>
                <a:gd name="T0" fmla="*/ 68 w 68"/>
                <a:gd name="T1" fmla="*/ 16 h 67"/>
                <a:gd name="T2" fmla="*/ 68 w 68"/>
                <a:gd name="T3" fmla="*/ 66 h 67"/>
                <a:gd name="T4" fmla="*/ 67 w 68"/>
                <a:gd name="T5" fmla="*/ 67 h 67"/>
                <a:gd name="T6" fmla="*/ 56 w 68"/>
                <a:gd name="T7" fmla="*/ 67 h 67"/>
                <a:gd name="T8" fmla="*/ 46 w 68"/>
                <a:gd name="T9" fmla="*/ 67 h 67"/>
                <a:gd name="T10" fmla="*/ 36 w 68"/>
                <a:gd name="T11" fmla="*/ 67 h 67"/>
                <a:gd name="T12" fmla="*/ 25 w 68"/>
                <a:gd name="T13" fmla="*/ 67 h 67"/>
                <a:gd name="T14" fmla="*/ 16 w 68"/>
                <a:gd name="T15" fmla="*/ 67 h 67"/>
                <a:gd name="T16" fmla="*/ 5 w 68"/>
                <a:gd name="T17" fmla="*/ 67 h 67"/>
                <a:gd name="T18" fmla="*/ 2 w 68"/>
                <a:gd name="T19" fmla="*/ 67 h 67"/>
                <a:gd name="T20" fmla="*/ 0 w 68"/>
                <a:gd name="T21" fmla="*/ 66 h 67"/>
                <a:gd name="T22" fmla="*/ 2 w 68"/>
                <a:gd name="T23" fmla="*/ 64 h 67"/>
                <a:gd name="T24" fmla="*/ 3 w 68"/>
                <a:gd name="T25" fmla="*/ 64 h 67"/>
                <a:gd name="T26" fmla="*/ 3 w 68"/>
                <a:gd name="T27" fmla="*/ 56 h 67"/>
                <a:gd name="T28" fmla="*/ 5 w 68"/>
                <a:gd name="T29" fmla="*/ 54 h 67"/>
                <a:gd name="T30" fmla="*/ 16 w 68"/>
                <a:gd name="T31" fmla="*/ 54 h 67"/>
                <a:gd name="T32" fmla="*/ 17 w 68"/>
                <a:gd name="T33" fmla="*/ 56 h 67"/>
                <a:gd name="T34" fmla="*/ 17 w 68"/>
                <a:gd name="T35" fmla="*/ 64 h 67"/>
                <a:gd name="T36" fmla="*/ 24 w 68"/>
                <a:gd name="T37" fmla="*/ 64 h 67"/>
                <a:gd name="T38" fmla="*/ 24 w 68"/>
                <a:gd name="T39" fmla="*/ 40 h 67"/>
                <a:gd name="T40" fmla="*/ 25 w 68"/>
                <a:gd name="T41" fmla="*/ 38 h 67"/>
                <a:gd name="T42" fmla="*/ 36 w 68"/>
                <a:gd name="T43" fmla="*/ 38 h 67"/>
                <a:gd name="T44" fmla="*/ 38 w 68"/>
                <a:gd name="T45" fmla="*/ 40 h 67"/>
                <a:gd name="T46" fmla="*/ 38 w 68"/>
                <a:gd name="T47" fmla="*/ 64 h 67"/>
                <a:gd name="T48" fmla="*/ 44 w 68"/>
                <a:gd name="T49" fmla="*/ 64 h 67"/>
                <a:gd name="T50" fmla="*/ 44 w 68"/>
                <a:gd name="T51" fmla="*/ 20 h 67"/>
                <a:gd name="T52" fmla="*/ 46 w 68"/>
                <a:gd name="T53" fmla="*/ 18 h 67"/>
                <a:gd name="T54" fmla="*/ 56 w 68"/>
                <a:gd name="T55" fmla="*/ 18 h 67"/>
                <a:gd name="T56" fmla="*/ 58 w 68"/>
                <a:gd name="T57" fmla="*/ 20 h 67"/>
                <a:gd name="T58" fmla="*/ 58 w 68"/>
                <a:gd name="T59" fmla="*/ 64 h 67"/>
                <a:gd name="T60" fmla="*/ 65 w 68"/>
                <a:gd name="T61" fmla="*/ 64 h 67"/>
                <a:gd name="T62" fmla="*/ 65 w 68"/>
                <a:gd name="T63" fmla="*/ 16 h 67"/>
                <a:gd name="T64" fmla="*/ 67 w 68"/>
                <a:gd name="T65" fmla="*/ 15 h 67"/>
                <a:gd name="T66" fmla="*/ 68 w 68"/>
                <a:gd name="T67" fmla="*/ 16 h 67"/>
                <a:gd name="T68" fmla="*/ 2 w 68"/>
                <a:gd name="T69" fmla="*/ 48 h 67"/>
                <a:gd name="T70" fmla="*/ 2 w 68"/>
                <a:gd name="T71" fmla="*/ 48 h 67"/>
                <a:gd name="T72" fmla="*/ 29 w 68"/>
                <a:gd name="T73" fmla="*/ 30 h 67"/>
                <a:gd name="T74" fmla="*/ 55 w 68"/>
                <a:gd name="T75" fmla="*/ 6 h 67"/>
                <a:gd name="T76" fmla="*/ 55 w 68"/>
                <a:gd name="T77" fmla="*/ 13 h 67"/>
                <a:gd name="T78" fmla="*/ 56 w 68"/>
                <a:gd name="T79" fmla="*/ 15 h 67"/>
                <a:gd name="T80" fmla="*/ 58 w 68"/>
                <a:gd name="T81" fmla="*/ 13 h 67"/>
                <a:gd name="T82" fmla="*/ 58 w 68"/>
                <a:gd name="T83" fmla="*/ 2 h 67"/>
                <a:gd name="T84" fmla="*/ 56 w 68"/>
                <a:gd name="T85" fmla="*/ 0 h 67"/>
                <a:gd name="T86" fmla="*/ 46 w 68"/>
                <a:gd name="T87" fmla="*/ 0 h 67"/>
                <a:gd name="T88" fmla="*/ 44 w 68"/>
                <a:gd name="T89" fmla="*/ 2 h 67"/>
                <a:gd name="T90" fmla="*/ 46 w 68"/>
                <a:gd name="T91" fmla="*/ 3 h 67"/>
                <a:gd name="T92" fmla="*/ 53 w 68"/>
                <a:gd name="T93" fmla="*/ 3 h 67"/>
                <a:gd name="T94" fmla="*/ 27 w 68"/>
                <a:gd name="T95" fmla="*/ 28 h 67"/>
                <a:gd name="T96" fmla="*/ 1 w 68"/>
                <a:gd name="T97" fmla="*/ 45 h 67"/>
                <a:gd name="T98" fmla="*/ 0 w 68"/>
                <a:gd name="T99" fmla="*/ 47 h 67"/>
                <a:gd name="T100" fmla="*/ 2 w 68"/>
                <a:gd name="T101" fmla="*/ 4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8" h="67">
                  <a:moveTo>
                    <a:pt x="68" y="16"/>
                  </a:moveTo>
                  <a:cubicBezTo>
                    <a:pt x="68" y="66"/>
                    <a:pt x="68" y="66"/>
                    <a:pt x="68" y="66"/>
                  </a:cubicBezTo>
                  <a:cubicBezTo>
                    <a:pt x="68" y="66"/>
                    <a:pt x="68" y="67"/>
                    <a:pt x="67" y="67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25" y="67"/>
                    <a:pt x="25" y="67"/>
                    <a:pt x="25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1" y="67"/>
                    <a:pt x="0" y="66"/>
                    <a:pt x="0" y="66"/>
                  </a:cubicBezTo>
                  <a:cubicBezTo>
                    <a:pt x="0" y="65"/>
                    <a:pt x="1" y="64"/>
                    <a:pt x="2" y="64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5"/>
                    <a:pt x="4" y="54"/>
                    <a:pt x="5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7" y="54"/>
                    <a:pt x="17" y="55"/>
                    <a:pt x="17" y="56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39"/>
                    <a:pt x="24" y="38"/>
                    <a:pt x="25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8" y="39"/>
                    <a:pt x="38" y="40"/>
                  </a:cubicBezTo>
                  <a:cubicBezTo>
                    <a:pt x="38" y="64"/>
                    <a:pt x="38" y="64"/>
                    <a:pt x="38" y="64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4" y="19"/>
                    <a:pt x="45" y="18"/>
                    <a:pt x="46" y="18"/>
                  </a:cubicBezTo>
                  <a:cubicBezTo>
                    <a:pt x="56" y="18"/>
                    <a:pt x="56" y="18"/>
                    <a:pt x="56" y="18"/>
                  </a:cubicBezTo>
                  <a:cubicBezTo>
                    <a:pt x="57" y="18"/>
                    <a:pt x="58" y="19"/>
                    <a:pt x="58" y="20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65" y="64"/>
                    <a:pt x="65" y="64"/>
                    <a:pt x="65" y="64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5" y="15"/>
                    <a:pt x="66" y="15"/>
                    <a:pt x="67" y="15"/>
                  </a:cubicBezTo>
                  <a:cubicBezTo>
                    <a:pt x="68" y="15"/>
                    <a:pt x="68" y="15"/>
                    <a:pt x="68" y="16"/>
                  </a:cubicBezTo>
                  <a:close/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3" y="48"/>
                    <a:pt x="16" y="40"/>
                    <a:pt x="29" y="30"/>
                  </a:cubicBezTo>
                  <a:cubicBezTo>
                    <a:pt x="40" y="22"/>
                    <a:pt x="51" y="10"/>
                    <a:pt x="55" y="6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5" y="14"/>
                    <a:pt x="55" y="15"/>
                    <a:pt x="56" y="15"/>
                  </a:cubicBezTo>
                  <a:cubicBezTo>
                    <a:pt x="57" y="15"/>
                    <a:pt x="58" y="14"/>
                    <a:pt x="58" y="13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1"/>
                    <a:pt x="57" y="0"/>
                    <a:pt x="5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1"/>
                    <a:pt x="44" y="2"/>
                  </a:cubicBezTo>
                  <a:cubicBezTo>
                    <a:pt x="44" y="3"/>
                    <a:pt x="45" y="3"/>
                    <a:pt x="46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0" y="7"/>
                    <a:pt x="38" y="20"/>
                    <a:pt x="27" y="28"/>
                  </a:cubicBezTo>
                  <a:cubicBezTo>
                    <a:pt x="15" y="37"/>
                    <a:pt x="1" y="45"/>
                    <a:pt x="1" y="45"/>
                  </a:cubicBezTo>
                  <a:cubicBezTo>
                    <a:pt x="0" y="46"/>
                    <a:pt x="0" y="47"/>
                    <a:pt x="0" y="47"/>
                  </a:cubicBezTo>
                  <a:cubicBezTo>
                    <a:pt x="1" y="48"/>
                    <a:pt x="1" y="48"/>
                    <a:pt x="2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Group 25"/>
          <p:cNvGrpSpPr/>
          <p:nvPr/>
        </p:nvGrpSpPr>
        <p:grpSpPr>
          <a:xfrm>
            <a:off x="3868893" y="1896114"/>
            <a:ext cx="833633" cy="833633"/>
            <a:chOff x="7458838" y="4828146"/>
            <a:chExt cx="833633" cy="833633"/>
          </a:xfrm>
        </p:grpSpPr>
        <p:sp>
          <p:nvSpPr>
            <p:cNvPr id="66" name="Oval 49"/>
            <p:cNvSpPr/>
            <p:nvPr/>
          </p:nvSpPr>
          <p:spPr>
            <a:xfrm>
              <a:off x="7458838" y="4828146"/>
              <a:ext cx="833633" cy="8336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Shape 4192"/>
            <p:cNvSpPr/>
            <p:nvPr/>
          </p:nvSpPr>
          <p:spPr>
            <a:xfrm>
              <a:off x="7750763" y="5034698"/>
              <a:ext cx="239747" cy="4109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40" extrusionOk="0">
                  <a:moveTo>
                    <a:pt x="9547" y="8995"/>
                  </a:moveTo>
                  <a:cubicBezTo>
                    <a:pt x="9431" y="9241"/>
                    <a:pt x="9310" y="9495"/>
                    <a:pt x="9182" y="9756"/>
                  </a:cubicBezTo>
                  <a:cubicBezTo>
                    <a:pt x="8409" y="11354"/>
                    <a:pt x="7531" y="13164"/>
                    <a:pt x="7531" y="15261"/>
                  </a:cubicBezTo>
                  <a:cubicBezTo>
                    <a:pt x="7531" y="16396"/>
                    <a:pt x="6379" y="16800"/>
                    <a:pt x="5302" y="16800"/>
                  </a:cubicBezTo>
                  <a:cubicBezTo>
                    <a:pt x="4071" y="16800"/>
                    <a:pt x="3070" y="16212"/>
                    <a:pt x="3070" y="15491"/>
                  </a:cubicBezTo>
                  <a:cubicBezTo>
                    <a:pt x="3070" y="13016"/>
                    <a:pt x="5121" y="11397"/>
                    <a:pt x="6930" y="9971"/>
                  </a:cubicBezTo>
                  <a:cubicBezTo>
                    <a:pt x="7496" y="9523"/>
                    <a:pt x="8031" y="9101"/>
                    <a:pt x="8465" y="8681"/>
                  </a:cubicBezTo>
                  <a:cubicBezTo>
                    <a:pt x="8665" y="8489"/>
                    <a:pt x="9201" y="8497"/>
                    <a:pt x="9443" y="8687"/>
                  </a:cubicBezTo>
                  <a:cubicBezTo>
                    <a:pt x="9559" y="8776"/>
                    <a:pt x="9596" y="8890"/>
                    <a:pt x="9547" y="8995"/>
                  </a:cubicBezTo>
                  <a:close/>
                  <a:moveTo>
                    <a:pt x="11191" y="180"/>
                  </a:moveTo>
                  <a:cubicBezTo>
                    <a:pt x="11140" y="-60"/>
                    <a:pt x="10460" y="-60"/>
                    <a:pt x="10409" y="180"/>
                  </a:cubicBezTo>
                  <a:cubicBezTo>
                    <a:pt x="8706" y="8155"/>
                    <a:pt x="0" y="9798"/>
                    <a:pt x="0" y="15341"/>
                  </a:cubicBezTo>
                  <a:cubicBezTo>
                    <a:pt x="0" y="18765"/>
                    <a:pt x="4944" y="21540"/>
                    <a:pt x="10801" y="21540"/>
                  </a:cubicBezTo>
                  <a:cubicBezTo>
                    <a:pt x="16656" y="21540"/>
                    <a:pt x="21600" y="18765"/>
                    <a:pt x="21600" y="15341"/>
                  </a:cubicBezTo>
                  <a:cubicBezTo>
                    <a:pt x="21600" y="9798"/>
                    <a:pt x="12894" y="8155"/>
                    <a:pt x="11191" y="18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620AEAA-770D-4FD1-A1EC-894F8BA7F2D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5747"/>
          <a:stretch/>
        </p:blipFill>
        <p:spPr>
          <a:xfrm>
            <a:off x="945027" y="1874981"/>
            <a:ext cx="2826991" cy="347169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971EB9D-98F6-49C1-AF4D-344BD532DF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0086"/>
            <a:ext cx="1662147" cy="105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66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8F225E1-EAEC-480D-BAC2-77416C94F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526"/>
            <a:ext cx="1664352" cy="10607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9ABC0E-B983-4C21-A19B-CAA5989254DE}"/>
              </a:ext>
            </a:extLst>
          </p:cNvPr>
          <p:cNvSpPr txBox="1"/>
          <p:nvPr/>
        </p:nvSpPr>
        <p:spPr>
          <a:xfrm>
            <a:off x="673768" y="1315786"/>
            <a:ext cx="11117179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Тому, враховуючи сучасні вимоги ринку праці, виникла гостра необхідність переосмислення мети й завдань освіти та створення сприятливих умов для розвитку особистості кожного здобувача фахової передвищої освіти. </a:t>
            </a:r>
          </a:p>
          <a:p>
            <a:endParaRPr lang="uk-UA" sz="1400" dirty="0"/>
          </a:p>
          <a:p>
            <a:r>
              <a:rPr lang="uk-UA" sz="2800" dirty="0"/>
              <a:t>Вирішення цих завдань значною мірою пов’язується з компетентнісним підходом в освіті, що набуває все більшого поширення, оскільки відповідає не тільки вимогам європейського освітнього простору, але й досить високим критеріям сучасного сільськогосподарського виробництва.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033BA76-1EBF-4782-8CC2-111F361FD9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5199" y="5197582"/>
            <a:ext cx="1755800" cy="137171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9E9C945-C221-4F90-9692-8C5B2D8D96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3014" y="5197582"/>
            <a:ext cx="1755800" cy="13656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163D6CB-B65B-42DC-A579-5733F79DB6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0829" y="5191485"/>
            <a:ext cx="1755800" cy="137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65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8F225E1-EAEC-480D-BAC2-77416C94F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526"/>
            <a:ext cx="1664352" cy="10607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9ABC0E-B983-4C21-A19B-CAA5989254DE}"/>
              </a:ext>
            </a:extLst>
          </p:cNvPr>
          <p:cNvSpPr txBox="1"/>
          <p:nvPr/>
        </p:nvSpPr>
        <p:spPr>
          <a:xfrm>
            <a:off x="679790" y="1315786"/>
            <a:ext cx="11117179" cy="4625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800"/>
              </a:spcAft>
            </a:pPr>
            <a:r>
              <a:rPr lang="uk-UA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Крім того, сучасний агроном має бути високоморальною особистістю, здатною усвідомити своє місце у світі та соціумі, бути спроможним до рефлексії власних вчинків та вчинків інших людей. </a:t>
            </a:r>
          </a:p>
          <a:p>
            <a:pPr indent="450215" algn="just">
              <a:lnSpc>
                <a:spcPct val="115000"/>
              </a:lnSpc>
              <a:spcAft>
                <a:spcPts val="800"/>
              </a:spcAft>
            </a:pPr>
            <a:r>
              <a:rPr lang="uk-UA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Слід зазначити, що в нинішніх умовах інтенсивного розвитку науково-технічного прогресу спостерігається тенденція швидкого старіння знань і досвіду фахівців, що проявляється у відставанні їх особистісних знань та досвіду від передових розробок, різних новацій та сучасних вимог, які ставляться до відповідної посади і професії на виробництві.</a:t>
            </a:r>
            <a:endParaRPr lang="uk-UA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70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3484" y="3109552"/>
            <a:ext cx="2101960" cy="14006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10" name="矩形 9"/>
          <p:cNvSpPr/>
          <p:nvPr/>
        </p:nvSpPr>
        <p:spPr>
          <a:xfrm>
            <a:off x="3258150" y="1172334"/>
            <a:ext cx="8662737" cy="26007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31"/>
          <p:cNvSpPr txBox="1"/>
          <p:nvPr/>
        </p:nvSpPr>
        <p:spPr>
          <a:xfrm>
            <a:off x="3415169" y="1132231"/>
            <a:ext cx="81333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Велика увага приділяється проблемі компетентнісного підходу у професійній підготовці майбутнього фахівця з агрономії, а також оволодінню основами педагогічної майстерності та творчості, розвитку педагогічної компетентності викладачів вищої школи. 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726" y="1342609"/>
            <a:ext cx="2079718" cy="1383957"/>
          </a:xfrm>
          <a:prstGeom prst="rect">
            <a:avLst/>
          </a:prstGeom>
          <a:ln>
            <a:noFill/>
          </a:ln>
          <a:effectLst/>
        </p:spPr>
      </p:pic>
      <p:sp>
        <p:nvSpPr>
          <p:cNvPr id="16" name="矩形 15"/>
          <p:cNvSpPr/>
          <p:nvPr/>
        </p:nvSpPr>
        <p:spPr>
          <a:xfrm>
            <a:off x="3258149" y="3849990"/>
            <a:ext cx="8662737" cy="251997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30"/>
          <p:cNvSpPr txBox="1"/>
          <p:nvPr/>
        </p:nvSpPr>
        <p:spPr>
          <a:xfrm>
            <a:off x="3368288" y="3886774"/>
            <a:ext cx="85231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Нині переваги віддаються фахівцям, які розуміються у психологічних особливостях людей, орієнтуються у сучасних досягненнях науки і практики, володіють методами наукового дослідження, різноманітними інтерактивними технологіями навчання; засобами і методиками професійно-творчого розвитку і саморозвитку, уміння навчатися упродовж життя 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pitchFamily="34" charset="-122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878C757-9182-44EC-8580-CA13A1811C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26" y="4915037"/>
            <a:ext cx="2095404" cy="140067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B261D1E-CAF8-4932-8967-D97DBB1CA9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22008"/>
            <a:ext cx="1733773" cy="119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7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2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16" grpId="0" animBg="1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8F225E1-EAEC-480D-BAC2-77416C94F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526"/>
            <a:ext cx="1664352" cy="10607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9ABC0E-B983-4C21-A19B-CAA5989254DE}"/>
              </a:ext>
            </a:extLst>
          </p:cNvPr>
          <p:cNvSpPr txBox="1"/>
          <p:nvPr/>
        </p:nvSpPr>
        <p:spPr>
          <a:xfrm>
            <a:off x="679790" y="1315786"/>
            <a:ext cx="11117179" cy="3531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800"/>
              </a:spcAft>
            </a:pPr>
            <a:r>
              <a:rPr lang="uk-UA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У сучасній науковій літературі розглядається значна кількість понять, що визначають і характеризують рівень розвитку і професійного становлення педагога, його готовність і здатність до здійснення творчої педагогічної діяльності. Зокрема, </a:t>
            </a:r>
            <a:r>
              <a:rPr lang="uk-UA" sz="2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«компетентність», «обізнаність», «майстерність», «досвідченість».</a:t>
            </a:r>
            <a:r>
              <a:rPr lang="uk-UA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У даному випадку </a:t>
            </a:r>
            <a:r>
              <a:rPr lang="uk-UA" sz="2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«компетентність» </a:t>
            </a:r>
            <a:r>
              <a:rPr lang="uk-UA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виступає як базове поняття в оновленні змісту навчання, що поєднує знання, вміння, навички й інтелект як складові освіти.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7CD8544-92F7-4356-82B1-0E20897071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176" y="4976114"/>
            <a:ext cx="3074670" cy="153733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9743D0D-99DC-4674-9AE3-1827309D3E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1742" y="4976114"/>
            <a:ext cx="2808371" cy="157268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28F6AB-5F97-4CCE-A578-C94243831A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5009" y="4976114"/>
            <a:ext cx="3612932" cy="157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08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Picture_1"/>
          <p:cNvSpPr/>
          <p:nvPr>
            <p:custDataLst>
              <p:tags r:id="rId1"/>
            </p:custDataLst>
          </p:nvPr>
        </p:nvSpPr>
        <p:spPr>
          <a:xfrm>
            <a:off x="2822" y="0"/>
            <a:ext cx="12189178" cy="37710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548640" y="3858575"/>
            <a:ext cx="11319309" cy="2792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Компетентнісний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підхід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в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освіті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ґрунтується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на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міждисциплінарних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,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інтегрованих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вимогах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до результату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освітнього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процесу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.</a:t>
            </a: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Саме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необхідність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допомогти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студентам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навчитись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правильно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вирішувати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ті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чи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інші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проблеми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у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певних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ситуаціях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(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навчальних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,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життєвих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,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професійних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) –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спонукала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до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застосування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компетентнісного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підходу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в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освітньому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ru-RU" altLang="zh-CN" sz="2400" dirty="0" err="1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просторі</a:t>
            </a:r>
            <a:r>
              <a:rPr lang="ru-RU" altLang="zh-CN" sz="2400" dirty="0">
                <a:solidFill>
                  <a:schemeClr val="accent6">
                    <a:lumMod val="50000"/>
                  </a:schemeClr>
                </a:solidFill>
                <a:ea typeface="微软雅黑" panose="020B0503020204020204" pitchFamily="34" charset="-122"/>
                <a:sym typeface="Gill Sans" charset="0"/>
              </a:rPr>
              <a:t>. </a:t>
            </a:r>
            <a:endParaRPr lang="en-US" altLang="zh-CN" sz="2400" dirty="0">
              <a:solidFill>
                <a:schemeClr val="accent6">
                  <a:lumMod val="50000"/>
                </a:schemeClr>
              </a:solidFill>
              <a:ea typeface="微软雅黑" panose="020B0503020204020204" pitchFamily="34" charset="-122"/>
              <a:cs typeface="Lato Light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37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decel="100000" fill="hold" grpId="0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8F225E1-EAEC-480D-BAC2-77416C94F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526"/>
            <a:ext cx="1664352" cy="10607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9ABC0E-B983-4C21-A19B-CAA5989254DE}"/>
              </a:ext>
            </a:extLst>
          </p:cNvPr>
          <p:cNvSpPr txBox="1"/>
          <p:nvPr/>
        </p:nvSpPr>
        <p:spPr>
          <a:xfrm>
            <a:off x="679790" y="1315786"/>
            <a:ext cx="11117179" cy="5820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800"/>
              </a:spcAft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своїх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дослідженнях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науковці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виділяють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такі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види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професійної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компетентності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indent="450215" algn="just"/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спеціальна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компетентність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володіння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власне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професійною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діяльністю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достатньо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високому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рівні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здатність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проектувати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свій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подальший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професійний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розвиток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indent="450215" algn="just"/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соціальна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компетентність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володіння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спільною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груповою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кооперативною)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професійною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діяльністю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співпрацею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прийнятими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певній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професії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прийомами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професійного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спілкування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indent="450215" algn="just"/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особистісна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компетентність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володіння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прийомами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особистісного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самовираження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й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саморозвитку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засобами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протистояння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професійним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деформаціям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особистості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indent="450215" algn="just"/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- 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індивідуальна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компетентність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володіння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прийомами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саморегуляції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розвитку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індивідуальності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в рамках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професії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готовність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професійного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зростання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здатність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індивідуального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самозбереження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уміння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організовувати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раціонально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свою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працю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indent="450215" algn="just">
              <a:lnSpc>
                <a:spcPct val="115000"/>
              </a:lnSpc>
              <a:spcAft>
                <a:spcPts val="800"/>
              </a:spcAft>
            </a:pPr>
            <a:endParaRPr lang="uk-UA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83CAFE-E4FC-41F8-A1C6-FB63E44B9A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230" y="1982787"/>
            <a:ext cx="289057" cy="28733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B032757-2DAC-43B9-8848-D28DE6F1DF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8230" y="3031957"/>
            <a:ext cx="287336" cy="28733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867CC49-B5AE-4A20-9722-147815C0C3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029" y="4148957"/>
            <a:ext cx="286537" cy="29263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FE0051-C288-4D23-9EF2-8A238FE071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029" y="5249581"/>
            <a:ext cx="286537" cy="29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62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3484" y="3109552"/>
            <a:ext cx="2101960" cy="14006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10" name="矩形 9"/>
          <p:cNvSpPr/>
          <p:nvPr/>
        </p:nvSpPr>
        <p:spPr>
          <a:xfrm>
            <a:off x="3258150" y="1172335"/>
            <a:ext cx="8662737" cy="514337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31"/>
          <p:cNvSpPr txBox="1"/>
          <p:nvPr/>
        </p:nvSpPr>
        <p:spPr>
          <a:xfrm>
            <a:off x="3415169" y="1172335"/>
            <a:ext cx="813334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altLang="zh-CN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Попередній аналіз літератури дає можливість синтезувати досліджений матеріал і визначити складові професійної компетентності викладача та випускника навчального закладу, які є інваріантними для будь-якого фахівця:</a:t>
            </a:r>
          </a:p>
          <a:p>
            <a:r>
              <a:rPr lang="uk-UA" altLang="zh-CN" sz="24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- громадянська компетентність </a:t>
            </a:r>
            <a:r>
              <a:rPr lang="uk-UA" altLang="zh-CN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– це обізнаність у питаннях сучасного суспільно-політичного життя, власні погляди та позиція щодо політичних, економічних, соціальних проблем; </a:t>
            </a:r>
          </a:p>
          <a:p>
            <a:r>
              <a:rPr lang="uk-UA" altLang="zh-CN" sz="24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- загальнокультурна компетентність </a:t>
            </a:r>
            <a:r>
              <a:rPr lang="uk-UA" altLang="zh-CN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– це здатність дотримуватись загальновизнаних життєвих цінностей, що визначається духовно –ціннісними орієнтирами особистості, вміння шанувати й оберігати найважливіші досягнення національної та світової культури; глибоке знання рідної та іноземних мов; </a:t>
            </a:r>
          </a:p>
          <a:p>
            <a:endParaRPr lang="zh-CN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726" y="1342609"/>
            <a:ext cx="2079718" cy="1383957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878C757-9182-44EC-8580-CA13A1811C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26" y="4915037"/>
            <a:ext cx="2095404" cy="140067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B261D1E-CAF8-4932-8967-D97DBB1CA9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22008"/>
            <a:ext cx="1733773" cy="119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12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2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3484" y="3109552"/>
            <a:ext cx="2101960" cy="14006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10" name="矩形 9"/>
          <p:cNvSpPr/>
          <p:nvPr/>
        </p:nvSpPr>
        <p:spPr>
          <a:xfrm>
            <a:off x="3258150" y="1172335"/>
            <a:ext cx="8662737" cy="514337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31"/>
          <p:cNvSpPr txBox="1"/>
          <p:nvPr/>
        </p:nvSpPr>
        <p:spPr>
          <a:xfrm>
            <a:off x="3415169" y="1481863"/>
            <a:ext cx="813334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altLang="zh-CN" sz="24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- функціональна (діяльнісна) компетентність </a:t>
            </a:r>
            <a:r>
              <a:rPr lang="uk-UA" altLang="zh-CN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– це вміння застосовувати раніше набуті знання у навчанні, професійній діяльності та житті загалом; здатність адаптуватися до стрімких технологічних змін, зростаючих потоків інформації; розуміння необхідності професійної мобільності; використання джерел інформації; комп’ютерні навички та здібності інформаційного управління; планування, контроль та самооцінка професійної діяльності; </a:t>
            </a:r>
          </a:p>
          <a:p>
            <a:r>
              <a:rPr lang="uk-UA" altLang="zh-CN" sz="24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- мотиваційна компетентність </a:t>
            </a:r>
            <a:r>
              <a:rPr lang="uk-UA" altLang="zh-CN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– це накреслення власних цілей, проектування, професійне навчання, вміння досягати успіху в житті, самореалізація, самоствердження. </a:t>
            </a:r>
          </a:p>
          <a:p>
            <a:endParaRPr lang="zh-CN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726" y="1342609"/>
            <a:ext cx="2079718" cy="1383957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878C757-9182-44EC-8580-CA13A1811C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26" y="4915037"/>
            <a:ext cx="2095404" cy="140067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B261D1E-CAF8-4932-8967-D97DBB1CA9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22008"/>
            <a:ext cx="1733773" cy="119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99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2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3690" y="1074265"/>
            <a:ext cx="3102613" cy="2067469"/>
          </a:xfrm>
          <a:prstGeom prst="rect">
            <a:avLst/>
          </a:prstGeom>
          <a:ln w="6350">
            <a:noFill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734190" y="1955970"/>
            <a:ext cx="1779454" cy="1185764"/>
          </a:xfrm>
          <a:prstGeom prst="rect">
            <a:avLst/>
          </a:prstGeom>
          <a:ln w="6350">
            <a:noFill/>
          </a:ln>
          <a:effectLst/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757508" y="3351279"/>
            <a:ext cx="2284366" cy="1522218"/>
          </a:xfrm>
          <a:prstGeom prst="rect">
            <a:avLst/>
          </a:prstGeom>
          <a:ln w="6350">
            <a:noFill/>
          </a:ln>
          <a:effectLst/>
        </p:spPr>
      </p:pic>
      <p:sp>
        <p:nvSpPr>
          <p:cNvPr id="10" name="圆角矩形 9"/>
          <p:cNvSpPr/>
          <p:nvPr/>
        </p:nvSpPr>
        <p:spPr>
          <a:xfrm>
            <a:off x="6230078" y="1074265"/>
            <a:ext cx="5705248" cy="5037777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9"/>
          <p:cNvSpPr txBox="1"/>
          <p:nvPr/>
        </p:nvSpPr>
        <p:spPr>
          <a:xfrm>
            <a:off x="6365908" y="1259420"/>
            <a:ext cx="556941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anose="020B0503020204020204" pitchFamily="34" charset="-122"/>
              </a:rPr>
              <a:t>Підсумовуючи, можу зазначити, що впровадження компетентнісного підходу за вивчення дисциплін напряму підготовки Агрономія є одним із важливих концептуальних положень оновлення змісту освіти. Професійна компетентність майбутніх працівників є показником професіоналізму та фахової майстерності. 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anose="020B0503020204020204" pitchFamily="34" charset="-122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D385D62-2202-4E89-8563-C4434F5F6F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690" y="3219145"/>
            <a:ext cx="3136164" cy="165435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D651572-EC2F-4631-8097-6970D5C9FA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0350" y="4977392"/>
            <a:ext cx="2619375" cy="174307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D5E4E64-C0D5-4A3E-9D01-C50F888468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458" y="1"/>
            <a:ext cx="1956286" cy="1259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83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3" presetClass="entr" presetSubtype="528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nodeType="with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0"/>
            <a:ext cx="9492343" cy="901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 flipH="1">
            <a:off x="9593940" y="0"/>
            <a:ext cx="2598059" cy="901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285096" y="283184"/>
            <a:ext cx="610650" cy="328406"/>
            <a:chOff x="4292600" y="-897297"/>
            <a:chExt cx="968208" cy="520700"/>
          </a:xfrm>
        </p:grpSpPr>
        <p:sp>
          <p:nvSpPr>
            <p:cNvPr id="2" name="燕尾形 1"/>
            <p:cNvSpPr/>
            <p:nvPr/>
          </p:nvSpPr>
          <p:spPr>
            <a:xfrm>
              <a:off x="4292600" y="-897297"/>
              <a:ext cx="393700" cy="520700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燕尾形 22"/>
            <p:cNvSpPr/>
            <p:nvPr/>
          </p:nvSpPr>
          <p:spPr>
            <a:xfrm>
              <a:off x="4587405" y="-897297"/>
              <a:ext cx="393700" cy="520700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燕尾形 23"/>
            <p:cNvSpPr/>
            <p:nvPr/>
          </p:nvSpPr>
          <p:spPr>
            <a:xfrm>
              <a:off x="4867108" y="-897297"/>
              <a:ext cx="393700" cy="520700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10227018" y="1583392"/>
            <a:ext cx="1756185" cy="1368211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8373382" y="1593788"/>
            <a:ext cx="1756185" cy="1368211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373382" y="3088113"/>
            <a:ext cx="1756185" cy="1368211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0227017" y="3088112"/>
            <a:ext cx="1756185" cy="1368211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8384840" y="4592833"/>
            <a:ext cx="1756185" cy="1368211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10221615" y="4589714"/>
            <a:ext cx="1756185" cy="1368211"/>
          </a:xfrm>
          <a:prstGeom prst="rect">
            <a:avLst/>
          </a:pr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6016785-B004-4B9B-9C10-7E0250679DD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1030" y="1660389"/>
            <a:ext cx="7171429" cy="3007863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5986BAB2-7B1C-4A24-A70F-F07670DC387E}"/>
              </a:ext>
            </a:extLst>
          </p:cNvPr>
          <p:cNvSpPr txBox="1"/>
          <p:nvPr/>
        </p:nvSpPr>
        <p:spPr>
          <a:xfrm>
            <a:off x="751549" y="1768254"/>
            <a:ext cx="661038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Перспективність компетентнісного підходу полягає в тому, що він передбачає належну готовність випускника до майбутньої професійної діяльності та відповідно високу фахову, педагогічну компетентність викладача. </a:t>
            </a:r>
          </a:p>
        </p:txBody>
      </p:sp>
    </p:spTree>
    <p:extLst>
      <p:ext uri="{BB962C8B-B14F-4D97-AF65-F5344CB8AC3E}">
        <p14:creationId xmlns:p14="http://schemas.microsoft.com/office/powerpoint/2010/main" val="90635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8" fill="hold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12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14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1100"/>
                            </p:stCondLst>
                            <p:childTnLst>
                              <p:par>
                                <p:cTn id="19" presetID="10" presetClass="entr" presetSubtype="0" fill="hold" grpId="15" nodeType="after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1400"/>
                            </p:stCondLst>
                            <p:childTnLst>
                              <p:par>
                                <p:cTn id="23" presetID="10" presetClass="entr" presetSubtype="0" fill="hold" grpId="16" nodeType="after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1700"/>
                            </p:stCondLst>
                            <p:childTnLst>
                              <p:par>
                                <p:cTn id="27" presetID="10" presetClass="entr" presetSubtype="0" fill="hold" grpId="17" nodeType="after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19" nodeType="after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12" animBg="1"/>
      <p:bldP spid="31" grpId="14" animBg="1"/>
      <p:bldP spid="32" grpId="15" animBg="1"/>
      <p:bldP spid="33" grpId="16" animBg="1"/>
      <p:bldP spid="34" grpId="17" animBg="1"/>
      <p:bldP spid="36" grpId="19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雷锋PPT网 www.lfppt.com"/>
          <p:cNvSpPr txBox="1">
            <a:spLocks noChangeArrowheads="1"/>
          </p:cNvSpPr>
          <p:nvPr/>
        </p:nvSpPr>
        <p:spPr bwMode="auto">
          <a:xfrm>
            <a:off x="4648750" y="3991661"/>
            <a:ext cx="6418745" cy="1323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uk-UA" altLang="zh-CN" sz="7998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微软雅黑" panose="020B0503020204020204" pitchFamily="34" charset="-122"/>
              </a:rPr>
              <a:t>Дякую за увагу</a:t>
            </a:r>
            <a:endParaRPr lang="en-US" altLang="zh-CN" sz="7998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8" name="空心弧 7"/>
          <p:cNvSpPr/>
          <p:nvPr/>
        </p:nvSpPr>
        <p:spPr bwMode="auto">
          <a:xfrm rot="7086271">
            <a:off x="6621326" y="3778013"/>
            <a:ext cx="1976452" cy="1976452"/>
          </a:xfrm>
          <a:prstGeom prst="blockArc">
            <a:avLst>
              <a:gd name="adj1" fmla="val 5502533"/>
              <a:gd name="adj2" fmla="val 1980318"/>
              <a:gd name="adj3" fmla="val 1053"/>
            </a:avLst>
          </a:prstGeom>
          <a:solidFill>
            <a:schemeClr val="accent2"/>
          </a:solidFill>
          <a:ln w="31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199">
              <a:solidFill>
                <a:schemeClr val="tx1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2130818" y="1924367"/>
            <a:ext cx="2517932" cy="1258966"/>
          </a:xfrm>
          <a:custGeom>
            <a:avLst/>
            <a:gdLst>
              <a:gd name="connsiteX0" fmla="*/ 1258966 w 2517932"/>
              <a:gd name="connsiteY0" fmla="*/ 0 h 1258966"/>
              <a:gd name="connsiteX1" fmla="*/ 2517932 w 2517932"/>
              <a:gd name="connsiteY1" fmla="*/ 1258966 h 1258966"/>
              <a:gd name="connsiteX2" fmla="*/ 0 w 2517932"/>
              <a:gd name="connsiteY2" fmla="*/ 1258966 h 1258966"/>
              <a:gd name="connsiteX3" fmla="*/ 1258966 w 2517932"/>
              <a:gd name="connsiteY3" fmla="*/ 0 h 1258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7932" h="1258966">
                <a:moveTo>
                  <a:pt x="1258966" y="0"/>
                </a:moveTo>
                <a:lnTo>
                  <a:pt x="2517932" y="1258966"/>
                </a:lnTo>
                <a:lnTo>
                  <a:pt x="0" y="1258966"/>
                </a:lnTo>
                <a:lnTo>
                  <a:pt x="1258966" y="0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4842488" y="1924367"/>
            <a:ext cx="2517932" cy="1258966"/>
          </a:xfrm>
          <a:custGeom>
            <a:avLst/>
            <a:gdLst>
              <a:gd name="connsiteX0" fmla="*/ 1258966 w 2517932"/>
              <a:gd name="connsiteY0" fmla="*/ 0 h 1258966"/>
              <a:gd name="connsiteX1" fmla="*/ 2517932 w 2517932"/>
              <a:gd name="connsiteY1" fmla="*/ 1258966 h 1258966"/>
              <a:gd name="connsiteX2" fmla="*/ 0 w 2517932"/>
              <a:gd name="connsiteY2" fmla="*/ 1258966 h 1258966"/>
              <a:gd name="connsiteX3" fmla="*/ 1258966 w 2517932"/>
              <a:gd name="connsiteY3" fmla="*/ 0 h 1258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7932" h="1258966">
                <a:moveTo>
                  <a:pt x="1258966" y="0"/>
                </a:moveTo>
                <a:lnTo>
                  <a:pt x="2517932" y="1258966"/>
                </a:lnTo>
                <a:lnTo>
                  <a:pt x="0" y="1258966"/>
                </a:lnTo>
                <a:lnTo>
                  <a:pt x="1258966" y="0"/>
                </a:lnTo>
                <a:close/>
              </a:path>
            </a:pathLst>
          </a:custGeom>
          <a:solidFill>
            <a:srgbClr val="F398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7554158" y="1924367"/>
            <a:ext cx="2517932" cy="1258966"/>
          </a:xfrm>
          <a:custGeom>
            <a:avLst/>
            <a:gdLst>
              <a:gd name="connsiteX0" fmla="*/ 1258966 w 2517932"/>
              <a:gd name="connsiteY0" fmla="*/ 0 h 1258966"/>
              <a:gd name="connsiteX1" fmla="*/ 2517932 w 2517932"/>
              <a:gd name="connsiteY1" fmla="*/ 1258966 h 1258966"/>
              <a:gd name="connsiteX2" fmla="*/ 0 w 2517932"/>
              <a:gd name="connsiteY2" fmla="*/ 1258966 h 1258966"/>
              <a:gd name="connsiteX3" fmla="*/ 1258966 w 2517932"/>
              <a:gd name="connsiteY3" fmla="*/ 0 h 1258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7932" h="1258966">
                <a:moveTo>
                  <a:pt x="1258966" y="0"/>
                </a:moveTo>
                <a:lnTo>
                  <a:pt x="2517932" y="1258966"/>
                </a:lnTo>
                <a:lnTo>
                  <a:pt x="0" y="1258966"/>
                </a:lnTo>
                <a:lnTo>
                  <a:pt x="1258966" y="0"/>
                </a:lnTo>
                <a:close/>
              </a:path>
            </a:pathLst>
          </a:cu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1" y="0"/>
            <a:ext cx="1960737" cy="1799876"/>
          </a:xfrm>
          <a:custGeom>
            <a:avLst/>
            <a:gdLst>
              <a:gd name="connsiteX0" fmla="*/ 0 w 1960737"/>
              <a:gd name="connsiteY0" fmla="*/ 0 h 1799876"/>
              <a:gd name="connsiteX1" fmla="*/ 1461198 w 1960737"/>
              <a:gd name="connsiteY1" fmla="*/ 0 h 1799876"/>
              <a:gd name="connsiteX2" fmla="*/ 1960737 w 1960737"/>
              <a:gd name="connsiteY2" fmla="*/ 499540 h 1799876"/>
              <a:gd name="connsiteX3" fmla="*/ 660400 w 1960737"/>
              <a:gd name="connsiteY3" fmla="*/ 1799876 h 1799876"/>
              <a:gd name="connsiteX4" fmla="*/ 0 w 1960737"/>
              <a:gd name="connsiteY4" fmla="*/ 1139477 h 1799876"/>
              <a:gd name="connsiteX5" fmla="*/ 0 w 1960737"/>
              <a:gd name="connsiteY5" fmla="*/ 0 h 1799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60737" h="1799876">
                <a:moveTo>
                  <a:pt x="0" y="0"/>
                </a:moveTo>
                <a:lnTo>
                  <a:pt x="1461198" y="0"/>
                </a:lnTo>
                <a:lnTo>
                  <a:pt x="1960737" y="499540"/>
                </a:lnTo>
                <a:lnTo>
                  <a:pt x="660400" y="1799876"/>
                </a:lnTo>
                <a:lnTo>
                  <a:pt x="0" y="1139477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" y="1932879"/>
            <a:ext cx="1919985" cy="1259584"/>
          </a:xfrm>
          <a:custGeom>
            <a:avLst/>
            <a:gdLst>
              <a:gd name="connsiteX0" fmla="*/ 660402 w 1919985"/>
              <a:gd name="connsiteY0" fmla="*/ 0 h 1259584"/>
              <a:gd name="connsiteX1" fmla="*/ 1919985 w 1919985"/>
              <a:gd name="connsiteY1" fmla="*/ 1259584 h 1259584"/>
              <a:gd name="connsiteX2" fmla="*/ 0 w 1919985"/>
              <a:gd name="connsiteY2" fmla="*/ 1259584 h 1259584"/>
              <a:gd name="connsiteX3" fmla="*/ 0 w 1919985"/>
              <a:gd name="connsiteY3" fmla="*/ 660402 h 1259584"/>
              <a:gd name="connsiteX4" fmla="*/ 660402 w 1919985"/>
              <a:gd name="connsiteY4" fmla="*/ 0 h 125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9985" h="1259584">
                <a:moveTo>
                  <a:pt x="660402" y="0"/>
                </a:moveTo>
                <a:lnTo>
                  <a:pt x="1919985" y="1259584"/>
                </a:lnTo>
                <a:lnTo>
                  <a:pt x="0" y="1259584"/>
                </a:lnTo>
                <a:lnTo>
                  <a:pt x="0" y="660402"/>
                </a:lnTo>
                <a:lnTo>
                  <a:pt x="660402" y="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2077509" y="0"/>
            <a:ext cx="2600673" cy="1799874"/>
          </a:xfrm>
          <a:custGeom>
            <a:avLst/>
            <a:gdLst>
              <a:gd name="connsiteX0" fmla="*/ 499538 w 2600673"/>
              <a:gd name="connsiteY0" fmla="*/ 0 h 1799874"/>
              <a:gd name="connsiteX1" fmla="*/ 2101135 w 2600673"/>
              <a:gd name="connsiteY1" fmla="*/ 0 h 1799874"/>
              <a:gd name="connsiteX2" fmla="*/ 2600673 w 2600673"/>
              <a:gd name="connsiteY2" fmla="*/ 499539 h 1799874"/>
              <a:gd name="connsiteX3" fmla="*/ 1300338 w 2600673"/>
              <a:gd name="connsiteY3" fmla="*/ 1799874 h 1799874"/>
              <a:gd name="connsiteX4" fmla="*/ 0 w 2600673"/>
              <a:gd name="connsiteY4" fmla="*/ 499538 h 1799874"/>
              <a:gd name="connsiteX5" fmla="*/ 499538 w 2600673"/>
              <a:gd name="connsiteY5" fmla="*/ 0 h 1799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0673" h="1799874">
                <a:moveTo>
                  <a:pt x="499538" y="0"/>
                </a:moveTo>
                <a:lnTo>
                  <a:pt x="2101135" y="0"/>
                </a:lnTo>
                <a:lnTo>
                  <a:pt x="2600673" y="499539"/>
                </a:lnTo>
                <a:lnTo>
                  <a:pt x="1300338" y="1799874"/>
                </a:lnTo>
                <a:lnTo>
                  <a:pt x="0" y="499538"/>
                </a:lnTo>
                <a:lnTo>
                  <a:pt x="499538" y="0"/>
                </a:lnTo>
                <a:close/>
              </a:path>
            </a:pathLst>
          </a:cu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4794955" y="0"/>
            <a:ext cx="2600672" cy="1794587"/>
          </a:xfrm>
          <a:custGeom>
            <a:avLst/>
            <a:gdLst>
              <a:gd name="connsiteX0" fmla="*/ 494251 w 2600672"/>
              <a:gd name="connsiteY0" fmla="*/ 0 h 1794587"/>
              <a:gd name="connsiteX1" fmla="*/ 2106421 w 2600672"/>
              <a:gd name="connsiteY1" fmla="*/ 0 h 1794587"/>
              <a:gd name="connsiteX2" fmla="*/ 2600672 w 2600672"/>
              <a:gd name="connsiteY2" fmla="*/ 494252 h 1794587"/>
              <a:gd name="connsiteX3" fmla="*/ 1300337 w 2600672"/>
              <a:gd name="connsiteY3" fmla="*/ 1794587 h 1794587"/>
              <a:gd name="connsiteX4" fmla="*/ 0 w 2600672"/>
              <a:gd name="connsiteY4" fmla="*/ 494251 h 1794587"/>
              <a:gd name="connsiteX5" fmla="*/ 494251 w 2600672"/>
              <a:gd name="connsiteY5" fmla="*/ 0 h 179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0672" h="1794587">
                <a:moveTo>
                  <a:pt x="494251" y="0"/>
                </a:moveTo>
                <a:lnTo>
                  <a:pt x="2106421" y="0"/>
                </a:lnTo>
                <a:lnTo>
                  <a:pt x="2600672" y="494252"/>
                </a:lnTo>
                <a:lnTo>
                  <a:pt x="1300337" y="1794587"/>
                </a:lnTo>
                <a:lnTo>
                  <a:pt x="0" y="494251"/>
                </a:lnTo>
                <a:lnTo>
                  <a:pt x="494251" y="0"/>
                </a:lnTo>
                <a:close/>
              </a:path>
            </a:pathLst>
          </a:cu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7512400" y="0"/>
            <a:ext cx="2600672" cy="1794585"/>
          </a:xfrm>
          <a:custGeom>
            <a:avLst/>
            <a:gdLst>
              <a:gd name="connsiteX0" fmla="*/ 494248 w 2600672"/>
              <a:gd name="connsiteY0" fmla="*/ 0 h 1794585"/>
              <a:gd name="connsiteX1" fmla="*/ 2106424 w 2600672"/>
              <a:gd name="connsiteY1" fmla="*/ 0 h 1794585"/>
              <a:gd name="connsiteX2" fmla="*/ 2600672 w 2600672"/>
              <a:gd name="connsiteY2" fmla="*/ 494249 h 1794585"/>
              <a:gd name="connsiteX3" fmla="*/ 1300336 w 2600672"/>
              <a:gd name="connsiteY3" fmla="*/ 1794585 h 1794585"/>
              <a:gd name="connsiteX4" fmla="*/ 0 w 2600672"/>
              <a:gd name="connsiteY4" fmla="*/ 494249 h 1794585"/>
              <a:gd name="connsiteX5" fmla="*/ 494248 w 2600672"/>
              <a:gd name="connsiteY5" fmla="*/ 0 h 1794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0672" h="1794585">
                <a:moveTo>
                  <a:pt x="494248" y="0"/>
                </a:moveTo>
                <a:lnTo>
                  <a:pt x="2106424" y="0"/>
                </a:lnTo>
                <a:lnTo>
                  <a:pt x="2600672" y="494249"/>
                </a:lnTo>
                <a:lnTo>
                  <a:pt x="1300336" y="1794585"/>
                </a:lnTo>
                <a:lnTo>
                  <a:pt x="0" y="494249"/>
                </a:lnTo>
                <a:lnTo>
                  <a:pt x="494248" y="0"/>
                </a:lnTo>
                <a:close/>
              </a:path>
            </a:pathLst>
          </a:cu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10229845" y="0"/>
            <a:ext cx="1962155" cy="1794584"/>
          </a:xfrm>
          <a:custGeom>
            <a:avLst/>
            <a:gdLst>
              <a:gd name="connsiteX0" fmla="*/ 494248 w 1962155"/>
              <a:gd name="connsiteY0" fmla="*/ 0 h 1794584"/>
              <a:gd name="connsiteX1" fmla="*/ 1962155 w 1962155"/>
              <a:gd name="connsiteY1" fmla="*/ 0 h 1794584"/>
              <a:gd name="connsiteX2" fmla="*/ 1962155 w 1962155"/>
              <a:gd name="connsiteY2" fmla="*/ 1132765 h 1794584"/>
              <a:gd name="connsiteX3" fmla="*/ 1300335 w 1962155"/>
              <a:gd name="connsiteY3" fmla="*/ 1794584 h 1794584"/>
              <a:gd name="connsiteX4" fmla="*/ 0 w 1962155"/>
              <a:gd name="connsiteY4" fmla="*/ 494249 h 1794584"/>
              <a:gd name="connsiteX5" fmla="*/ 494248 w 1962155"/>
              <a:gd name="connsiteY5" fmla="*/ 0 h 1794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62155" h="1794584">
                <a:moveTo>
                  <a:pt x="494248" y="0"/>
                </a:moveTo>
                <a:lnTo>
                  <a:pt x="1962155" y="0"/>
                </a:lnTo>
                <a:lnTo>
                  <a:pt x="1962155" y="1132765"/>
                </a:lnTo>
                <a:lnTo>
                  <a:pt x="1300335" y="1794584"/>
                </a:lnTo>
                <a:lnTo>
                  <a:pt x="0" y="494249"/>
                </a:lnTo>
                <a:lnTo>
                  <a:pt x="494248" y="0"/>
                </a:lnTo>
                <a:close/>
              </a:path>
            </a:pathLst>
          </a:custGeom>
          <a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10265308" y="1927588"/>
            <a:ext cx="1926692" cy="1264874"/>
          </a:xfrm>
          <a:custGeom>
            <a:avLst/>
            <a:gdLst>
              <a:gd name="connsiteX0" fmla="*/ 1264874 w 1926692"/>
              <a:gd name="connsiteY0" fmla="*/ 0 h 1264874"/>
              <a:gd name="connsiteX1" fmla="*/ 1926692 w 1926692"/>
              <a:gd name="connsiteY1" fmla="*/ 661819 h 1264874"/>
              <a:gd name="connsiteX2" fmla="*/ 1926692 w 1926692"/>
              <a:gd name="connsiteY2" fmla="*/ 1264874 h 1264874"/>
              <a:gd name="connsiteX3" fmla="*/ 0 w 1926692"/>
              <a:gd name="connsiteY3" fmla="*/ 1264874 h 1264874"/>
              <a:gd name="connsiteX4" fmla="*/ 1264874 w 1926692"/>
              <a:gd name="connsiteY4" fmla="*/ 0 h 1264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26692" h="1264874">
                <a:moveTo>
                  <a:pt x="1264874" y="0"/>
                </a:moveTo>
                <a:lnTo>
                  <a:pt x="1926692" y="661819"/>
                </a:lnTo>
                <a:lnTo>
                  <a:pt x="1926692" y="1264874"/>
                </a:lnTo>
                <a:lnTo>
                  <a:pt x="0" y="1264874"/>
                </a:lnTo>
                <a:lnTo>
                  <a:pt x="1264874" y="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0" y="3184480"/>
            <a:ext cx="12192000" cy="84137"/>
          </a:xfrm>
          <a:prstGeom prst="rect">
            <a:avLst/>
          </a:prstGeom>
          <a:solidFill>
            <a:srgbClr val="F398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>
            <a:off x="720787" y="559218"/>
            <a:ext cx="2598848" cy="2598848"/>
          </a:xfrm>
          <a:prstGeom prst="diamond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菱形 23"/>
          <p:cNvSpPr/>
          <p:nvPr/>
        </p:nvSpPr>
        <p:spPr>
          <a:xfrm>
            <a:off x="3432457" y="559218"/>
            <a:ext cx="2598848" cy="2598848"/>
          </a:xfrm>
          <a:prstGeom prst="diamond">
            <a:avLst/>
          </a:prstGeom>
          <a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5" name="菱形 24"/>
          <p:cNvSpPr/>
          <p:nvPr/>
        </p:nvSpPr>
        <p:spPr>
          <a:xfrm>
            <a:off x="6144127" y="559218"/>
            <a:ext cx="2598848" cy="2598848"/>
          </a:xfrm>
          <a:prstGeom prst="diamond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菱形 25"/>
          <p:cNvSpPr/>
          <p:nvPr/>
        </p:nvSpPr>
        <p:spPr>
          <a:xfrm>
            <a:off x="8877682" y="559218"/>
            <a:ext cx="2598848" cy="2598848"/>
          </a:xfrm>
          <a:prstGeom prst="diamond">
            <a:avLst/>
          </a:prstGeom>
          <a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84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 xmlns:p15="http://schemas.microsoft.com/office/powerpoint/2012/main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0" presetClass="entr" presetSubtype="0" fill="hold" grpId="6" nodeType="afterEffect"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300"/>
                            </p:stCondLst>
                            <p:childTnLst>
                              <p:par>
                                <p:cTn id="10" presetID="10" presetClass="entr" presetSubtype="0" fill="hold" grpId="7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600"/>
                            </p:stCondLst>
                            <p:childTnLst>
                              <p:par>
                                <p:cTn id="14" presetID="10" presetClass="entr" presetSubtype="0" fill="hold" grpId="14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900"/>
                            </p:stCondLst>
                            <p:childTnLst>
                              <p:par>
                                <p:cTn id="18" presetID="10" presetClass="entr" presetSubtype="0" fill="hold" grpId="8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1200"/>
                            </p:stCondLst>
                            <p:childTnLst>
                              <p:par>
                                <p:cTn id="22" presetID="10" presetClass="entr" presetSubtype="0" fill="hold" grpId="3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15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1800"/>
                            </p:stCondLst>
                            <p:childTnLst>
                              <p:par>
                                <p:cTn id="30" presetID="10" presetClass="entr" presetSubtype="0" fill="hold" grpId="9" nodeType="after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withGroup">
                            <p:stCondLst>
                              <p:cond delay="2100"/>
                            </p:stCondLst>
                            <p:childTnLst>
                              <p:par>
                                <p:cTn id="34" presetID="10" presetClass="entr" presetSubtype="0" fill="hold" grpId="4" nodeType="after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withGroup">
                            <p:stCondLst>
                              <p:cond delay="2400"/>
                            </p:stCondLst>
                            <p:childTnLst>
                              <p:par>
                                <p:cTn id="38" presetID="10" presetClass="entr" presetSubtype="0" fill="hold" grpId="16" nodeType="afterEffect"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withGroup">
                            <p:stCondLst>
                              <p:cond delay="2700"/>
                            </p:stCondLst>
                            <p:childTnLst>
                              <p:par>
                                <p:cTn id="42" presetID="10" presetClass="entr" presetSubtype="0" fill="hold" grpId="10" nodeType="after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5" nodeType="afterEffect"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withGroup">
                            <p:stCondLst>
                              <p:cond delay="3300"/>
                            </p:stCondLst>
                            <p:childTnLst>
                              <p:par>
                                <p:cTn id="50" presetID="10" presetClass="entr" presetSubtype="0" fill="hold" grpId="17" nodeType="afterEffect"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withGroup">
                            <p:stCondLst>
                              <p:cond delay="3600"/>
                            </p:stCondLst>
                            <p:childTnLst>
                              <p:par>
                                <p:cTn id="54" presetID="10" presetClass="entr" presetSubtype="0" fill="hold" grpId="11" nodeType="afterEffect"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withGroup">
                            <p:stCondLst>
                              <p:cond delay="3900"/>
                            </p:stCondLst>
                            <p:childTnLst>
                              <p:par>
                                <p:cTn id="58" presetID="10" presetClass="entr" presetSubtype="0" fill="hold" grpId="12" nodeType="afterEffect"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withGroup">
                            <p:stCondLst>
                              <p:cond delay="4200"/>
                            </p:stCondLst>
                            <p:childTnLst>
                              <p:par>
                                <p:cTn id="62" presetID="22" presetClass="entr" presetSubtype="8" fill="hold" grpId="13" nodeType="afterEffect"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withGroup">
                            <p:stCondLst>
                              <p:cond delay="5200"/>
                            </p:stCondLst>
                            <p:childTnLst>
                              <p:par>
                                <p:cTn id="69" presetID="10" presetClass="entr" presetSubtype="0" fill="hold" grpId="1" nodeType="afterEffect"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 animBg="1"/>
      <p:bldP spid="12" grpId="3" animBg="1"/>
      <p:bldP spid="13" grpId="4" animBg="1"/>
      <p:bldP spid="14" grpId="5" animBg="1"/>
      <p:bldP spid="15" grpId="6" animBg="1"/>
      <p:bldP spid="16" grpId="7" animBg="1"/>
      <p:bldP spid="17" grpId="8" animBg="1"/>
      <p:bldP spid="18" grpId="9" animBg="1"/>
      <p:bldP spid="19" grpId="10" animBg="1"/>
      <p:bldP spid="20" grpId="11" animBg="1"/>
      <p:bldP spid="21" grpId="12" animBg="1"/>
      <p:bldP spid="22" grpId="13" animBg="1"/>
      <p:bldP spid="23" grpId="14" animBg="1"/>
      <p:bldP spid="24" grpId="15" animBg="1"/>
      <p:bldP spid="25" grpId="16" animBg="1"/>
      <p:bldP spid="26" grpId="17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6.09.30"/>
  <p:tag name="AS_TITLE" val="Aspose.Slides for .NET 2.0"/>
  <p:tag name="AS_VERSION" val="16.9.0.0"/>
  <p:tag name="ISPRING_PRESENTATION_TITLE" val="农业招商农产品宣传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20918"/>
  <p:tag name="MH_LIBRARY" val="GRAPHIC"/>
  <p:tag name="MH_ORDER" val="1"/>
  <p:tag name="MH_TYPE" val="Picture"/>
</p:tagLst>
</file>

<file path=ppt/theme/theme1.xml><?xml version="1.0" encoding="utf-8"?>
<a:theme xmlns:a="http://schemas.openxmlformats.org/drawingml/2006/main" name="Office 主题">
  <a:themeElements>
    <a:clrScheme name="自定义 47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92D050"/>
      </a:accent1>
      <a:accent2>
        <a:srgbClr val="00B050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788</Words>
  <Application>Microsoft Office PowerPoint</Application>
  <PresentationFormat>Широкоэкранный</PresentationFormat>
  <Paragraphs>48</Paragraphs>
  <Slides>13</Slides>
  <Notes>9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微软雅黑</vt:lpstr>
      <vt:lpstr>等线 Light</vt:lpstr>
      <vt:lpstr>Calibri Light</vt:lpstr>
      <vt:lpstr>Calibri</vt:lpstr>
      <vt:lpstr>等线</vt:lpstr>
      <vt:lpstr>Arial</vt:lpstr>
      <vt:lpstr>Segoe UI</vt:lpstr>
      <vt:lpstr>Office 主题</vt:lpstr>
      <vt:lpstr>自定义设计方案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22</cp:revision>
  <dcterms:created xsi:type="dcterms:W3CDTF">2015-05-05T08:02:14Z</dcterms:created>
  <dcterms:modified xsi:type="dcterms:W3CDTF">2025-06-09T15:37:42Z</dcterms:modified>
</cp:coreProperties>
</file>