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6" r:id="rId12"/>
    <p:sldId id="265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9C6BFD-F152-4887-B1BE-B738154B20C3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26953A3-6E99-412C-805D-CE12D55D368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boombob.ru/img/picture/Apr/30/4f859eff1069fcd350a92caabd5726ec/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900"/>
            <a:ext cx="9144000" cy="70009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071934" y="142852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4800" b="1" i="1" dirty="0" smtClean="0">
                <a:solidFill>
                  <a:srgbClr val="7030A0"/>
                </a:solidFill>
                <a:latin typeface="Cambria" pitchFamily="18" charset="0"/>
              </a:rPr>
              <a:t>Аспекти психологічної готовності дітей до навчання у школі</a:t>
            </a:r>
            <a:endParaRPr lang="ru-RU" sz="4800" dirty="0"/>
          </a:p>
        </p:txBody>
      </p:sp>
      <p:pic>
        <p:nvPicPr>
          <p:cNvPr id="6" name="Рисунок 6" descr="https://encrypted-tbn1.gstatic.com/images?q=tbn:ANd9GcQ4Nh8RYiXUoUh4fnJCB-wyTk1HB3_LWNL72vascdGJzb8wqVr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4275" y="4192587"/>
            <a:ext cx="2879725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071670" y="571480"/>
            <a:ext cx="535785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Вступ до школи – переломний момент у житті дитини. Він пов'язаний з новим </a:t>
            </a:r>
          </a:p>
          <a:p>
            <a:r>
              <a:rPr lang="uk-UA" sz="2400" b="1" dirty="0"/>
              <a:t>т</a:t>
            </a:r>
            <a:r>
              <a:rPr lang="uk-UA" sz="2400" b="1" dirty="0" smtClean="0"/>
              <a:t>ипом стосунків з оточенням (ровесниками й дорослими), новим видом діяльності</a:t>
            </a:r>
          </a:p>
          <a:p>
            <a:r>
              <a:rPr lang="uk-UA" sz="2400" b="1" dirty="0" smtClean="0"/>
              <a:t>(навчальної, а не ігрової). У житті дитини змінюється все:</a:t>
            </a:r>
          </a:p>
          <a:p>
            <a:r>
              <a:rPr lang="uk-UA" sz="2400" b="1" dirty="0" smtClean="0"/>
              <a:t> </a:t>
            </a:r>
            <a:r>
              <a:rPr lang="uk-UA" sz="2400" b="1" i="1" dirty="0" smtClean="0"/>
              <a:t>обов'язки, оточення, режим.</a:t>
            </a:r>
          </a:p>
          <a:p>
            <a:r>
              <a:rPr lang="uk-UA" sz="2400" b="1" dirty="0" smtClean="0"/>
              <a:t>Це «кризовий період» у житті дитини, і ця її «криза» виявляється у тому, що  </a:t>
            </a:r>
          </a:p>
          <a:p>
            <a:r>
              <a:rPr lang="uk-UA" sz="2400" b="1" dirty="0"/>
              <a:t>с</a:t>
            </a:r>
            <a:r>
              <a:rPr lang="uk-UA" sz="2400" b="1" dirty="0" smtClean="0"/>
              <a:t>вої ігрові потреби дитина має задовольнити навчальними способами </a:t>
            </a:r>
            <a:endParaRPr lang="uk-UA" sz="2400" b="1" dirty="0"/>
          </a:p>
        </p:txBody>
      </p:sp>
      <p:pic>
        <p:nvPicPr>
          <p:cNvPr id="7" name="Picture 6" descr="http://t3.gstatic.com/images?q=tbn:ANd9GcQI_L9ss0QsgY7rJqVRHCq5xzL2TqUX7hRzJhNvaV-of9Eiq2h038_pZ_H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57387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http://t3.gstatic.com/images?q=tbn:ANd9GcT_accslw2zjvHiDNBIvLIcue8o9Amk1tETckV8IBMIUeikLQq0e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929066"/>
            <a:ext cx="2071703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571480"/>
            <a:ext cx="8001056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6096000" algn="l"/>
              </a:tabLst>
            </a:pPr>
            <a:r>
              <a:rPr lang="uk-UA" sz="4000" b="1" dirty="0" smtClean="0">
                <a:solidFill>
                  <a:srgbClr val="CC0000"/>
                </a:solidFill>
              </a:rPr>
              <a:t>Готовність дитини до </a:t>
            </a:r>
            <a:r>
              <a:rPr lang="uk-UA" sz="4000" b="1" dirty="0" smtClean="0">
                <a:solidFill>
                  <a:srgbClr val="CC0066"/>
                </a:solidFill>
              </a:rPr>
              <a:t>школи</a:t>
            </a:r>
            <a:r>
              <a:rPr lang="uk-UA" sz="4000" b="1" dirty="0" smtClean="0"/>
              <a:t> </a:t>
            </a:r>
            <a:r>
              <a:rPr lang="uk-UA" sz="4000" b="1" dirty="0" smtClean="0">
                <a:solidFill>
                  <a:srgbClr val="CC0000"/>
                </a:solidFill>
              </a:rPr>
              <a:t>–</a:t>
            </a:r>
            <a:r>
              <a:rPr lang="uk-UA" sz="4000" b="1" i="1" dirty="0" smtClean="0">
                <a:solidFill>
                  <a:srgbClr val="CC0000"/>
                </a:solidFill>
              </a:rPr>
              <a:t> </a:t>
            </a:r>
            <a:r>
              <a:rPr lang="uk-UA" sz="4000" i="1" dirty="0" smtClean="0">
                <a:solidFill>
                  <a:srgbClr val="CC0000"/>
                </a:solidFill>
              </a:rPr>
              <a:t>це необхідний і достатній рівень психологічного розвитку дитини для засвоєння шкільної програми в умовах навчання в колективі однолітків.</a:t>
            </a:r>
          </a:p>
          <a:p>
            <a:pPr>
              <a:tabLst>
                <a:tab pos="6096000" algn="l"/>
              </a:tabLst>
            </a:pPr>
            <a:endParaRPr lang="uk-UA" sz="3200" i="1" dirty="0" smtClean="0">
              <a:solidFill>
                <a:srgbClr val="CC0000"/>
              </a:solidFill>
            </a:endParaRPr>
          </a:p>
        </p:txBody>
      </p:sp>
      <p:pic>
        <p:nvPicPr>
          <p:cNvPr id="4" name="Picture 4" descr="28991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5000636"/>
            <a:ext cx="1828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571480"/>
            <a:ext cx="79296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Компоненти психологічної  готовності дитини до шкільного навчання</a:t>
            </a:r>
            <a:endParaRPr lang="ru-RU" sz="3200" dirty="0">
              <a:latin typeface="Franklin Gothic Medium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132138" y="1700213"/>
            <a:ext cx="3024187" cy="12239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uk-UA" sz="2000" dirty="0">
                <a:latin typeface="Arial Black" pitchFamily="34" charset="0"/>
              </a:rPr>
              <a:t>Мотиваційна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85720" y="2643182"/>
            <a:ext cx="3024188" cy="12969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uk-UA" sz="2000" dirty="0">
                <a:latin typeface="Arial Black" pitchFamily="34" charset="0"/>
              </a:rPr>
              <a:t>Фізіологічна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5572132" y="2571744"/>
            <a:ext cx="3240088" cy="13684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>
                <a:latin typeface="Arial Black" pitchFamily="34" charset="0"/>
              </a:rPr>
              <a:t>Інтелектуальна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285852" y="4786322"/>
            <a:ext cx="3241675" cy="12239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dirty="0">
                <a:latin typeface="Arial Black" pitchFamily="34" charset="0"/>
              </a:rPr>
              <a:t>Емоційно-вольова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072066" y="4714884"/>
            <a:ext cx="2952750" cy="1295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dirty="0">
                <a:latin typeface="Arial Black" pitchFamily="34" charset="0"/>
              </a:rPr>
              <a:t>Соціальна</a:t>
            </a:r>
            <a:endParaRPr lang="ru-RU" sz="2000" dirty="0">
              <a:latin typeface="Arial Black" pitchFamily="34" charset="0"/>
            </a:endParaRPr>
          </a:p>
        </p:txBody>
      </p:sp>
      <p:pic>
        <p:nvPicPr>
          <p:cNvPr id="8" name="Picture 6" descr="d087a0bac277(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786058"/>
            <a:ext cx="2752725" cy="2101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357166"/>
            <a:ext cx="66360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u="sng" dirty="0" smtClean="0">
                <a:solidFill>
                  <a:srgbClr val="7030A0"/>
                </a:solidFill>
                <a:latin typeface="Franklin Gothic Medium" pitchFamily="34" charset="0"/>
              </a:rPr>
              <a:t>Мотиваційна готовність</a:t>
            </a:r>
            <a:endParaRPr lang="ru-RU" sz="4800" dirty="0">
              <a:latin typeface="Franklin Gothic Medium" pitchFamily="34" charset="0"/>
            </a:endParaRPr>
          </a:p>
        </p:txBody>
      </p:sp>
      <p:pic>
        <p:nvPicPr>
          <p:cNvPr id="3" name="Рисунок 4" descr="https://encrypted-tbn1.gstatic.com/images?q=tbn:ANd9GcQckESxheVeCjj87BdiWGEWLAYbh519S024NIHgK-wf1jNv2A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357562"/>
            <a:ext cx="2592388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14348" y="1142984"/>
            <a:ext cx="800105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uk-UA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Виявляється у настроях дитини,</a:t>
            </a:r>
          </a:p>
          <a:p>
            <a:pPr>
              <a:buFont typeface="Arial" charset="0"/>
              <a:buNone/>
            </a:pPr>
            <a:r>
              <a:rPr lang="uk-UA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її прагненні, бажанні  йти до </a:t>
            </a:r>
          </a:p>
          <a:p>
            <a:pPr>
              <a:buFont typeface="Arial" charset="0"/>
              <a:buNone/>
            </a:pPr>
            <a:r>
              <a:rPr lang="uk-UA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школи, яке поєднується з тим ,</a:t>
            </a:r>
          </a:p>
          <a:p>
            <a:pPr>
              <a:buFont typeface="Arial" charset="0"/>
              <a:buNone/>
            </a:pPr>
            <a:r>
              <a:rPr lang="uk-UA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       як дитина  уявляє вимоги</a:t>
            </a:r>
          </a:p>
          <a:p>
            <a:pPr>
              <a:buFont typeface="Arial" charset="0"/>
              <a:buNone/>
            </a:pPr>
            <a:r>
              <a:rPr lang="uk-UA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      школи ,</a:t>
            </a:r>
          </a:p>
          <a:p>
            <a:pPr>
              <a:buFont typeface="Arial" charset="0"/>
              <a:buNone/>
            </a:pPr>
            <a:r>
              <a:rPr lang="uk-UA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       наскільки готова змінити </a:t>
            </a:r>
          </a:p>
          <a:p>
            <a:pPr>
              <a:buFont typeface="Arial" charset="0"/>
              <a:buNone/>
            </a:pPr>
            <a:r>
              <a:rPr lang="uk-UA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      свою дошкільну ,</a:t>
            </a:r>
          </a:p>
          <a:p>
            <a:pPr>
              <a:buFont typeface="Arial" charset="0"/>
              <a:buNone/>
            </a:pPr>
            <a:r>
              <a:rPr lang="uk-UA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       ігрову  позицію.</a:t>
            </a:r>
          </a:p>
          <a:p>
            <a:pPr>
              <a:buFont typeface="Arial" charset="0"/>
              <a:buNone/>
            </a:pPr>
            <a:r>
              <a:rPr lang="uk-UA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      У дитини повинна бути </a:t>
            </a:r>
          </a:p>
          <a:p>
            <a:pPr>
              <a:buFont typeface="Arial" charset="0"/>
              <a:buNone/>
            </a:pPr>
            <a:r>
              <a:rPr lang="uk-UA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      сформована </a:t>
            </a:r>
            <a:r>
              <a:rPr lang="uk-UA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“внутрішня</a:t>
            </a:r>
            <a:r>
              <a:rPr lang="uk-UA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uk-UA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       позиція </a:t>
            </a:r>
            <a:r>
              <a:rPr lang="uk-UA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школяра”</a:t>
            </a:r>
            <a:r>
              <a:rPr lang="uk-UA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32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4480" y="500042"/>
            <a:ext cx="65703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u="sng" dirty="0" smtClean="0">
                <a:solidFill>
                  <a:schemeClr val="accent5">
                    <a:lumMod val="50000"/>
                  </a:schemeClr>
                </a:solidFill>
                <a:latin typeface="Franklin Gothic Medium" pitchFamily="34" charset="0"/>
              </a:rPr>
              <a:t>Ф</a:t>
            </a:r>
            <a:r>
              <a:rPr lang="ru-RU" sz="4800" b="1" u="sng" dirty="0" err="1" smtClean="0">
                <a:solidFill>
                  <a:schemeClr val="accent5">
                    <a:lumMod val="50000"/>
                  </a:schemeClr>
                </a:solidFill>
                <a:latin typeface="Franklin Gothic Medium" pitchFamily="34" charset="0"/>
              </a:rPr>
              <a:t>ізіологічна</a:t>
            </a:r>
            <a:r>
              <a:rPr lang="ru-RU" sz="4800" b="1" u="sng" dirty="0" smtClean="0">
                <a:solidFill>
                  <a:schemeClr val="accent5">
                    <a:lumMod val="50000"/>
                  </a:schemeClr>
                </a:solidFill>
                <a:latin typeface="Franklin Gothic Medium" pitchFamily="34" charset="0"/>
              </a:rPr>
              <a:t>  </a:t>
            </a:r>
            <a:r>
              <a:rPr lang="ru-RU" sz="4800" b="1" u="sng" dirty="0" err="1" smtClean="0">
                <a:solidFill>
                  <a:schemeClr val="accent5">
                    <a:lumMod val="50000"/>
                  </a:schemeClr>
                </a:solidFill>
                <a:latin typeface="Franklin Gothic Medium" pitchFamily="34" charset="0"/>
              </a:rPr>
              <a:t>готовність</a:t>
            </a:r>
            <a:endParaRPr lang="ru-RU" sz="4800" dirty="0">
              <a:latin typeface="Franklin Gothic Medium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428736"/>
            <a:ext cx="821537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  <a:defRPr/>
            </a:pP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Психофізіологічні функції 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рівень</a:t>
            </a:r>
          </a:p>
          <a:p>
            <a:pPr>
              <a:defRPr/>
            </a:pP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сформованості  дрібної 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моторики)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Ф</a:t>
            </a:r>
            <a:r>
              <a:rPr lang="ru-RU" sz="24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ізіологічні</a:t>
            </a:r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функції 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(ріст, </a:t>
            </a:r>
          </a:p>
          <a:p>
            <a:pPr>
              <a:buFont typeface="Arial" charset="0"/>
              <a:buNone/>
              <a:defRPr/>
            </a:pP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вага, кількість постійних зубів)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Анатомо-морфологічні</a:t>
            </a: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функції 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та</a:t>
            </a:r>
            <a:r>
              <a:rPr lang="uk-UA" sz="24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>
              <a:buFont typeface="Arial" charset="0"/>
              <a:buNone/>
              <a:defRPr/>
            </a:pP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структура  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дитячого організму, стан </a:t>
            </a:r>
          </a:p>
          <a:p>
            <a:pPr>
              <a:buFont typeface="Arial" charset="0"/>
              <a:buNone/>
              <a:defRPr/>
            </a:pP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здоров</a:t>
            </a:r>
            <a:r>
              <a:rPr lang="en-US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я (фізіологічна зрілість).</a:t>
            </a:r>
          </a:p>
          <a:p>
            <a:pPr>
              <a:buFont typeface="Arial" charset="0"/>
              <a:buNone/>
              <a:defRPr/>
            </a:pP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Достатній 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рівень розвитку всіх </a:t>
            </a:r>
            <a:endParaRPr lang="uk-UA" sz="2400" b="1" i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  <a:defRPr/>
            </a:pP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цих 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функцій забезпечує  </a:t>
            </a: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витримування</a:t>
            </a:r>
          </a:p>
          <a:p>
            <a:pPr>
              <a:buFont typeface="Arial" charset="0"/>
              <a:buNone/>
              <a:defRPr/>
            </a:pP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дитиною відповідних навантажень та </a:t>
            </a:r>
            <a:r>
              <a:rPr lang="uk-UA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стимулювання </a:t>
            </a:r>
            <a:r>
              <a:rPr lang="uk-UA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до подальшого розвитку</a:t>
            </a:r>
          </a:p>
        </p:txBody>
      </p:sp>
      <p:pic>
        <p:nvPicPr>
          <p:cNvPr id="4" name="Рисунок 3" descr="https://encrypted-tbn1.gstatic.com/images?q=tbn:ANd9GcRnZzpFpULIuos6De1_5qUkowk5NP80m3fFQHD-GZN14JPDHpC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4714884"/>
            <a:ext cx="1584325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encrypted-tbn0.gstatic.com/images?q=tbn:ANd9GcRQh9lX_j5W-X9J6k7hyP5H-6E7NdbRl7dNeq_vl4c_GCZif5zLc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1285860"/>
            <a:ext cx="1439863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428604"/>
            <a:ext cx="762118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u="sng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  <a:cs typeface="Arial" pitchFamily="34" charset="0"/>
              </a:rPr>
              <a:t>Інтелектуальна</a:t>
            </a:r>
            <a:r>
              <a:rPr lang="uk-UA" sz="4800" b="1" u="sng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готовність</a:t>
            </a:r>
            <a:endParaRPr lang="ru-RU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1571612"/>
            <a:ext cx="80010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uk-UA" sz="2800" b="1" dirty="0" err="1" smtClean="0">
                <a:latin typeface="Arial" pitchFamily="34" charset="0"/>
                <a:cs typeface="Arial" pitchFamily="34" charset="0"/>
              </a:rPr>
              <a:t>Пов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uk-UA" sz="2800" b="1" dirty="0" err="1" smtClean="0">
                <a:latin typeface="Arial" pitchFamily="34" charset="0"/>
                <a:cs typeface="Arial" pitchFamily="34" charset="0"/>
              </a:rPr>
              <a:t>язана</a:t>
            </a: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 з відповідним рівнем </a:t>
            </a:r>
          </a:p>
          <a:p>
            <a:pPr>
              <a:buFont typeface="Arial" charset="0"/>
              <a:buNone/>
            </a:pP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розвитку пізнавальної сфери дитини .</a:t>
            </a:r>
          </a:p>
          <a:p>
            <a:pPr>
              <a:buFont typeface="Arial" charset="0"/>
              <a:buNone/>
            </a:pP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Передбачає володіння дитиною певною кількістю знань про явища навколишнього середовища, уміння порівнювати, узагальнювати та ін. </a:t>
            </a:r>
          </a:p>
          <a:p>
            <a:pPr marL="571500" indent="-571500">
              <a:buFont typeface="Wingdings" pitchFamily="2" charset="2"/>
              <a:buNone/>
            </a:pPr>
            <a:r>
              <a:rPr lang="uk-UA" sz="2800" b="1" dirty="0">
                <a:latin typeface="Arial" pitchFamily="34" charset="0"/>
                <a:cs typeface="Arial" pitchFamily="34" charset="0"/>
              </a:rPr>
              <a:t>Р</a:t>
            </a: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озвиток певного рівня уваги, мислення,</a:t>
            </a:r>
          </a:p>
          <a:p>
            <a:pPr marL="571500" indent="-571500">
              <a:buFont typeface="Wingdings" pitchFamily="2" charset="2"/>
              <a:buNone/>
            </a:pP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пам'яті,  сприйняття, уяви, а також мови і</a:t>
            </a:r>
          </a:p>
          <a:p>
            <a:pPr marL="571500" indent="-571500">
              <a:buFont typeface="Wingdings" pitchFamily="2" charset="2"/>
              <a:buNone/>
            </a:pPr>
            <a:r>
              <a:rPr lang="uk-UA" sz="2800" b="1" dirty="0" err="1" smtClean="0">
                <a:latin typeface="Arial" pitchFamily="34" charset="0"/>
                <a:cs typeface="Arial" pitchFamily="34" charset="0"/>
              </a:rPr>
              <a:t>сенсомоторної</a:t>
            </a: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 координації. 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endParaRPr lang="uk-UA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endParaRPr lang="uk-UA" sz="28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Содержимое 3" descr="https://encrypted-tbn3.gstatic.com/images?q=tbn:ANd9GcQ9-zvkQm0UvXSOVdkJQLqyyDxTPum8LtBLkNPNZlJKGXqGWtgskQ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5072074"/>
            <a:ext cx="1944687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500042"/>
            <a:ext cx="803386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u="sng" dirty="0" smtClean="0">
                <a:solidFill>
                  <a:schemeClr val="accent2">
                    <a:lumMod val="50000"/>
                  </a:schemeClr>
                </a:solidFill>
                <a:latin typeface="Franklin Gothic Medium" pitchFamily="34" charset="0"/>
              </a:rPr>
              <a:t>Емоційно-вольова готовність</a:t>
            </a:r>
            <a:endParaRPr lang="ru-RU" sz="4800" dirty="0">
              <a:latin typeface="Franklin Gothic Medium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571612"/>
            <a:ext cx="69294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Визначається рівнем сформованості </a:t>
            </a:r>
          </a:p>
          <a:p>
            <a:pPr>
              <a:buFont typeface="Arial" charset="0"/>
              <a:buNone/>
            </a:pP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довільності основних психічних процесів та  поведінки , </a:t>
            </a:r>
            <a:r>
              <a:rPr lang="uk-UA" sz="2800" b="1" dirty="0" err="1" smtClean="0">
                <a:latin typeface="Arial" pitchFamily="34" charset="0"/>
                <a:cs typeface="Arial" pitchFamily="34" charset="0"/>
              </a:rPr>
              <a:t>самоорганізованістю</a:t>
            </a: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buFont typeface="Arial" charset="0"/>
              <a:buNone/>
            </a:pP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зосередженістю, умінням контролювати свої емоції</a:t>
            </a:r>
          </a:p>
        </p:txBody>
      </p:sp>
      <p:pic>
        <p:nvPicPr>
          <p:cNvPr id="4" name="Рисунок 3" descr="https://encrypted-tbn1.gstatic.com/images?q=tbn:ANd9GcRvqzl_8m6d68FgHdv7-mFq98Vqxywgtvac197f3u52F02NPfS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3143248"/>
            <a:ext cx="18002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Света\Рабочий стол\Безымянный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4286256"/>
            <a:ext cx="396081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571480"/>
            <a:ext cx="583294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u="sng" dirty="0" smtClean="0">
                <a:solidFill>
                  <a:schemeClr val="accent2">
                    <a:lumMod val="50000"/>
                  </a:schemeClr>
                </a:solidFill>
                <a:latin typeface="Franklin Gothic Medium" pitchFamily="34" charset="0"/>
              </a:rPr>
              <a:t>Соціальна готовність</a:t>
            </a:r>
            <a:endParaRPr lang="ru-RU" sz="4800" dirty="0">
              <a:latin typeface="Franklin Gothic Medium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428736"/>
            <a:ext cx="81439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Arial" pitchFamily="34" charset="0"/>
                <a:cs typeface="Arial" pitchFamily="34" charset="0"/>
              </a:rPr>
              <a:t>Означає адекватність дитини, її здатність жити і розвиватися в соціальному оточенні , мати відповідні навички комунікації, соціальну компетентність ( вербальну активність, виконання вимог та дотримання правил поведінки, відстоювання власної позиції, прийняття рішень, орієнтація у просторі та часі, толерантність, </a:t>
            </a:r>
            <a:r>
              <a:rPr lang="uk-UA" sz="2400" b="1" dirty="0" err="1" smtClean="0">
                <a:latin typeface="Arial" pitchFamily="34" charset="0"/>
                <a:cs typeface="Arial" pitchFamily="34" charset="0"/>
              </a:rPr>
              <a:t>емпатія</a:t>
            </a:r>
            <a:r>
              <a:rPr lang="uk-UA" sz="2400" b="1" dirty="0" smtClean="0">
                <a:latin typeface="Arial" pitchFamily="34" charset="0"/>
                <a:cs typeface="Arial" pitchFamily="34" charset="0"/>
              </a:rPr>
              <a:t> тощо)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3" descr="https://encrypted-tbn3.gstatic.com/images?q=tbn:ANd9GcT3B_aYzA0MuhR7fXQLHyVsVpakcs3fT-qqv_iOhqVR9cidctA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4214818"/>
            <a:ext cx="307183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14290"/>
            <a:ext cx="8501122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i="1" dirty="0" smtClean="0"/>
              <a:t>Психологічна готовність </a:t>
            </a:r>
            <a:r>
              <a:rPr lang="uk-UA" sz="2400" b="1" i="1" dirty="0" smtClean="0"/>
              <a:t>є необхідною умовою успішної адаптації до шкільного життя. Є чимало дітей, які </a:t>
            </a:r>
            <a:r>
              <a:rPr lang="uk-UA" sz="2400" b="1" i="1" dirty="0" err="1" smtClean="0"/>
              <a:t>всеж</a:t>
            </a:r>
            <a:r>
              <a:rPr lang="uk-UA" sz="2400" b="1" i="1" dirty="0" smtClean="0"/>
              <a:t> таки не можуть «вжитися в нову роль».</a:t>
            </a:r>
          </a:p>
          <a:p>
            <a:r>
              <a:rPr lang="uk-UA" sz="2800" b="1" i="1" dirty="0" err="1" smtClean="0"/>
              <a:t>Дезадаптація</a:t>
            </a:r>
            <a:r>
              <a:rPr lang="uk-UA" sz="2800" dirty="0" smtClean="0"/>
              <a:t> </a:t>
            </a:r>
            <a:r>
              <a:rPr lang="uk-UA" dirty="0" smtClean="0"/>
              <a:t>– </a:t>
            </a:r>
            <a:r>
              <a:rPr lang="uk-UA" b="1" dirty="0" smtClean="0"/>
              <a:t>це утворення неадекватних механізмів пристосування дитини до школи у формі порушення в навчанні й поведінці, конфліктних стосунків, психосоматичних захворювань і реакцій, підвищеного рівня тривожності, викривлень у розвитку особистості.</a:t>
            </a:r>
            <a:br>
              <a:rPr lang="uk-UA" b="1" dirty="0" smtClean="0"/>
            </a:br>
            <a:endParaRPr lang="uk-UA" b="1" dirty="0"/>
          </a:p>
        </p:txBody>
      </p:sp>
      <p:pic>
        <p:nvPicPr>
          <p:cNvPr id="3" name="Picture 4" descr="pervoklassn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206" y="4714884"/>
            <a:ext cx="1716088" cy="202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28596" y="3429000"/>
            <a:ext cx="642942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400" b="1" i="1" dirty="0" smtClean="0">
                <a:latin typeface="Franklin Gothic Medium" pitchFamily="34" charset="0"/>
                <a:cs typeface="Arial" pitchFamily="34" charset="0"/>
              </a:rPr>
              <a:t>Природа шкільної неуспішності може бути представлена ​​самими різними факторами:</a:t>
            </a:r>
          </a:p>
          <a:p>
            <a:pPr fontAlgn="base">
              <a:buFont typeface="Wingdings" pitchFamily="2" charset="2"/>
              <a:buChar char="ü"/>
            </a:pPr>
            <a:r>
              <a:rPr lang="uk-UA" sz="2000" b="1" dirty="0" smtClean="0">
                <a:latin typeface="Franklin Gothic Medium" pitchFamily="34" charset="0"/>
                <a:cs typeface="Arial" pitchFamily="34" charset="0"/>
              </a:rPr>
              <a:t>Недоліки у підготовці дитини до школи, соціально-педагогічна занедбаність.</a:t>
            </a:r>
          </a:p>
          <a:p>
            <a:pPr fontAlgn="base">
              <a:buFont typeface="Wingdings" pitchFamily="2" charset="2"/>
              <a:buChar char="ü"/>
            </a:pPr>
            <a:r>
              <a:rPr lang="uk-UA" sz="2000" b="1" dirty="0" smtClean="0">
                <a:latin typeface="Franklin Gothic Medium" pitchFamily="34" charset="0"/>
                <a:cs typeface="Arial" pitchFamily="34" charset="0"/>
              </a:rPr>
              <a:t>Соматичне ослаблення дитини.</a:t>
            </a:r>
          </a:p>
          <a:p>
            <a:pPr fontAlgn="base">
              <a:buFont typeface="Wingdings" pitchFamily="2" charset="2"/>
              <a:buChar char="ü"/>
            </a:pPr>
            <a:r>
              <a:rPr lang="uk-UA" sz="2000" b="1" dirty="0" smtClean="0">
                <a:latin typeface="Franklin Gothic Medium" pitchFamily="34" charset="0"/>
                <a:cs typeface="Arial" pitchFamily="34" charset="0"/>
              </a:rPr>
              <a:t>Порушення формування окремих психічних функцій і пізнавальних процесів.</a:t>
            </a:r>
          </a:p>
          <a:p>
            <a:pPr fontAlgn="base">
              <a:buFont typeface="Wingdings" pitchFamily="2" charset="2"/>
              <a:buChar char="ü"/>
            </a:pPr>
            <a:r>
              <a:rPr lang="uk-UA" sz="2000" b="1" dirty="0" smtClean="0">
                <a:latin typeface="Franklin Gothic Medium" pitchFamily="34" charset="0"/>
                <a:cs typeface="Arial" pitchFamily="34" charset="0"/>
              </a:rPr>
              <a:t>Рухові порушення.</a:t>
            </a:r>
          </a:p>
          <a:p>
            <a:pPr fontAlgn="base">
              <a:buFont typeface="Wingdings" pitchFamily="2" charset="2"/>
              <a:buChar char="ü"/>
            </a:pPr>
            <a:r>
              <a:rPr lang="uk-UA" sz="2000" b="1" dirty="0" smtClean="0">
                <a:latin typeface="Franklin Gothic Medium" pitchFamily="34" charset="0"/>
                <a:cs typeface="Arial" pitchFamily="34" charset="0"/>
              </a:rPr>
              <a:t>Емоційні розлади.</a:t>
            </a:r>
            <a:endParaRPr lang="uk-UA" sz="2000" b="1" dirty="0">
              <a:latin typeface="Franklin Gothic Medium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500042"/>
            <a:ext cx="778674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/>
              <a:t>Ознаки </a:t>
            </a:r>
            <a:r>
              <a:rPr lang="uk-UA" sz="3200" b="1" i="1" dirty="0" err="1" smtClean="0"/>
              <a:t>дезадаптації</a:t>
            </a:r>
            <a:r>
              <a:rPr lang="uk-UA" sz="3200" b="1" i="1" dirty="0" smtClean="0"/>
              <a:t>: </a:t>
            </a:r>
          </a:p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>• </a:t>
            </a:r>
            <a:r>
              <a:rPr lang="uk-UA" sz="2000" b="1" dirty="0" smtClean="0"/>
              <a:t>Труднощі у навчанні аж до стійкої неуспішності;</a:t>
            </a:r>
            <a:br>
              <a:rPr lang="uk-UA" sz="2000" b="1" dirty="0" smtClean="0"/>
            </a:br>
            <a:r>
              <a:rPr lang="uk-UA" sz="2000" b="1" dirty="0" smtClean="0"/>
              <a:t>• Порушення у відносинах з однокласниками, батьками, вчителями;</a:t>
            </a:r>
            <a:br>
              <a:rPr lang="uk-UA" sz="2000" b="1" dirty="0" smtClean="0"/>
            </a:br>
            <a:r>
              <a:rPr lang="uk-UA" sz="2000" b="1" dirty="0" smtClean="0"/>
              <a:t>• Небажання ходити до школи;</a:t>
            </a:r>
            <a:br>
              <a:rPr lang="uk-UA" sz="2000" b="1" dirty="0" smtClean="0"/>
            </a:br>
            <a:r>
              <a:rPr lang="uk-UA" sz="2000" b="1" dirty="0" smtClean="0"/>
              <a:t>• Соматичні прояви: головний біль, порушення сну, біль у животі, порушення апетиту, пригнічений настрій, підвищена </a:t>
            </a:r>
          </a:p>
          <a:p>
            <a:r>
              <a:rPr lang="uk-UA" sz="2000" b="1" dirty="0" smtClean="0"/>
              <a:t>стомлюваність;</a:t>
            </a:r>
            <a:br>
              <a:rPr lang="uk-UA" sz="2000" b="1" dirty="0" smtClean="0"/>
            </a:br>
            <a:r>
              <a:rPr lang="uk-UA" sz="2000" b="1" dirty="0" smtClean="0"/>
              <a:t>• Емоційні порушення;</a:t>
            </a:r>
            <a:br>
              <a:rPr lang="uk-UA" sz="2000" b="1" dirty="0" smtClean="0"/>
            </a:br>
            <a:r>
              <a:rPr lang="uk-UA" sz="2000" b="1" dirty="0" smtClean="0"/>
              <a:t>• Зниження товариськості, емоційної стійкості, самоконтролю, соціальної сміливості та підвищені показники емоційної збудливості, тривожності, браку уваги на уроці, нездатності до тривалого </a:t>
            </a:r>
          </a:p>
          <a:p>
            <a:r>
              <a:rPr lang="uk-UA" sz="2000" b="1" dirty="0" smtClean="0"/>
              <a:t>зосередження, замикання у собі.</a:t>
            </a:r>
            <a:endParaRPr lang="uk-UA" sz="2000" b="1" dirty="0"/>
          </a:p>
        </p:txBody>
      </p:sp>
      <p:pic>
        <p:nvPicPr>
          <p:cNvPr id="5" name="Picture 4" descr="medium_0511-0708-0214-0567_Stressed_Schoolboy_clipart_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5000636"/>
            <a:ext cx="2170113" cy="1714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785794"/>
            <a:ext cx="757242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8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Вступаючи до школи, дитина являє собою знак питання, а закінчуючи її – крапку. А як хочеться, щоб діти, батьки, вчителі завжди були лише знаком оклику.  Адже немає винагороди дорожчої, ніж очі наших дітей, які сяють допитливістю, добротою і любов'ю.</a:t>
            </a:r>
          </a:p>
          <a:p>
            <a:pPr algn="r">
              <a:spcBef>
                <a:spcPct val="50000"/>
              </a:spcBef>
            </a:pPr>
            <a:r>
              <a:rPr lang="uk-UA" sz="28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Дейл </a:t>
            </a:r>
            <a:r>
              <a:rPr lang="uk-UA" sz="28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Постаман</a:t>
            </a:r>
            <a:endParaRPr lang="ru-RU" sz="28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7" descr="https://encrypted-tbn0.gstatic.com/images?q=tbn:ANd9GcS0GRdZa6oZQkfwrkx6S5C9HHfCJkRqet8wR9XgI7g9TJ20F6IO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4214818"/>
            <a:ext cx="3671887" cy="2522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571480"/>
            <a:ext cx="65345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dirty="0" smtClean="0"/>
              <a:t>ДЯКУЮ ЗА УВАГУ!</a:t>
            </a:r>
            <a:endParaRPr lang="ru-RU" sz="5400" b="1" dirty="0"/>
          </a:p>
        </p:txBody>
      </p:sp>
      <p:pic>
        <p:nvPicPr>
          <p:cNvPr id="3" name="Picture 4" descr="MCj0110852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63713" y="1916113"/>
            <a:ext cx="5473700" cy="4427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92</TotalTime>
  <Words>483</Words>
  <Application>Microsoft Office PowerPoint</Application>
  <PresentationFormat>Экран (4:3)</PresentationFormat>
  <Paragraphs>65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Яна</dc:creator>
  <cp:lastModifiedBy>user</cp:lastModifiedBy>
  <cp:revision>12</cp:revision>
  <dcterms:created xsi:type="dcterms:W3CDTF">2016-05-24T19:11:35Z</dcterms:created>
  <dcterms:modified xsi:type="dcterms:W3CDTF">2021-12-02T07:08:52Z</dcterms:modified>
</cp:coreProperties>
</file>