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850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1" i="0">
                <a:solidFill>
                  <a:srgbClr val="5D17EB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rgbClr val="5D17EB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rgbClr val="5D17EB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rgbClr val="5D17EB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94B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66605" y="947701"/>
            <a:ext cx="8954789" cy="8489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1" i="0">
                <a:solidFill>
                  <a:srgbClr val="5D17EB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36871" y="28268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05202" y="7040746"/>
              <a:ext cx="15482797" cy="324625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865503"/>
              <a:ext cx="2983767" cy="470312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67932" y="0"/>
              <a:ext cx="9220169" cy="4927993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828800" y="875030"/>
            <a:ext cx="14736040" cy="4708340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38100" marR="30480" algn="ctr">
              <a:lnSpc>
                <a:spcPct val="99400"/>
              </a:lnSpc>
              <a:spcBef>
                <a:spcPts val="185"/>
              </a:spcBef>
            </a:pPr>
            <a:r>
              <a:rPr sz="9600" b="1" spc="-395" dirty="0">
                <a:latin typeface="Arial"/>
                <a:cs typeface="Arial"/>
              </a:rPr>
              <a:t>Цифрові</a:t>
            </a:r>
            <a:r>
              <a:rPr sz="9600" b="1" spc="-1055" dirty="0">
                <a:latin typeface="Arial"/>
                <a:cs typeface="Arial"/>
              </a:rPr>
              <a:t> </a:t>
            </a:r>
            <a:r>
              <a:rPr sz="9600" b="1" spc="-350" dirty="0">
                <a:latin typeface="Arial"/>
                <a:cs typeface="Arial"/>
              </a:rPr>
              <a:t>технології: </a:t>
            </a:r>
            <a:r>
              <a:rPr sz="9600" b="1" spc="-610" dirty="0">
                <a:latin typeface="Arial"/>
                <a:cs typeface="Arial"/>
              </a:rPr>
              <a:t>суть,</a:t>
            </a:r>
            <a:r>
              <a:rPr sz="9600" b="1" spc="-805" dirty="0">
                <a:latin typeface="Arial"/>
                <a:cs typeface="Arial"/>
              </a:rPr>
              <a:t> </a:t>
            </a:r>
            <a:r>
              <a:rPr sz="9600" b="1" spc="-590" dirty="0">
                <a:latin typeface="Arial"/>
                <a:cs typeface="Arial"/>
              </a:rPr>
              <a:t>досвід, </a:t>
            </a:r>
            <a:r>
              <a:rPr lang="uk-UA" sz="9600" b="1" spc="-590" dirty="0" smtClean="0">
                <a:latin typeface="Arial"/>
                <a:cs typeface="Arial"/>
              </a:rPr>
              <a:t>використання</a:t>
            </a:r>
            <a:r>
              <a:rPr sz="9600" b="1" spc="-975" baseline="-7175" dirty="0" smtClean="0">
                <a:latin typeface="Arial"/>
                <a:cs typeface="Arial"/>
              </a:rPr>
              <a:t>,</a:t>
            </a:r>
            <a:endParaRPr sz="9600" b="1" baseline="-7175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205"/>
              </a:spcBef>
            </a:pPr>
            <a:r>
              <a:rPr sz="9600" b="1" spc="-80" dirty="0">
                <a:latin typeface="Arial"/>
                <a:cs typeface="Arial"/>
              </a:rPr>
              <a:t>перспективи</a:t>
            </a:r>
            <a:endParaRPr sz="9600" b="1" dirty="0">
              <a:latin typeface="Arial"/>
              <a:cs typeface="Arial"/>
            </a:endParaRPr>
          </a:p>
        </p:txBody>
      </p:sp>
      <p:pic>
        <p:nvPicPr>
          <p:cNvPr id="1028" name="Picture 4" descr="29 200+ стокових фото, фото роялті-фрі та зображень на тему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6006" y="5803023"/>
            <a:ext cx="6467658" cy="363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29400" y="495300"/>
            <a:ext cx="11294685" cy="9541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ts val="10800"/>
              </a:lnSpc>
            </a:pPr>
            <a:r>
              <a:rPr sz="6600" b="1" i="1" spc="-290" dirty="0" err="1" smtClean="0">
                <a:latin typeface="Arial"/>
                <a:cs typeface="Arial"/>
              </a:rPr>
              <a:t>Цифрові</a:t>
            </a:r>
            <a:r>
              <a:rPr sz="6600" b="1" i="1" spc="-740" dirty="0" smtClean="0">
                <a:latin typeface="Arial"/>
                <a:cs typeface="Arial"/>
              </a:rPr>
              <a:t> </a:t>
            </a:r>
            <a:r>
              <a:rPr sz="6600" b="1" i="1" spc="-200" dirty="0" err="1" smtClean="0">
                <a:latin typeface="Arial"/>
                <a:cs typeface="Arial"/>
              </a:rPr>
              <a:t>технології</a:t>
            </a:r>
            <a:r>
              <a:rPr sz="6600" b="1" i="1" spc="-555" dirty="0" smtClean="0">
                <a:latin typeface="Arial"/>
                <a:cs typeface="Arial"/>
              </a:rPr>
              <a:t> </a:t>
            </a:r>
            <a:r>
              <a:rPr lang="uk-UA" sz="6600" b="1" spc="-2065" dirty="0" smtClean="0">
                <a:latin typeface="Arial"/>
                <a:cs typeface="Arial"/>
              </a:rPr>
              <a:t>-     </a:t>
            </a:r>
            <a:r>
              <a:rPr sz="6600" b="1" spc="-560" dirty="0" smtClean="0">
                <a:latin typeface="Arial"/>
                <a:cs typeface="Arial"/>
              </a:rPr>
              <a:t> </a:t>
            </a:r>
            <a:r>
              <a:rPr lang="uk-UA" sz="6600" b="1" spc="-560" dirty="0" smtClean="0">
                <a:latin typeface="Arial"/>
                <a:cs typeface="Arial"/>
              </a:rPr>
              <a:t> </a:t>
            </a:r>
          </a:p>
          <a:p>
            <a:pPr marL="12065" marR="5080" algn="ctr">
              <a:lnSpc>
                <a:spcPts val="10800"/>
              </a:lnSpc>
            </a:pPr>
            <a:r>
              <a:rPr lang="uk-UA" sz="6600" b="1" spc="-560" dirty="0" smtClean="0">
                <a:latin typeface="Arial"/>
                <a:cs typeface="Arial"/>
              </a:rPr>
              <a:t> це </a:t>
            </a:r>
            <a:r>
              <a:rPr sz="6600" b="1" spc="-10" dirty="0" err="1" smtClean="0">
                <a:latin typeface="Arial"/>
                <a:cs typeface="Arial"/>
              </a:rPr>
              <a:t>широкий</a:t>
            </a:r>
            <a:r>
              <a:rPr sz="6600" b="1" spc="-10" dirty="0" smtClean="0">
                <a:latin typeface="Arial"/>
                <a:cs typeface="Arial"/>
              </a:rPr>
              <a:t> </a:t>
            </a:r>
            <a:r>
              <a:rPr sz="6600" b="1" spc="-70" dirty="0">
                <a:latin typeface="Arial"/>
                <a:cs typeface="Arial"/>
              </a:rPr>
              <a:t>спектр</a:t>
            </a:r>
            <a:r>
              <a:rPr sz="6600" b="1" spc="-530" dirty="0">
                <a:latin typeface="Arial"/>
                <a:cs typeface="Arial"/>
              </a:rPr>
              <a:t> </a:t>
            </a:r>
            <a:r>
              <a:rPr sz="6600" b="1" spc="-145" dirty="0">
                <a:latin typeface="Arial"/>
                <a:cs typeface="Arial"/>
              </a:rPr>
              <a:t>електронних</a:t>
            </a:r>
            <a:r>
              <a:rPr sz="6600" b="1" spc="-710" dirty="0">
                <a:latin typeface="Arial"/>
                <a:cs typeface="Arial"/>
              </a:rPr>
              <a:t> </a:t>
            </a:r>
            <a:r>
              <a:rPr sz="6600" b="1" spc="-65" dirty="0">
                <a:latin typeface="Arial"/>
                <a:cs typeface="Arial"/>
              </a:rPr>
              <a:t>пристроїв, </a:t>
            </a:r>
            <a:r>
              <a:rPr sz="6600" b="1" spc="-160" dirty="0">
                <a:latin typeface="Arial"/>
                <a:cs typeface="Arial"/>
              </a:rPr>
              <a:t>програмного</a:t>
            </a:r>
            <a:r>
              <a:rPr sz="6600" b="1" spc="-484" dirty="0">
                <a:latin typeface="Arial"/>
                <a:cs typeface="Arial"/>
              </a:rPr>
              <a:t> </a:t>
            </a:r>
            <a:r>
              <a:rPr sz="6600" b="1" spc="-190" dirty="0">
                <a:latin typeface="Arial"/>
                <a:cs typeface="Arial"/>
              </a:rPr>
              <a:t>забезпечення</a:t>
            </a:r>
            <a:r>
              <a:rPr sz="6600" b="1" spc="-670" dirty="0">
                <a:latin typeface="Arial"/>
                <a:cs typeface="Arial"/>
              </a:rPr>
              <a:t> </a:t>
            </a:r>
            <a:r>
              <a:rPr sz="6600" b="1" spc="-25" dirty="0">
                <a:latin typeface="Arial"/>
                <a:cs typeface="Arial"/>
              </a:rPr>
              <a:t>та </a:t>
            </a:r>
            <a:r>
              <a:rPr sz="6600" b="1" spc="-295" dirty="0">
                <a:latin typeface="Arial"/>
                <a:cs typeface="Arial"/>
              </a:rPr>
              <a:t>сервісів,</a:t>
            </a:r>
            <a:r>
              <a:rPr sz="6600" b="1" spc="-575" dirty="0">
                <a:latin typeface="Arial"/>
                <a:cs typeface="Arial"/>
              </a:rPr>
              <a:t> </a:t>
            </a:r>
            <a:r>
              <a:rPr sz="6600" b="1" spc="-100" dirty="0">
                <a:latin typeface="Arial"/>
                <a:cs typeface="Arial"/>
              </a:rPr>
              <a:t>які</a:t>
            </a:r>
            <a:r>
              <a:rPr sz="6600" b="1" spc="-575" dirty="0">
                <a:latin typeface="Arial"/>
                <a:cs typeface="Arial"/>
              </a:rPr>
              <a:t> </a:t>
            </a:r>
            <a:r>
              <a:rPr sz="6600" b="1" spc="-385" dirty="0">
                <a:latin typeface="Arial"/>
                <a:cs typeface="Arial"/>
              </a:rPr>
              <a:t>підтримують</a:t>
            </a:r>
            <a:r>
              <a:rPr sz="6600" b="1" spc="-570" dirty="0">
                <a:latin typeface="Arial"/>
                <a:cs typeface="Arial"/>
              </a:rPr>
              <a:t> </a:t>
            </a:r>
            <a:r>
              <a:rPr sz="6600" b="1" spc="-25" dirty="0">
                <a:latin typeface="Arial"/>
                <a:cs typeface="Arial"/>
              </a:rPr>
              <a:t>або </a:t>
            </a:r>
            <a:r>
              <a:rPr sz="6600" b="1" spc="-395" dirty="0">
                <a:latin typeface="Arial"/>
                <a:cs typeface="Arial"/>
              </a:rPr>
              <a:t>трансформують</a:t>
            </a:r>
            <a:r>
              <a:rPr sz="6600" b="1" spc="-565" dirty="0">
                <a:latin typeface="Arial"/>
                <a:cs typeface="Arial"/>
              </a:rPr>
              <a:t> </a:t>
            </a:r>
            <a:r>
              <a:rPr sz="6600" b="1" spc="-265" dirty="0">
                <a:latin typeface="Arial"/>
                <a:cs typeface="Arial"/>
              </a:rPr>
              <a:t>освітній</a:t>
            </a:r>
            <a:r>
              <a:rPr sz="6600" b="1" spc="-565" dirty="0">
                <a:latin typeface="Arial"/>
                <a:cs typeface="Arial"/>
              </a:rPr>
              <a:t> </a:t>
            </a:r>
            <a:r>
              <a:rPr sz="6600" b="1" spc="-10" dirty="0">
                <a:latin typeface="Arial"/>
                <a:cs typeface="Arial"/>
              </a:rPr>
              <a:t>процес</a:t>
            </a:r>
            <a:endParaRPr sz="6600" dirty="0">
              <a:latin typeface="Arial"/>
              <a:cs typeface="Arial"/>
            </a:endParaRPr>
          </a:p>
        </p:txBody>
      </p:sp>
      <p:sp>
        <p:nvSpPr>
          <p:cNvPr id="3" name="AutoShape 2" descr="Цифровізація освітнього процесу: практичні кейси» - Вища школа публічного  управління"/>
          <p:cNvSpPr>
            <a:spLocks noChangeAspect="1" noChangeArrowheads="1"/>
          </p:cNvSpPr>
          <p:nvPr/>
        </p:nvSpPr>
        <p:spPr bwMode="auto">
          <a:xfrm>
            <a:off x="155575" y="-141290"/>
            <a:ext cx="301626" cy="301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Цифровізація освіти: інтерактивні підручники, захист НМТ, більше гаджетів і  технологій у школах - Новин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433" y="2628900"/>
            <a:ext cx="5715000" cy="40454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2264" y="915983"/>
            <a:ext cx="17923510" cy="8773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-635" algn="ctr">
              <a:lnSpc>
                <a:spcPts val="9900"/>
              </a:lnSpc>
            </a:pPr>
            <a:r>
              <a:rPr sz="7900" b="1" i="1" spc="-275" dirty="0">
                <a:latin typeface="Arial"/>
                <a:cs typeface="Arial"/>
              </a:rPr>
              <a:t>Цифрова</a:t>
            </a:r>
            <a:r>
              <a:rPr sz="7900" b="1" i="1" spc="-500" dirty="0">
                <a:latin typeface="Arial"/>
                <a:cs typeface="Arial"/>
              </a:rPr>
              <a:t> </a:t>
            </a:r>
            <a:r>
              <a:rPr sz="7900" b="1" i="1" spc="-220" dirty="0">
                <a:latin typeface="Arial"/>
                <a:cs typeface="Arial"/>
              </a:rPr>
              <a:t>компетентність</a:t>
            </a:r>
            <a:r>
              <a:rPr sz="7900" b="1" i="1" spc="-500" dirty="0">
                <a:latin typeface="Arial"/>
                <a:cs typeface="Arial"/>
              </a:rPr>
              <a:t> </a:t>
            </a:r>
            <a:r>
              <a:rPr sz="7900" b="1" spc="-1900" dirty="0">
                <a:latin typeface="Arial"/>
                <a:cs typeface="Arial"/>
              </a:rPr>
              <a:t>—</a:t>
            </a:r>
            <a:r>
              <a:rPr sz="7900" b="1" spc="-500" dirty="0">
                <a:latin typeface="Arial"/>
                <a:cs typeface="Arial"/>
              </a:rPr>
              <a:t> </a:t>
            </a:r>
            <a:r>
              <a:rPr sz="7900" b="1" spc="-25" dirty="0">
                <a:latin typeface="Arial"/>
                <a:cs typeface="Arial"/>
              </a:rPr>
              <a:t>це </a:t>
            </a:r>
            <a:r>
              <a:rPr sz="7900" b="1" spc="-270" dirty="0">
                <a:latin typeface="Arial"/>
                <a:cs typeface="Arial"/>
              </a:rPr>
              <a:t>сукупність</a:t>
            </a:r>
            <a:r>
              <a:rPr sz="7900" b="1" spc="-520" dirty="0">
                <a:latin typeface="Arial"/>
                <a:cs typeface="Arial"/>
              </a:rPr>
              <a:t> </a:t>
            </a:r>
            <a:r>
              <a:rPr sz="7900" b="1" spc="-335" dirty="0">
                <a:latin typeface="Arial"/>
                <a:cs typeface="Arial"/>
              </a:rPr>
              <a:t>знань,</a:t>
            </a:r>
            <a:r>
              <a:rPr sz="7900" b="1" spc="-675" dirty="0">
                <a:latin typeface="Arial"/>
                <a:cs typeface="Arial"/>
              </a:rPr>
              <a:t> </a:t>
            </a:r>
            <a:r>
              <a:rPr sz="7900" b="1" spc="-450" dirty="0">
                <a:latin typeface="Arial"/>
                <a:cs typeface="Arial"/>
              </a:rPr>
              <a:t>умінь</a:t>
            </a:r>
            <a:r>
              <a:rPr sz="7900" b="1" spc="-520" dirty="0">
                <a:latin typeface="Arial"/>
                <a:cs typeface="Arial"/>
              </a:rPr>
              <a:t> </a:t>
            </a:r>
            <a:r>
              <a:rPr sz="7900" b="1" spc="-110" dirty="0">
                <a:latin typeface="Arial"/>
                <a:cs typeface="Arial"/>
              </a:rPr>
              <a:t>і</a:t>
            </a:r>
            <a:r>
              <a:rPr sz="7900" b="1" spc="-520" dirty="0">
                <a:latin typeface="Arial"/>
                <a:cs typeface="Arial"/>
              </a:rPr>
              <a:t> </a:t>
            </a:r>
            <a:r>
              <a:rPr sz="7900" b="1" spc="-210" dirty="0">
                <a:latin typeface="Arial"/>
                <a:cs typeface="Arial"/>
              </a:rPr>
              <a:t>навичок,</a:t>
            </a:r>
            <a:r>
              <a:rPr sz="7900" b="1" spc="-515" dirty="0">
                <a:latin typeface="Arial"/>
                <a:cs typeface="Arial"/>
              </a:rPr>
              <a:t> </a:t>
            </a:r>
            <a:r>
              <a:rPr sz="7900" b="1" spc="-25" dirty="0">
                <a:latin typeface="Arial"/>
                <a:cs typeface="Arial"/>
              </a:rPr>
              <a:t>що </a:t>
            </a:r>
            <a:r>
              <a:rPr sz="7900" b="1" spc="-459" dirty="0">
                <a:latin typeface="Arial"/>
                <a:cs typeface="Arial"/>
              </a:rPr>
              <a:t>дозволяють</a:t>
            </a:r>
            <a:r>
              <a:rPr sz="7900" b="1" spc="-500" dirty="0">
                <a:latin typeface="Arial"/>
                <a:cs typeface="Arial"/>
              </a:rPr>
              <a:t> </a:t>
            </a:r>
            <a:r>
              <a:rPr sz="7900" b="1" spc="-180" dirty="0">
                <a:latin typeface="Arial"/>
                <a:cs typeface="Arial"/>
              </a:rPr>
              <a:t>педагогам</a:t>
            </a:r>
            <a:r>
              <a:rPr sz="7900" b="1" spc="-500" dirty="0">
                <a:latin typeface="Arial"/>
                <a:cs typeface="Arial"/>
              </a:rPr>
              <a:t> </a:t>
            </a:r>
            <a:r>
              <a:rPr sz="7900" b="1" spc="-110" dirty="0">
                <a:latin typeface="Arial"/>
                <a:cs typeface="Arial"/>
              </a:rPr>
              <a:t>і</a:t>
            </a:r>
            <a:r>
              <a:rPr sz="7900" b="1" spc="-500" dirty="0">
                <a:latin typeface="Arial"/>
                <a:cs typeface="Arial"/>
              </a:rPr>
              <a:t> </a:t>
            </a:r>
            <a:r>
              <a:rPr sz="7900" b="1" spc="-405" dirty="0">
                <a:latin typeface="Arial"/>
                <a:cs typeface="Arial"/>
              </a:rPr>
              <a:t>вихованцям </a:t>
            </a:r>
            <a:r>
              <a:rPr sz="7900" b="1" spc="-235" dirty="0">
                <a:latin typeface="Arial"/>
                <a:cs typeface="Arial"/>
              </a:rPr>
              <a:t>ефективно</a:t>
            </a:r>
            <a:r>
              <a:rPr sz="7900" b="1" spc="-490" dirty="0">
                <a:latin typeface="Arial"/>
                <a:cs typeface="Arial"/>
              </a:rPr>
              <a:t> </a:t>
            </a:r>
            <a:r>
              <a:rPr sz="7900" b="1" spc="-280" dirty="0">
                <a:latin typeface="Arial"/>
                <a:cs typeface="Arial"/>
              </a:rPr>
              <a:t>використовувати</a:t>
            </a:r>
            <a:r>
              <a:rPr sz="7900" b="1" spc="-484" dirty="0">
                <a:latin typeface="Arial"/>
                <a:cs typeface="Arial"/>
              </a:rPr>
              <a:t> </a:t>
            </a:r>
            <a:r>
              <a:rPr sz="7900" b="1" spc="-360" dirty="0">
                <a:latin typeface="Arial"/>
                <a:cs typeface="Arial"/>
              </a:rPr>
              <a:t>цифрові </a:t>
            </a:r>
            <a:r>
              <a:rPr sz="7900" b="1" spc="-215" dirty="0">
                <a:latin typeface="Arial"/>
                <a:cs typeface="Arial"/>
              </a:rPr>
              <a:t>інструменти</a:t>
            </a:r>
            <a:r>
              <a:rPr sz="7900" b="1" spc="-509" dirty="0">
                <a:latin typeface="Arial"/>
                <a:cs typeface="Arial"/>
              </a:rPr>
              <a:t> для </a:t>
            </a:r>
            <a:r>
              <a:rPr sz="7900" b="1" spc="-300" dirty="0">
                <a:latin typeface="Arial"/>
                <a:cs typeface="Arial"/>
              </a:rPr>
              <a:t>навчання,</a:t>
            </a:r>
            <a:r>
              <a:rPr sz="7900" b="1" spc="-509" dirty="0">
                <a:latin typeface="Arial"/>
                <a:cs typeface="Arial"/>
              </a:rPr>
              <a:t> </a:t>
            </a:r>
            <a:r>
              <a:rPr sz="7900" b="1" spc="-130" dirty="0">
                <a:latin typeface="Arial"/>
                <a:cs typeface="Arial"/>
              </a:rPr>
              <a:t>створення </a:t>
            </a:r>
            <a:r>
              <a:rPr sz="7900" b="1" spc="-204" dirty="0">
                <a:latin typeface="Arial"/>
                <a:cs typeface="Arial"/>
              </a:rPr>
              <a:t>к</a:t>
            </a:r>
            <a:r>
              <a:rPr sz="7900" b="1" spc="-140" dirty="0">
                <a:latin typeface="Arial"/>
                <a:cs typeface="Arial"/>
              </a:rPr>
              <a:t>он</a:t>
            </a:r>
            <a:r>
              <a:rPr sz="7900" b="1" spc="-215" dirty="0">
                <a:latin typeface="Arial"/>
                <a:cs typeface="Arial"/>
              </a:rPr>
              <a:t>т</a:t>
            </a:r>
            <a:r>
              <a:rPr sz="7900" b="1" spc="-135" dirty="0">
                <a:latin typeface="Arial"/>
                <a:cs typeface="Arial"/>
              </a:rPr>
              <a:t>е</a:t>
            </a:r>
            <a:r>
              <a:rPr sz="7900" b="1" spc="-140" dirty="0">
                <a:latin typeface="Arial"/>
                <a:cs typeface="Arial"/>
              </a:rPr>
              <a:t>нт</a:t>
            </a:r>
            <a:r>
              <a:rPr sz="7900" b="1" spc="-655" dirty="0">
                <a:latin typeface="Arial"/>
                <a:cs typeface="Arial"/>
              </a:rPr>
              <a:t>у</a:t>
            </a:r>
            <a:r>
              <a:rPr sz="7900" b="1" spc="-130" dirty="0">
                <a:latin typeface="Arial"/>
                <a:cs typeface="Arial"/>
              </a:rPr>
              <a:t>,</a:t>
            </a:r>
            <a:r>
              <a:rPr sz="7900" b="1" spc="-505" dirty="0">
                <a:latin typeface="Arial"/>
                <a:cs typeface="Arial"/>
              </a:rPr>
              <a:t> </a:t>
            </a:r>
            <a:r>
              <a:rPr sz="7900" b="1" spc="-150" dirty="0">
                <a:latin typeface="Arial"/>
                <a:cs typeface="Arial"/>
              </a:rPr>
              <a:t>комунікації</a:t>
            </a:r>
            <a:r>
              <a:rPr sz="7900" b="1" spc="-509" dirty="0">
                <a:latin typeface="Arial"/>
                <a:cs typeface="Arial"/>
              </a:rPr>
              <a:t> </a:t>
            </a:r>
            <a:r>
              <a:rPr sz="7900" b="1" spc="-110" dirty="0">
                <a:latin typeface="Arial"/>
                <a:cs typeface="Arial"/>
              </a:rPr>
              <a:t>і</a:t>
            </a:r>
            <a:r>
              <a:rPr sz="7900" b="1" spc="-505" dirty="0">
                <a:latin typeface="Arial"/>
                <a:cs typeface="Arial"/>
              </a:rPr>
              <a:t> </a:t>
            </a:r>
            <a:r>
              <a:rPr sz="7900" b="1" spc="-60" dirty="0">
                <a:latin typeface="Arial"/>
                <a:cs typeface="Arial"/>
              </a:rPr>
              <a:t>вирішення </a:t>
            </a:r>
            <a:r>
              <a:rPr sz="7900" b="1" spc="-275" dirty="0">
                <a:latin typeface="Arial"/>
                <a:cs typeface="Arial"/>
              </a:rPr>
              <a:t>освітніх</a:t>
            </a:r>
            <a:r>
              <a:rPr sz="7900" b="1" spc="-675" dirty="0">
                <a:latin typeface="Arial"/>
                <a:cs typeface="Arial"/>
              </a:rPr>
              <a:t> </a:t>
            </a:r>
            <a:r>
              <a:rPr sz="7900" b="1" spc="-295" dirty="0">
                <a:latin typeface="Arial"/>
                <a:cs typeface="Arial"/>
              </a:rPr>
              <a:t>задач</a:t>
            </a:r>
            <a:endParaRPr sz="79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9306" y="2599801"/>
            <a:ext cx="9010649" cy="48005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0121844" y="505690"/>
            <a:ext cx="7611109" cy="6523965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5800" b="1" spc="-85" dirty="0" err="1" smtClean="0">
                <a:latin typeface="Arial"/>
                <a:cs typeface="Arial"/>
              </a:rPr>
              <a:t>За</a:t>
            </a:r>
            <a:r>
              <a:rPr sz="5800" b="1" spc="-390" dirty="0" smtClean="0">
                <a:latin typeface="Arial"/>
                <a:cs typeface="Arial"/>
              </a:rPr>
              <a:t> </a:t>
            </a:r>
            <a:r>
              <a:rPr lang="uk-UA" sz="5800" b="1" spc="-40" dirty="0">
                <a:latin typeface="Arial"/>
                <a:cs typeface="Arial"/>
              </a:rPr>
              <a:t>п</a:t>
            </a:r>
            <a:r>
              <a:rPr sz="5800" b="1" spc="-40" dirty="0" err="1" smtClean="0">
                <a:latin typeface="Arial"/>
                <a:cs typeface="Arial"/>
              </a:rPr>
              <a:t>рофесійним</a:t>
            </a:r>
            <a:endParaRPr sz="5800" dirty="0">
              <a:latin typeface="Arial"/>
              <a:cs typeface="Arial"/>
            </a:endParaRPr>
          </a:p>
          <a:p>
            <a:pPr marL="12700" marR="5080" algn="ctr">
              <a:lnSpc>
                <a:spcPct val="105100"/>
              </a:lnSpc>
              <a:spcBef>
                <a:spcPts val="5"/>
              </a:spcBef>
            </a:pPr>
            <a:r>
              <a:rPr sz="5800" b="1" spc="-185" dirty="0">
                <a:latin typeface="Arial"/>
                <a:cs typeface="Arial"/>
              </a:rPr>
              <a:t>стандартом</a:t>
            </a:r>
            <a:r>
              <a:rPr sz="5800" b="1" spc="-330" dirty="0">
                <a:latin typeface="Arial"/>
                <a:cs typeface="Arial"/>
              </a:rPr>
              <a:t> </a:t>
            </a:r>
            <a:r>
              <a:rPr sz="5800" b="1" spc="-60" dirty="0">
                <a:latin typeface="Arial"/>
                <a:cs typeface="Arial"/>
              </a:rPr>
              <a:t>педагога, </a:t>
            </a:r>
            <a:r>
              <a:rPr sz="5800" b="1" spc="-30" dirty="0">
                <a:latin typeface="Arial"/>
                <a:cs typeface="Arial"/>
              </a:rPr>
              <a:t>це</a:t>
            </a:r>
            <a:r>
              <a:rPr sz="5800" b="1" spc="-380" dirty="0">
                <a:latin typeface="Arial"/>
                <a:cs typeface="Arial"/>
              </a:rPr>
              <a:t> </a:t>
            </a:r>
            <a:r>
              <a:rPr sz="5800" b="1" spc="-1395" dirty="0">
                <a:latin typeface="Arial"/>
                <a:cs typeface="Arial"/>
              </a:rPr>
              <a:t>—</a:t>
            </a:r>
            <a:r>
              <a:rPr sz="5800" b="1" spc="-380" dirty="0">
                <a:latin typeface="Arial"/>
                <a:cs typeface="Arial"/>
              </a:rPr>
              <a:t> </a:t>
            </a:r>
            <a:r>
              <a:rPr sz="5800" b="1" spc="-90" dirty="0">
                <a:latin typeface="Arial"/>
                <a:cs typeface="Arial"/>
              </a:rPr>
              <a:t>здатність </a:t>
            </a:r>
            <a:r>
              <a:rPr sz="5800" b="1" spc="-30" dirty="0">
                <a:latin typeface="Arial"/>
                <a:cs typeface="Arial"/>
              </a:rPr>
              <a:t>ефективно </a:t>
            </a:r>
            <a:r>
              <a:rPr sz="5800" b="1" spc="-105" dirty="0">
                <a:latin typeface="Arial"/>
                <a:cs typeface="Arial"/>
              </a:rPr>
              <a:t>використовувати </a:t>
            </a:r>
            <a:r>
              <a:rPr sz="5800" b="1" spc="-235" dirty="0">
                <a:latin typeface="Arial"/>
                <a:cs typeface="Arial"/>
              </a:rPr>
              <a:t>цифрові</a:t>
            </a:r>
            <a:r>
              <a:rPr sz="5800" b="1" spc="-455" dirty="0">
                <a:latin typeface="Arial"/>
                <a:cs typeface="Arial"/>
              </a:rPr>
              <a:t> </a:t>
            </a:r>
            <a:r>
              <a:rPr sz="5800" b="1" spc="-114" dirty="0">
                <a:latin typeface="Arial"/>
                <a:cs typeface="Arial"/>
              </a:rPr>
              <a:t>технології</a:t>
            </a:r>
            <a:r>
              <a:rPr sz="5800" b="1" spc="-330" dirty="0">
                <a:latin typeface="Arial"/>
                <a:cs typeface="Arial"/>
              </a:rPr>
              <a:t> </a:t>
            </a:r>
            <a:r>
              <a:rPr sz="5800" b="1" spc="-515" dirty="0">
                <a:latin typeface="Arial"/>
                <a:cs typeface="Arial"/>
              </a:rPr>
              <a:t>в </a:t>
            </a:r>
            <a:r>
              <a:rPr sz="5800" b="1" spc="-165" dirty="0">
                <a:latin typeface="Arial"/>
                <a:cs typeface="Arial"/>
              </a:rPr>
              <a:t>освітній</a:t>
            </a:r>
            <a:r>
              <a:rPr sz="5800" b="1" spc="-325" dirty="0">
                <a:latin typeface="Arial"/>
                <a:cs typeface="Arial"/>
              </a:rPr>
              <a:t> </a:t>
            </a:r>
            <a:r>
              <a:rPr sz="5800" b="1" spc="-130" dirty="0">
                <a:latin typeface="Arial"/>
                <a:cs typeface="Arial"/>
              </a:rPr>
              <a:t>діяльності.</a:t>
            </a:r>
            <a:endParaRPr sz="58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0560" y="935890"/>
            <a:ext cx="17567275" cy="856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67155" marR="1359535" algn="ctr">
              <a:lnSpc>
                <a:spcPts val="7500"/>
              </a:lnSpc>
              <a:spcBef>
                <a:spcPts val="100"/>
              </a:spcBef>
            </a:pPr>
            <a:r>
              <a:rPr sz="6000" b="1" i="1" spc="-150" dirty="0">
                <a:solidFill>
                  <a:schemeClr val="bg1"/>
                </a:solidFill>
                <a:latin typeface="Arial"/>
                <a:cs typeface="Arial"/>
              </a:rPr>
              <a:t>Класифікація</a:t>
            </a:r>
            <a:r>
              <a:rPr sz="6000" b="1" i="1" spc="-37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6000" b="1" i="1" spc="-275" dirty="0">
                <a:solidFill>
                  <a:schemeClr val="bg1"/>
                </a:solidFill>
                <a:latin typeface="Arial"/>
                <a:cs typeface="Arial"/>
              </a:rPr>
              <a:t>цифрових</a:t>
            </a:r>
            <a:r>
              <a:rPr sz="6000" b="1" i="1" spc="-49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6000" b="1" i="1" spc="-65" dirty="0">
                <a:solidFill>
                  <a:schemeClr val="bg1"/>
                </a:solidFill>
                <a:latin typeface="Arial"/>
                <a:cs typeface="Arial"/>
              </a:rPr>
              <a:t>інструментів </a:t>
            </a:r>
            <a:r>
              <a:rPr sz="6000" b="1" spc="-270" dirty="0">
                <a:latin typeface="Arial"/>
                <a:cs typeface="Arial"/>
              </a:rPr>
              <a:t>Умовно</a:t>
            </a:r>
            <a:r>
              <a:rPr sz="6000" b="1" spc="-385" dirty="0">
                <a:latin typeface="Arial"/>
                <a:cs typeface="Arial"/>
              </a:rPr>
              <a:t> </a:t>
            </a:r>
            <a:r>
              <a:rPr sz="6000" b="1" spc="-185" dirty="0">
                <a:latin typeface="Arial"/>
                <a:cs typeface="Arial"/>
              </a:rPr>
              <a:t>їх</a:t>
            </a:r>
            <a:r>
              <a:rPr sz="6000" b="1" spc="-505" dirty="0">
                <a:latin typeface="Arial"/>
                <a:cs typeface="Arial"/>
              </a:rPr>
              <a:t> </a:t>
            </a:r>
            <a:r>
              <a:rPr sz="6000" b="1" spc="-114" dirty="0">
                <a:latin typeface="Arial"/>
                <a:cs typeface="Arial"/>
              </a:rPr>
              <a:t>можна</a:t>
            </a:r>
            <a:r>
              <a:rPr sz="6000" b="1" spc="-385" dirty="0">
                <a:latin typeface="Arial"/>
                <a:cs typeface="Arial"/>
              </a:rPr>
              <a:t> </a:t>
            </a:r>
            <a:r>
              <a:rPr sz="6000" b="1" spc="-200" dirty="0">
                <a:latin typeface="Arial"/>
                <a:cs typeface="Arial"/>
              </a:rPr>
              <a:t>поділити</a:t>
            </a:r>
            <a:r>
              <a:rPr sz="6000" b="1" spc="-385" dirty="0">
                <a:latin typeface="Arial"/>
                <a:cs typeface="Arial"/>
              </a:rPr>
              <a:t> </a:t>
            </a:r>
            <a:r>
              <a:rPr sz="6000" b="1" spc="-130" dirty="0">
                <a:latin typeface="Arial"/>
                <a:cs typeface="Arial"/>
              </a:rPr>
              <a:t>на</a:t>
            </a:r>
            <a:r>
              <a:rPr sz="6000" b="1" spc="-385" dirty="0">
                <a:latin typeface="Arial"/>
                <a:cs typeface="Arial"/>
              </a:rPr>
              <a:t> </a:t>
            </a:r>
            <a:r>
              <a:rPr sz="6000" b="1" spc="-140" dirty="0">
                <a:latin typeface="Arial"/>
                <a:cs typeface="Arial"/>
              </a:rPr>
              <a:t>кілька</a:t>
            </a:r>
            <a:r>
              <a:rPr sz="6000" b="1" spc="-380" dirty="0">
                <a:latin typeface="Arial"/>
                <a:cs typeface="Arial"/>
              </a:rPr>
              <a:t> </a:t>
            </a:r>
            <a:r>
              <a:rPr sz="6000" b="1" spc="-40" dirty="0">
                <a:latin typeface="Arial"/>
                <a:cs typeface="Arial"/>
              </a:rPr>
              <a:t>груп:</a:t>
            </a:r>
            <a:endParaRPr sz="6000" dirty="0">
              <a:latin typeface="Arial"/>
              <a:cs typeface="Arial"/>
            </a:endParaRPr>
          </a:p>
          <a:p>
            <a:pPr marL="12700" marR="5080" algn="ctr">
              <a:lnSpc>
                <a:spcPts val="7500"/>
              </a:lnSpc>
            </a:pPr>
            <a:r>
              <a:rPr sz="6000" b="1" spc="600" dirty="0">
                <a:latin typeface="Arial"/>
                <a:cs typeface="Arial"/>
              </a:rPr>
              <a:t>-</a:t>
            </a:r>
            <a:r>
              <a:rPr sz="6000" b="1" spc="-370" dirty="0">
                <a:latin typeface="Arial"/>
                <a:cs typeface="Arial"/>
              </a:rPr>
              <a:t> </a:t>
            </a:r>
            <a:r>
              <a:rPr sz="6000" b="1" spc="-110" dirty="0">
                <a:latin typeface="Arial"/>
                <a:cs typeface="Arial"/>
              </a:rPr>
              <a:t>Освітні</a:t>
            </a:r>
            <a:r>
              <a:rPr sz="6000" b="1" spc="-365" dirty="0">
                <a:latin typeface="Arial"/>
                <a:cs typeface="Arial"/>
              </a:rPr>
              <a:t> </a:t>
            </a:r>
            <a:r>
              <a:rPr sz="6000" b="1" spc="-300" dirty="0">
                <a:latin typeface="Arial"/>
                <a:cs typeface="Arial"/>
              </a:rPr>
              <a:t>платформи:</a:t>
            </a:r>
            <a:r>
              <a:rPr sz="6000" b="1" spc="-365" dirty="0">
                <a:latin typeface="Arial"/>
                <a:cs typeface="Arial"/>
              </a:rPr>
              <a:t> </a:t>
            </a:r>
            <a:r>
              <a:rPr sz="6000" b="1" spc="-50" dirty="0">
                <a:latin typeface="Arial"/>
                <a:cs typeface="Arial"/>
              </a:rPr>
              <a:t>Google</a:t>
            </a:r>
            <a:r>
              <a:rPr sz="6000" b="1" spc="-365" dirty="0">
                <a:latin typeface="Arial"/>
                <a:cs typeface="Arial"/>
              </a:rPr>
              <a:t> </a:t>
            </a:r>
            <a:r>
              <a:rPr sz="6000" b="1" spc="-210" dirty="0">
                <a:latin typeface="Arial"/>
                <a:cs typeface="Arial"/>
              </a:rPr>
              <a:t>Classroom,</a:t>
            </a:r>
            <a:r>
              <a:rPr sz="6000" b="1" spc="-370" dirty="0">
                <a:latin typeface="Arial"/>
                <a:cs typeface="Arial"/>
              </a:rPr>
              <a:t> </a:t>
            </a:r>
            <a:r>
              <a:rPr sz="6000" b="1" spc="-10" dirty="0">
                <a:latin typeface="Arial"/>
                <a:cs typeface="Arial"/>
              </a:rPr>
              <a:t>Moodle, </a:t>
            </a:r>
            <a:r>
              <a:rPr sz="6000" b="1" spc="-200" dirty="0">
                <a:latin typeface="Arial"/>
                <a:cs typeface="Arial"/>
              </a:rPr>
              <a:t>Всеосвіта,</a:t>
            </a:r>
            <a:r>
              <a:rPr sz="6000" b="1" spc="-385" dirty="0">
                <a:latin typeface="Arial"/>
                <a:cs typeface="Arial"/>
              </a:rPr>
              <a:t> </a:t>
            </a:r>
            <a:r>
              <a:rPr sz="6000" b="1" spc="95" dirty="0">
                <a:latin typeface="Arial"/>
                <a:cs typeface="Arial"/>
              </a:rPr>
              <a:t>На</a:t>
            </a:r>
            <a:r>
              <a:rPr sz="6000" b="1" spc="-380" dirty="0">
                <a:latin typeface="Arial"/>
                <a:cs typeface="Arial"/>
              </a:rPr>
              <a:t> </a:t>
            </a:r>
            <a:r>
              <a:rPr sz="6000" b="1" spc="-75" dirty="0">
                <a:latin typeface="Arial"/>
                <a:cs typeface="Arial"/>
              </a:rPr>
              <a:t>Урок,</a:t>
            </a:r>
            <a:r>
              <a:rPr sz="6000" b="1" spc="-380" dirty="0">
                <a:latin typeface="Arial"/>
                <a:cs typeface="Arial"/>
              </a:rPr>
              <a:t> </a:t>
            </a:r>
            <a:r>
              <a:rPr sz="6000" b="1" spc="240" dirty="0">
                <a:latin typeface="Arial"/>
                <a:cs typeface="Arial"/>
              </a:rPr>
              <a:t>NEO</a:t>
            </a:r>
            <a:r>
              <a:rPr sz="6000" b="1" spc="-380" dirty="0">
                <a:latin typeface="Arial"/>
                <a:cs typeface="Arial"/>
              </a:rPr>
              <a:t> </a:t>
            </a:r>
            <a:r>
              <a:rPr sz="6000" b="1" spc="-105" dirty="0">
                <a:latin typeface="Arial"/>
                <a:cs typeface="Arial"/>
              </a:rPr>
              <a:t>LMS.</a:t>
            </a:r>
            <a:r>
              <a:rPr sz="6000" b="1" spc="-380" dirty="0">
                <a:latin typeface="Arial"/>
                <a:cs typeface="Arial"/>
              </a:rPr>
              <a:t> </a:t>
            </a:r>
            <a:r>
              <a:rPr sz="6000" b="1" spc="-175" dirty="0">
                <a:latin typeface="Arial"/>
                <a:cs typeface="Arial"/>
              </a:rPr>
              <a:t>Вони</a:t>
            </a:r>
            <a:r>
              <a:rPr sz="6000" b="1" spc="-380" dirty="0">
                <a:latin typeface="Arial"/>
                <a:cs typeface="Arial"/>
              </a:rPr>
              <a:t> </a:t>
            </a:r>
            <a:r>
              <a:rPr sz="6000" b="1" spc="-350" dirty="0">
                <a:latin typeface="Arial"/>
                <a:cs typeface="Arial"/>
              </a:rPr>
              <a:t>дозволяють </a:t>
            </a:r>
            <a:r>
              <a:rPr sz="6000" b="1" spc="-155" dirty="0">
                <a:latin typeface="Arial"/>
                <a:cs typeface="Arial"/>
              </a:rPr>
              <a:t>організувати</a:t>
            </a:r>
            <a:r>
              <a:rPr sz="6000" b="1" spc="-350" dirty="0">
                <a:latin typeface="Arial"/>
                <a:cs typeface="Arial"/>
              </a:rPr>
              <a:t> </a:t>
            </a:r>
            <a:r>
              <a:rPr sz="6000" b="1" spc="-160" dirty="0">
                <a:latin typeface="Arial"/>
                <a:cs typeface="Arial"/>
              </a:rPr>
              <a:t>дистанційне</a:t>
            </a:r>
            <a:r>
              <a:rPr sz="6000" b="1" spc="-350" dirty="0">
                <a:latin typeface="Arial"/>
                <a:cs typeface="Arial"/>
              </a:rPr>
              <a:t> </a:t>
            </a:r>
            <a:r>
              <a:rPr sz="6000" b="1" spc="-225" dirty="0">
                <a:latin typeface="Arial"/>
                <a:cs typeface="Arial"/>
              </a:rPr>
              <a:t>навчання,</a:t>
            </a:r>
            <a:r>
              <a:rPr sz="6000" b="1" spc="-350" dirty="0">
                <a:latin typeface="Arial"/>
                <a:cs typeface="Arial"/>
              </a:rPr>
              <a:t> </a:t>
            </a:r>
            <a:r>
              <a:rPr sz="6000" b="1" spc="-140" dirty="0">
                <a:latin typeface="Arial"/>
                <a:cs typeface="Arial"/>
              </a:rPr>
              <a:t>створювати </a:t>
            </a:r>
            <a:r>
              <a:rPr sz="6000" b="1" spc="-254" dirty="0">
                <a:latin typeface="Arial"/>
                <a:cs typeface="Arial"/>
              </a:rPr>
              <a:t>завдання,</a:t>
            </a:r>
            <a:r>
              <a:rPr sz="6000" b="1" spc="-330" dirty="0">
                <a:latin typeface="Arial"/>
                <a:cs typeface="Arial"/>
              </a:rPr>
              <a:t> </a:t>
            </a:r>
            <a:r>
              <a:rPr sz="6000" b="1" spc="-204" dirty="0">
                <a:latin typeface="Arial"/>
                <a:cs typeface="Arial"/>
              </a:rPr>
              <a:t>проводити</a:t>
            </a:r>
            <a:r>
              <a:rPr sz="6000" b="1" spc="-455" dirty="0">
                <a:latin typeface="Arial"/>
                <a:cs typeface="Arial"/>
              </a:rPr>
              <a:t> </a:t>
            </a:r>
            <a:r>
              <a:rPr sz="6000" b="1" spc="-80" dirty="0">
                <a:latin typeface="Arial"/>
                <a:cs typeface="Arial"/>
              </a:rPr>
              <a:t>тестування.</a:t>
            </a:r>
            <a:endParaRPr sz="6000" dirty="0">
              <a:latin typeface="Arial"/>
              <a:cs typeface="Arial"/>
            </a:endParaRPr>
          </a:p>
          <a:p>
            <a:pPr marL="1107440" marR="1100455" algn="ctr">
              <a:lnSpc>
                <a:spcPts val="7500"/>
              </a:lnSpc>
            </a:pPr>
            <a:r>
              <a:rPr sz="6000" b="1" spc="600" dirty="0">
                <a:latin typeface="Arial"/>
                <a:cs typeface="Arial"/>
              </a:rPr>
              <a:t>-</a:t>
            </a:r>
            <a:r>
              <a:rPr sz="6000" b="1" spc="-355" dirty="0">
                <a:latin typeface="Arial"/>
                <a:cs typeface="Arial"/>
              </a:rPr>
              <a:t> </a:t>
            </a:r>
            <a:r>
              <a:rPr sz="6000" b="1" spc="-220" dirty="0">
                <a:latin typeface="Arial"/>
                <a:cs typeface="Arial"/>
              </a:rPr>
              <a:t>Мультимедійні</a:t>
            </a:r>
            <a:r>
              <a:rPr sz="6000" b="1" spc="-355" dirty="0">
                <a:latin typeface="Arial"/>
                <a:cs typeface="Arial"/>
              </a:rPr>
              <a:t> </a:t>
            </a:r>
            <a:r>
              <a:rPr sz="6000" b="1" spc="-240" dirty="0">
                <a:latin typeface="Arial"/>
                <a:cs typeface="Arial"/>
              </a:rPr>
              <a:t>засоби:</a:t>
            </a:r>
            <a:r>
              <a:rPr sz="6000" b="1" spc="-355" dirty="0">
                <a:latin typeface="Arial"/>
                <a:cs typeface="Arial"/>
              </a:rPr>
              <a:t> </a:t>
            </a:r>
            <a:r>
              <a:rPr sz="6000" b="1" spc="-70" dirty="0">
                <a:latin typeface="Arial"/>
                <a:cs typeface="Arial"/>
              </a:rPr>
              <a:t>PowerPoint,</a:t>
            </a:r>
            <a:r>
              <a:rPr sz="6000" b="1" spc="-355" dirty="0">
                <a:latin typeface="Arial"/>
                <a:cs typeface="Arial"/>
              </a:rPr>
              <a:t> </a:t>
            </a:r>
            <a:r>
              <a:rPr sz="6000" b="1" spc="-10" dirty="0">
                <a:latin typeface="Arial"/>
                <a:cs typeface="Arial"/>
              </a:rPr>
              <a:t>Prezi, </a:t>
            </a:r>
            <a:r>
              <a:rPr sz="6000" b="1" spc="-70" dirty="0">
                <a:latin typeface="Arial"/>
                <a:cs typeface="Arial"/>
              </a:rPr>
              <a:t>Genially</a:t>
            </a:r>
            <a:r>
              <a:rPr sz="6000" b="1" spc="-505" dirty="0">
                <a:latin typeface="Arial"/>
                <a:cs typeface="Arial"/>
              </a:rPr>
              <a:t> </a:t>
            </a:r>
            <a:r>
              <a:rPr sz="6000" b="1" spc="-1440" dirty="0">
                <a:latin typeface="Arial"/>
                <a:cs typeface="Arial"/>
              </a:rPr>
              <a:t>—</a:t>
            </a:r>
            <a:r>
              <a:rPr sz="6000" b="1" spc="-380" dirty="0">
                <a:latin typeface="Arial"/>
                <a:cs typeface="Arial"/>
              </a:rPr>
              <a:t> </a:t>
            </a:r>
            <a:r>
              <a:rPr sz="6000" b="1" spc="-375" dirty="0">
                <a:latin typeface="Arial"/>
                <a:cs typeface="Arial"/>
              </a:rPr>
              <a:t>для</a:t>
            </a:r>
            <a:r>
              <a:rPr sz="6000" b="1" spc="-380" dirty="0">
                <a:latin typeface="Arial"/>
                <a:cs typeface="Arial"/>
              </a:rPr>
              <a:t> </a:t>
            </a:r>
            <a:r>
              <a:rPr sz="6000" b="1" spc="-180" dirty="0">
                <a:latin typeface="Arial"/>
                <a:cs typeface="Arial"/>
              </a:rPr>
              <a:t>створення</a:t>
            </a:r>
            <a:r>
              <a:rPr sz="6000" b="1" spc="-380" dirty="0">
                <a:latin typeface="Arial"/>
                <a:cs typeface="Arial"/>
              </a:rPr>
              <a:t> </a:t>
            </a:r>
            <a:r>
              <a:rPr sz="6000" b="1" spc="-10" dirty="0">
                <a:latin typeface="Arial"/>
                <a:cs typeface="Arial"/>
              </a:rPr>
              <a:t>презентацій, </a:t>
            </a:r>
            <a:r>
              <a:rPr sz="6000" b="1" spc="-130" dirty="0">
                <a:latin typeface="Arial"/>
                <a:cs typeface="Arial"/>
              </a:rPr>
              <a:t>інтерактивних</a:t>
            </a:r>
            <a:r>
              <a:rPr sz="6000" b="1" spc="-585" dirty="0">
                <a:latin typeface="Arial"/>
                <a:cs typeface="Arial"/>
              </a:rPr>
              <a:t> </a:t>
            </a:r>
            <a:r>
              <a:rPr sz="6000" b="1" spc="-155" dirty="0">
                <a:latin typeface="Arial"/>
                <a:cs typeface="Arial"/>
              </a:rPr>
              <a:t>уроків,</a:t>
            </a:r>
            <a:r>
              <a:rPr sz="6000" b="1" spc="-330" dirty="0">
                <a:latin typeface="Arial"/>
                <a:cs typeface="Arial"/>
              </a:rPr>
              <a:t> </a:t>
            </a:r>
            <a:r>
              <a:rPr sz="6000" b="1" spc="-114" dirty="0">
                <a:latin typeface="Arial"/>
                <a:cs typeface="Arial"/>
              </a:rPr>
              <a:t>відеоматеріалів.</a:t>
            </a:r>
            <a:endParaRPr sz="6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8097" y="947701"/>
            <a:ext cx="17931765" cy="85642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3384" marR="405765" indent="-635" algn="ctr">
              <a:lnSpc>
                <a:spcPts val="6750"/>
              </a:lnSpc>
              <a:spcBef>
                <a:spcPts val="100"/>
              </a:spcBef>
            </a:pPr>
            <a:r>
              <a:rPr sz="5400" b="1" spc="540" dirty="0">
                <a:latin typeface="Arial"/>
                <a:cs typeface="Arial"/>
              </a:rPr>
              <a:t>-</a:t>
            </a:r>
            <a:r>
              <a:rPr sz="5400" b="1" spc="-330" dirty="0">
                <a:latin typeface="Arial"/>
                <a:cs typeface="Arial"/>
              </a:rPr>
              <a:t> </a:t>
            </a:r>
            <a:r>
              <a:rPr sz="5400" b="1" spc="-120" dirty="0">
                <a:latin typeface="Arial"/>
                <a:cs typeface="Arial"/>
              </a:rPr>
              <a:t>Сервіси</a:t>
            </a:r>
            <a:r>
              <a:rPr sz="5400" b="1" spc="-434" dirty="0">
                <a:latin typeface="Arial"/>
                <a:cs typeface="Arial"/>
              </a:rPr>
              <a:t> </a:t>
            </a:r>
            <a:r>
              <a:rPr sz="5400" b="1" spc="-195" dirty="0">
                <a:latin typeface="Arial"/>
                <a:cs typeface="Arial"/>
              </a:rPr>
              <a:t>тестування</a:t>
            </a:r>
            <a:r>
              <a:rPr sz="5400" b="1" spc="-434" dirty="0">
                <a:latin typeface="Arial"/>
                <a:cs typeface="Arial"/>
              </a:rPr>
              <a:t> </a:t>
            </a:r>
            <a:r>
              <a:rPr sz="5400" b="1" spc="-130" dirty="0">
                <a:latin typeface="Arial"/>
                <a:cs typeface="Arial"/>
              </a:rPr>
              <a:t>та</a:t>
            </a:r>
            <a:r>
              <a:rPr sz="5400" b="1" spc="-325" dirty="0">
                <a:latin typeface="Arial"/>
                <a:cs typeface="Arial"/>
              </a:rPr>
              <a:t> </a:t>
            </a:r>
            <a:r>
              <a:rPr sz="5400" b="1" spc="-265" dirty="0">
                <a:latin typeface="Arial"/>
                <a:cs typeface="Arial"/>
              </a:rPr>
              <a:t>опитувань:</a:t>
            </a:r>
            <a:r>
              <a:rPr sz="5400" b="1" spc="-325" dirty="0">
                <a:latin typeface="Arial"/>
                <a:cs typeface="Arial"/>
              </a:rPr>
              <a:t> </a:t>
            </a:r>
            <a:r>
              <a:rPr sz="5400" b="1" spc="-80" dirty="0">
                <a:latin typeface="Arial"/>
                <a:cs typeface="Arial"/>
              </a:rPr>
              <a:t>Kahoot!,</a:t>
            </a:r>
            <a:r>
              <a:rPr sz="5400" b="1" spc="-325" dirty="0">
                <a:latin typeface="Arial"/>
                <a:cs typeface="Arial"/>
              </a:rPr>
              <a:t> </a:t>
            </a:r>
            <a:r>
              <a:rPr sz="5400" b="1" spc="-10" dirty="0">
                <a:latin typeface="Arial"/>
                <a:cs typeface="Arial"/>
              </a:rPr>
              <a:t>Quizizz, </a:t>
            </a:r>
            <a:r>
              <a:rPr sz="5400" b="1" spc="-45" dirty="0">
                <a:latin typeface="Arial"/>
                <a:cs typeface="Arial"/>
              </a:rPr>
              <a:t>Google</a:t>
            </a:r>
            <a:r>
              <a:rPr sz="5400" b="1" spc="-335" dirty="0">
                <a:latin typeface="Arial"/>
                <a:cs typeface="Arial"/>
              </a:rPr>
              <a:t> </a:t>
            </a:r>
            <a:r>
              <a:rPr sz="5400" b="1" spc="-140" dirty="0">
                <a:latin typeface="Arial"/>
                <a:cs typeface="Arial"/>
              </a:rPr>
              <a:t>Форми,</a:t>
            </a:r>
            <a:r>
              <a:rPr sz="5400" b="1" spc="-330" dirty="0">
                <a:latin typeface="Arial"/>
                <a:cs typeface="Arial"/>
              </a:rPr>
              <a:t> </a:t>
            </a:r>
            <a:r>
              <a:rPr sz="5400" b="1" spc="45" dirty="0">
                <a:latin typeface="Arial"/>
                <a:cs typeface="Arial"/>
              </a:rPr>
              <a:t>Mentimeter.</a:t>
            </a:r>
            <a:r>
              <a:rPr sz="5400" b="1" spc="-330" dirty="0">
                <a:latin typeface="Arial"/>
                <a:cs typeface="Arial"/>
              </a:rPr>
              <a:t> </a:t>
            </a:r>
            <a:r>
              <a:rPr sz="5400" b="1" spc="-160" dirty="0">
                <a:latin typeface="Arial"/>
                <a:cs typeface="Arial"/>
              </a:rPr>
              <a:t>Вони</a:t>
            </a:r>
            <a:r>
              <a:rPr sz="5400" b="1" spc="-330" dirty="0">
                <a:latin typeface="Arial"/>
                <a:cs typeface="Arial"/>
              </a:rPr>
              <a:t> </a:t>
            </a:r>
            <a:r>
              <a:rPr sz="5400" b="1" spc="-245" dirty="0">
                <a:latin typeface="Arial"/>
                <a:cs typeface="Arial"/>
              </a:rPr>
              <a:t>роблять</a:t>
            </a:r>
            <a:r>
              <a:rPr sz="5400" b="1" spc="-330" dirty="0">
                <a:latin typeface="Arial"/>
                <a:cs typeface="Arial"/>
              </a:rPr>
              <a:t> </a:t>
            </a:r>
            <a:r>
              <a:rPr sz="5400" b="1" spc="-10" dirty="0">
                <a:latin typeface="Arial"/>
                <a:cs typeface="Arial"/>
              </a:rPr>
              <a:t>перевірку </a:t>
            </a:r>
            <a:r>
              <a:rPr sz="5400" b="1" spc="-240" dirty="0">
                <a:latin typeface="Arial"/>
                <a:cs typeface="Arial"/>
              </a:rPr>
              <a:t>знань</a:t>
            </a:r>
            <a:r>
              <a:rPr sz="5400" b="1" spc="-320" dirty="0">
                <a:latin typeface="Arial"/>
                <a:cs typeface="Arial"/>
              </a:rPr>
              <a:t> </a:t>
            </a:r>
            <a:r>
              <a:rPr sz="5400" b="1" spc="-125" dirty="0">
                <a:latin typeface="Arial"/>
                <a:cs typeface="Arial"/>
              </a:rPr>
              <a:t>інтерактивною</a:t>
            </a:r>
            <a:r>
              <a:rPr sz="5400" b="1" spc="-430" dirty="0">
                <a:latin typeface="Arial"/>
                <a:cs typeface="Arial"/>
              </a:rPr>
              <a:t> </a:t>
            </a:r>
            <a:r>
              <a:rPr sz="5400" b="1" spc="-130" dirty="0">
                <a:latin typeface="Arial"/>
                <a:cs typeface="Arial"/>
              </a:rPr>
              <a:t>та</a:t>
            </a:r>
            <a:r>
              <a:rPr sz="5400" b="1" spc="-320" dirty="0">
                <a:latin typeface="Arial"/>
                <a:cs typeface="Arial"/>
              </a:rPr>
              <a:t> </a:t>
            </a:r>
            <a:r>
              <a:rPr sz="5400" b="1" spc="-10" dirty="0">
                <a:latin typeface="Arial"/>
                <a:cs typeface="Arial"/>
              </a:rPr>
              <a:t>цікавою.</a:t>
            </a:r>
            <a:endParaRPr sz="5400">
              <a:latin typeface="Arial"/>
              <a:cs typeface="Arial"/>
            </a:endParaRPr>
          </a:p>
          <a:p>
            <a:pPr marL="147955" marR="140335" indent="-635" algn="ctr">
              <a:lnSpc>
                <a:spcPts val="6750"/>
              </a:lnSpc>
            </a:pPr>
            <a:r>
              <a:rPr sz="5400" b="1" spc="540" dirty="0">
                <a:latin typeface="Arial"/>
                <a:cs typeface="Arial"/>
              </a:rPr>
              <a:t>-</a:t>
            </a:r>
            <a:r>
              <a:rPr sz="5400" b="1" spc="-325" dirty="0">
                <a:latin typeface="Arial"/>
                <a:cs typeface="Arial"/>
              </a:rPr>
              <a:t> </a:t>
            </a:r>
            <a:r>
              <a:rPr sz="5400" b="1" spc="-185" dirty="0">
                <a:latin typeface="Arial"/>
                <a:cs typeface="Arial"/>
              </a:rPr>
              <a:t>Візуалізація</a:t>
            </a:r>
            <a:r>
              <a:rPr sz="5400" b="1" spc="-430" dirty="0">
                <a:latin typeface="Arial"/>
                <a:cs typeface="Arial"/>
              </a:rPr>
              <a:t> </a:t>
            </a:r>
            <a:r>
              <a:rPr sz="5400" b="1" spc="-135" dirty="0">
                <a:latin typeface="Arial"/>
                <a:cs typeface="Arial"/>
              </a:rPr>
              <a:t>та</a:t>
            </a:r>
            <a:r>
              <a:rPr sz="5400" b="1" spc="-430" dirty="0">
                <a:latin typeface="Arial"/>
                <a:cs typeface="Arial"/>
              </a:rPr>
              <a:t> </a:t>
            </a:r>
            <a:r>
              <a:rPr sz="5400" b="1" spc="-175" dirty="0">
                <a:latin typeface="Arial"/>
                <a:cs typeface="Arial"/>
              </a:rPr>
              <a:t>творчі</a:t>
            </a:r>
            <a:r>
              <a:rPr sz="5400" b="1" spc="-325" dirty="0">
                <a:latin typeface="Arial"/>
                <a:cs typeface="Arial"/>
              </a:rPr>
              <a:t> </a:t>
            </a:r>
            <a:r>
              <a:rPr sz="5400" b="1" spc="-180" dirty="0">
                <a:latin typeface="Arial"/>
                <a:cs typeface="Arial"/>
              </a:rPr>
              <a:t>інструменти:</a:t>
            </a:r>
            <a:r>
              <a:rPr sz="5400" b="1" spc="-320" dirty="0">
                <a:latin typeface="Arial"/>
                <a:cs typeface="Arial"/>
              </a:rPr>
              <a:t> </a:t>
            </a:r>
            <a:r>
              <a:rPr sz="5400" b="1" spc="-10" dirty="0">
                <a:latin typeface="Arial"/>
                <a:cs typeface="Arial"/>
              </a:rPr>
              <a:t>Canva, </a:t>
            </a:r>
            <a:r>
              <a:rPr sz="5400" b="1" dirty="0">
                <a:latin typeface="Arial"/>
                <a:cs typeface="Arial"/>
              </a:rPr>
              <a:t>MindMeister,</a:t>
            </a:r>
            <a:r>
              <a:rPr sz="5400" b="1" spc="-320" dirty="0">
                <a:latin typeface="Arial"/>
                <a:cs typeface="Arial"/>
              </a:rPr>
              <a:t> </a:t>
            </a:r>
            <a:r>
              <a:rPr sz="5400" b="1" spc="-20" dirty="0">
                <a:latin typeface="Arial"/>
                <a:cs typeface="Arial"/>
              </a:rPr>
              <a:t>Piktochart</a:t>
            </a:r>
            <a:r>
              <a:rPr sz="5400" b="1" spc="-320" dirty="0">
                <a:latin typeface="Arial"/>
                <a:cs typeface="Arial"/>
              </a:rPr>
              <a:t> </a:t>
            </a:r>
            <a:r>
              <a:rPr sz="5400" b="1" spc="-1300" dirty="0">
                <a:latin typeface="Arial"/>
                <a:cs typeface="Arial"/>
              </a:rPr>
              <a:t>—</a:t>
            </a:r>
            <a:r>
              <a:rPr sz="5400" b="1" spc="-315" dirty="0">
                <a:latin typeface="Arial"/>
                <a:cs typeface="Arial"/>
              </a:rPr>
              <a:t> </a:t>
            </a:r>
            <a:r>
              <a:rPr sz="5400" b="1" spc="-340" dirty="0">
                <a:latin typeface="Arial"/>
                <a:cs typeface="Arial"/>
              </a:rPr>
              <a:t>для</a:t>
            </a:r>
            <a:r>
              <a:rPr sz="5400" b="1" spc="-320" dirty="0">
                <a:latin typeface="Arial"/>
                <a:cs typeface="Arial"/>
              </a:rPr>
              <a:t> </a:t>
            </a:r>
            <a:r>
              <a:rPr sz="5400" b="1" spc="-170" dirty="0">
                <a:latin typeface="Arial"/>
                <a:cs typeface="Arial"/>
              </a:rPr>
              <a:t>створення</a:t>
            </a:r>
            <a:r>
              <a:rPr sz="5400" b="1" spc="-315" dirty="0">
                <a:latin typeface="Arial"/>
                <a:cs typeface="Arial"/>
              </a:rPr>
              <a:t> </a:t>
            </a:r>
            <a:r>
              <a:rPr sz="5400" b="1" spc="-105" dirty="0">
                <a:latin typeface="Arial"/>
                <a:cs typeface="Arial"/>
              </a:rPr>
              <a:t>інфографіки, </a:t>
            </a:r>
            <a:r>
              <a:rPr sz="5400" b="1" spc="-235" dirty="0">
                <a:latin typeface="Arial"/>
                <a:cs typeface="Arial"/>
              </a:rPr>
              <a:t>схем,</a:t>
            </a:r>
            <a:r>
              <a:rPr sz="5400" b="1" spc="-345" dirty="0">
                <a:latin typeface="Arial"/>
                <a:cs typeface="Arial"/>
              </a:rPr>
              <a:t> </a:t>
            </a:r>
            <a:r>
              <a:rPr sz="5400" b="1" spc="-10" dirty="0">
                <a:latin typeface="Arial"/>
                <a:cs typeface="Arial"/>
              </a:rPr>
              <a:t>колажів.</a:t>
            </a:r>
            <a:endParaRPr sz="5400">
              <a:latin typeface="Arial"/>
              <a:cs typeface="Arial"/>
            </a:endParaRPr>
          </a:p>
          <a:p>
            <a:pPr marL="12700" marR="5080" algn="ctr">
              <a:lnSpc>
                <a:spcPts val="6750"/>
              </a:lnSpc>
            </a:pPr>
            <a:r>
              <a:rPr sz="5400" b="1" spc="540" dirty="0">
                <a:latin typeface="Arial"/>
                <a:cs typeface="Arial"/>
              </a:rPr>
              <a:t>-</a:t>
            </a:r>
            <a:r>
              <a:rPr sz="5400" b="1" spc="-320" dirty="0">
                <a:latin typeface="Arial"/>
                <a:cs typeface="Arial"/>
              </a:rPr>
              <a:t> </a:t>
            </a:r>
            <a:r>
              <a:rPr sz="5400" b="1" spc="-120" dirty="0">
                <a:latin typeface="Arial"/>
                <a:cs typeface="Arial"/>
              </a:rPr>
              <a:t>Інструменти</a:t>
            </a:r>
            <a:r>
              <a:rPr sz="5400" b="1" spc="-315" dirty="0">
                <a:latin typeface="Arial"/>
                <a:cs typeface="Arial"/>
              </a:rPr>
              <a:t> </a:t>
            </a:r>
            <a:r>
              <a:rPr sz="5400" b="1" spc="-110" dirty="0">
                <a:latin typeface="Arial"/>
                <a:cs typeface="Arial"/>
              </a:rPr>
              <a:t>комунікації</a:t>
            </a:r>
            <a:r>
              <a:rPr sz="5400" b="1" spc="-425" dirty="0">
                <a:latin typeface="Arial"/>
                <a:cs typeface="Arial"/>
              </a:rPr>
              <a:t> </a:t>
            </a:r>
            <a:r>
              <a:rPr sz="5400" b="1" spc="-130" dirty="0">
                <a:latin typeface="Arial"/>
                <a:cs typeface="Arial"/>
              </a:rPr>
              <a:t>та</a:t>
            </a:r>
            <a:r>
              <a:rPr sz="5400" b="1" spc="-315" dirty="0">
                <a:latin typeface="Arial"/>
                <a:cs typeface="Arial"/>
              </a:rPr>
              <a:t> </a:t>
            </a:r>
            <a:r>
              <a:rPr sz="5400" b="1" spc="-195" dirty="0">
                <a:latin typeface="Arial"/>
                <a:cs typeface="Arial"/>
              </a:rPr>
              <a:t>співпраці:</a:t>
            </a:r>
            <a:r>
              <a:rPr sz="5400" b="1" spc="-320" dirty="0">
                <a:latin typeface="Arial"/>
                <a:cs typeface="Arial"/>
              </a:rPr>
              <a:t> </a:t>
            </a:r>
            <a:r>
              <a:rPr sz="5400" b="1" spc="-105" dirty="0">
                <a:latin typeface="Arial"/>
                <a:cs typeface="Arial"/>
              </a:rPr>
              <a:t>Zoom,</a:t>
            </a:r>
            <a:r>
              <a:rPr sz="5400" b="1" spc="-315" dirty="0">
                <a:latin typeface="Arial"/>
                <a:cs typeface="Arial"/>
              </a:rPr>
              <a:t> </a:t>
            </a:r>
            <a:r>
              <a:rPr sz="5400" b="1" spc="-10" dirty="0">
                <a:latin typeface="Arial"/>
                <a:cs typeface="Arial"/>
              </a:rPr>
              <a:t>Microsoft </a:t>
            </a:r>
            <a:r>
              <a:rPr sz="5400" b="1" spc="-229" dirty="0">
                <a:latin typeface="Arial"/>
                <a:cs typeface="Arial"/>
              </a:rPr>
              <a:t>Teams,</a:t>
            </a:r>
            <a:r>
              <a:rPr sz="5400" b="1" spc="-340" dirty="0">
                <a:latin typeface="Arial"/>
                <a:cs typeface="Arial"/>
              </a:rPr>
              <a:t> </a:t>
            </a:r>
            <a:r>
              <a:rPr sz="5400" b="1" spc="-45" dirty="0">
                <a:latin typeface="Arial"/>
                <a:cs typeface="Arial"/>
              </a:rPr>
              <a:t>Google</a:t>
            </a:r>
            <a:r>
              <a:rPr sz="5400" b="1" spc="-335" dirty="0">
                <a:latin typeface="Arial"/>
                <a:cs typeface="Arial"/>
              </a:rPr>
              <a:t> </a:t>
            </a:r>
            <a:r>
              <a:rPr sz="5400" b="1" spc="145" dirty="0">
                <a:latin typeface="Arial"/>
                <a:cs typeface="Arial"/>
              </a:rPr>
              <a:t>Meet,</a:t>
            </a:r>
            <a:r>
              <a:rPr sz="5400" b="1" spc="-335" dirty="0">
                <a:latin typeface="Arial"/>
                <a:cs typeface="Arial"/>
              </a:rPr>
              <a:t> </a:t>
            </a:r>
            <a:r>
              <a:rPr sz="5400" b="1" dirty="0">
                <a:latin typeface="Arial"/>
                <a:cs typeface="Arial"/>
              </a:rPr>
              <a:t>Padlet,</a:t>
            </a:r>
            <a:r>
              <a:rPr sz="5400" b="1" spc="-500" dirty="0">
                <a:latin typeface="Arial"/>
                <a:cs typeface="Arial"/>
              </a:rPr>
              <a:t> </a:t>
            </a:r>
            <a:r>
              <a:rPr sz="5400" b="1" spc="-135" dirty="0">
                <a:latin typeface="Arial"/>
                <a:cs typeface="Arial"/>
              </a:rPr>
              <a:t>Trello.</a:t>
            </a:r>
            <a:r>
              <a:rPr sz="5400" b="1" spc="-335" dirty="0">
                <a:latin typeface="Arial"/>
                <a:cs typeface="Arial"/>
              </a:rPr>
              <a:t> </a:t>
            </a:r>
            <a:r>
              <a:rPr sz="5400" b="1" spc="-160" dirty="0">
                <a:latin typeface="Arial"/>
                <a:cs typeface="Arial"/>
              </a:rPr>
              <a:t>Вони</a:t>
            </a:r>
            <a:r>
              <a:rPr sz="5400" b="1" spc="-335" dirty="0">
                <a:latin typeface="Arial"/>
                <a:cs typeface="Arial"/>
              </a:rPr>
              <a:t> </a:t>
            </a:r>
            <a:r>
              <a:rPr sz="5400" b="1" spc="-315" dirty="0">
                <a:latin typeface="Arial"/>
                <a:cs typeface="Arial"/>
              </a:rPr>
              <a:t>дають </a:t>
            </a:r>
            <a:r>
              <a:rPr sz="5400" b="1" spc="-225" dirty="0">
                <a:latin typeface="Arial"/>
                <a:cs typeface="Arial"/>
              </a:rPr>
              <a:t>можливість</a:t>
            </a:r>
            <a:r>
              <a:rPr sz="5400" b="1" spc="-295" dirty="0">
                <a:latin typeface="Arial"/>
                <a:cs typeface="Arial"/>
              </a:rPr>
              <a:t> </a:t>
            </a:r>
            <a:r>
              <a:rPr sz="5400" b="1" spc="-190" dirty="0">
                <a:latin typeface="Arial"/>
                <a:cs typeface="Arial"/>
              </a:rPr>
              <a:t>проводити</a:t>
            </a:r>
            <a:r>
              <a:rPr sz="5400" b="1" spc="-295" dirty="0">
                <a:latin typeface="Arial"/>
                <a:cs typeface="Arial"/>
              </a:rPr>
              <a:t> </a:t>
            </a:r>
            <a:r>
              <a:rPr sz="5400" b="1" spc="-65" dirty="0">
                <a:latin typeface="Arial"/>
                <a:cs typeface="Arial"/>
              </a:rPr>
              <a:t>онлайн-</a:t>
            </a:r>
            <a:r>
              <a:rPr sz="5400" b="1" spc="-155" dirty="0">
                <a:latin typeface="Arial"/>
                <a:cs typeface="Arial"/>
              </a:rPr>
              <a:t>зустрічі,</a:t>
            </a:r>
            <a:r>
              <a:rPr sz="5400" b="1" spc="-290" dirty="0">
                <a:latin typeface="Arial"/>
                <a:cs typeface="Arial"/>
              </a:rPr>
              <a:t> </a:t>
            </a:r>
            <a:r>
              <a:rPr sz="5400" b="1" spc="-10" dirty="0">
                <a:latin typeface="Arial"/>
                <a:cs typeface="Arial"/>
              </a:rPr>
              <a:t>групові </a:t>
            </a:r>
            <a:r>
              <a:rPr sz="5400" b="1" spc="-105" dirty="0">
                <a:latin typeface="Arial"/>
                <a:cs typeface="Arial"/>
              </a:rPr>
              <a:t>проєкти,</a:t>
            </a:r>
            <a:r>
              <a:rPr sz="5400" b="1" spc="-320" dirty="0">
                <a:latin typeface="Arial"/>
                <a:cs typeface="Arial"/>
              </a:rPr>
              <a:t> </a:t>
            </a:r>
            <a:r>
              <a:rPr sz="5400" b="1" spc="-130" dirty="0">
                <a:latin typeface="Arial"/>
                <a:cs typeface="Arial"/>
              </a:rPr>
              <a:t>колективну</a:t>
            </a:r>
            <a:r>
              <a:rPr sz="5400" b="1" spc="-425" dirty="0">
                <a:latin typeface="Arial"/>
                <a:cs typeface="Arial"/>
              </a:rPr>
              <a:t> </a:t>
            </a:r>
            <a:r>
              <a:rPr sz="5400" b="1" spc="-10" dirty="0">
                <a:latin typeface="Arial"/>
                <a:cs typeface="Arial"/>
              </a:rPr>
              <a:t>роботу.</a:t>
            </a:r>
            <a:endParaRPr sz="5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66605" y="947701"/>
            <a:ext cx="8954789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14" dirty="0">
                <a:solidFill>
                  <a:schemeClr val="bg1"/>
                </a:solidFill>
              </a:rPr>
              <a:t>Рекомендації</a:t>
            </a:r>
            <a:r>
              <a:rPr spc="-325" dirty="0">
                <a:solidFill>
                  <a:schemeClr val="bg1"/>
                </a:solidFill>
              </a:rPr>
              <a:t> </a:t>
            </a:r>
            <a:r>
              <a:rPr spc="-340" dirty="0">
                <a:solidFill>
                  <a:schemeClr val="bg1"/>
                </a:solidFill>
              </a:rPr>
              <a:t>для</a:t>
            </a:r>
            <a:r>
              <a:rPr spc="-315" dirty="0">
                <a:solidFill>
                  <a:schemeClr val="bg1"/>
                </a:solidFill>
              </a:rPr>
              <a:t> </a:t>
            </a:r>
            <a:r>
              <a:rPr spc="-70" dirty="0">
                <a:solidFill>
                  <a:schemeClr val="bg1"/>
                </a:solidFill>
              </a:rPr>
              <a:t>педагогів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48505" y="1798569"/>
            <a:ext cx="17591405" cy="7988934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76200" marR="67945" algn="ctr">
              <a:lnSpc>
                <a:spcPts val="6300"/>
              </a:lnSpc>
              <a:spcBef>
                <a:spcPts val="60"/>
              </a:spcBef>
            </a:pPr>
            <a:r>
              <a:rPr sz="5000" b="1" spc="495" dirty="0">
                <a:latin typeface="Arial"/>
                <a:cs typeface="Arial"/>
              </a:rPr>
              <a:t>-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80" dirty="0">
                <a:latin typeface="Arial"/>
                <a:cs typeface="Arial"/>
              </a:rPr>
              <a:t>Починайте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175" dirty="0">
                <a:latin typeface="Arial"/>
                <a:cs typeface="Arial"/>
              </a:rPr>
              <a:t>з</a:t>
            </a:r>
            <a:r>
              <a:rPr sz="5000" b="1" spc="-305" dirty="0">
                <a:latin typeface="Arial"/>
                <a:cs typeface="Arial"/>
              </a:rPr>
              <a:t> </a:t>
            </a:r>
            <a:r>
              <a:rPr sz="5000" b="1" spc="-170" dirty="0">
                <a:latin typeface="Arial"/>
                <a:cs typeface="Arial"/>
              </a:rPr>
              <a:t>малого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1200" dirty="0">
                <a:latin typeface="Arial"/>
                <a:cs typeface="Arial"/>
              </a:rPr>
              <a:t>—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140" dirty="0">
                <a:latin typeface="Arial"/>
                <a:cs typeface="Arial"/>
              </a:rPr>
              <a:t>оберіть</a:t>
            </a:r>
            <a:r>
              <a:rPr sz="5000" b="1" spc="-305" dirty="0">
                <a:latin typeface="Arial"/>
                <a:cs typeface="Arial"/>
              </a:rPr>
              <a:t> </a:t>
            </a:r>
            <a:r>
              <a:rPr sz="5000" b="1" spc="-55" dirty="0">
                <a:latin typeface="Arial"/>
                <a:cs typeface="Arial"/>
              </a:rPr>
              <a:t>один-</a:t>
            </a:r>
            <a:r>
              <a:rPr sz="5000" b="1" spc="-295" dirty="0">
                <a:latin typeface="Arial"/>
                <a:cs typeface="Arial"/>
              </a:rPr>
              <a:t>два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145" dirty="0">
                <a:latin typeface="Arial"/>
                <a:cs typeface="Arial"/>
              </a:rPr>
              <a:t>інструменти,</a:t>
            </a:r>
            <a:r>
              <a:rPr sz="5000" b="1" spc="-305" dirty="0">
                <a:latin typeface="Arial"/>
                <a:cs typeface="Arial"/>
              </a:rPr>
              <a:t> </a:t>
            </a:r>
            <a:r>
              <a:rPr sz="5000" b="1" spc="-25" dirty="0">
                <a:latin typeface="Arial"/>
                <a:cs typeface="Arial"/>
              </a:rPr>
              <a:t>які </a:t>
            </a:r>
            <a:r>
              <a:rPr sz="5000" b="1" spc="-254" dirty="0">
                <a:latin typeface="Arial"/>
                <a:cs typeface="Arial"/>
              </a:rPr>
              <a:t>відповідають</a:t>
            </a:r>
            <a:r>
              <a:rPr sz="5000" b="1" spc="-315" dirty="0">
                <a:latin typeface="Arial"/>
                <a:cs typeface="Arial"/>
              </a:rPr>
              <a:t> </a:t>
            </a:r>
            <a:r>
              <a:rPr sz="5000" b="1" spc="-250" dirty="0">
                <a:latin typeface="Arial"/>
                <a:cs typeface="Arial"/>
              </a:rPr>
              <a:t>вашим</a:t>
            </a:r>
            <a:r>
              <a:rPr sz="5000" b="1" spc="-315" dirty="0">
                <a:latin typeface="Arial"/>
                <a:cs typeface="Arial"/>
              </a:rPr>
              <a:t> </a:t>
            </a:r>
            <a:r>
              <a:rPr sz="5000" b="1" spc="-130" dirty="0">
                <a:latin typeface="Arial"/>
                <a:cs typeface="Arial"/>
              </a:rPr>
              <a:t>потребам</a:t>
            </a:r>
            <a:r>
              <a:rPr sz="5000" b="1" spc="-315" dirty="0">
                <a:latin typeface="Arial"/>
                <a:cs typeface="Arial"/>
              </a:rPr>
              <a:t> </a:t>
            </a:r>
            <a:r>
              <a:rPr sz="5000" b="1" spc="-70" dirty="0">
                <a:latin typeface="Arial"/>
                <a:cs typeface="Arial"/>
              </a:rPr>
              <a:t>і</a:t>
            </a:r>
            <a:r>
              <a:rPr sz="5000" b="1" spc="-315" dirty="0">
                <a:latin typeface="Arial"/>
                <a:cs typeface="Arial"/>
              </a:rPr>
              <a:t> </a:t>
            </a:r>
            <a:r>
              <a:rPr sz="5000" b="1" spc="-185" dirty="0">
                <a:latin typeface="Arial"/>
                <a:cs typeface="Arial"/>
              </a:rPr>
              <a:t>рівню</a:t>
            </a:r>
            <a:r>
              <a:rPr sz="5000" b="1" spc="-315" dirty="0">
                <a:latin typeface="Arial"/>
                <a:cs typeface="Arial"/>
              </a:rPr>
              <a:t> </a:t>
            </a:r>
            <a:r>
              <a:rPr sz="5000" b="1" spc="-55" dirty="0">
                <a:latin typeface="Arial"/>
                <a:cs typeface="Arial"/>
              </a:rPr>
              <a:t>комфорту.</a:t>
            </a:r>
            <a:endParaRPr sz="5000">
              <a:latin typeface="Arial"/>
              <a:cs typeface="Arial"/>
            </a:endParaRPr>
          </a:p>
          <a:p>
            <a:pPr marL="12065" marR="5080" algn="ctr">
              <a:lnSpc>
                <a:spcPts val="6300"/>
              </a:lnSpc>
            </a:pPr>
            <a:r>
              <a:rPr sz="5000" b="1" spc="495" dirty="0">
                <a:latin typeface="Arial"/>
                <a:cs typeface="Arial"/>
              </a:rPr>
              <a:t>-</a:t>
            </a:r>
            <a:r>
              <a:rPr sz="5000" b="1" spc="-295" dirty="0">
                <a:latin typeface="Arial"/>
                <a:cs typeface="Arial"/>
              </a:rPr>
              <a:t> </a:t>
            </a:r>
            <a:r>
              <a:rPr sz="5000" b="1" spc="150" dirty="0">
                <a:latin typeface="Arial"/>
                <a:cs typeface="Arial"/>
              </a:rPr>
              <a:t>Не</a:t>
            </a:r>
            <a:r>
              <a:rPr sz="5000" b="1" spc="-295" dirty="0">
                <a:latin typeface="Arial"/>
                <a:cs typeface="Arial"/>
              </a:rPr>
              <a:t> </a:t>
            </a:r>
            <a:r>
              <a:rPr sz="5000" b="1" spc="-140" dirty="0">
                <a:latin typeface="Arial"/>
                <a:cs typeface="Arial"/>
              </a:rPr>
              <a:t>бійтеся</a:t>
            </a:r>
            <a:r>
              <a:rPr sz="5000" b="1" spc="-295" dirty="0">
                <a:latin typeface="Arial"/>
                <a:cs typeface="Arial"/>
              </a:rPr>
              <a:t> </a:t>
            </a:r>
            <a:r>
              <a:rPr sz="5000" b="1" spc="-125" dirty="0">
                <a:latin typeface="Arial"/>
                <a:cs typeface="Arial"/>
              </a:rPr>
              <a:t>експериментувати</a:t>
            </a:r>
            <a:r>
              <a:rPr sz="5000" b="1" spc="-295" dirty="0">
                <a:latin typeface="Arial"/>
                <a:cs typeface="Arial"/>
              </a:rPr>
              <a:t> </a:t>
            </a:r>
            <a:r>
              <a:rPr sz="5000" b="1" spc="-1200" dirty="0">
                <a:latin typeface="Arial"/>
                <a:cs typeface="Arial"/>
              </a:rPr>
              <a:t>—</a:t>
            </a:r>
            <a:r>
              <a:rPr sz="5000" b="1" spc="-295" dirty="0">
                <a:latin typeface="Arial"/>
                <a:cs typeface="Arial"/>
              </a:rPr>
              <a:t> </a:t>
            </a:r>
            <a:r>
              <a:rPr sz="5000" b="1" spc="-229" dirty="0">
                <a:latin typeface="Arial"/>
                <a:cs typeface="Arial"/>
              </a:rPr>
              <a:t>цифрові</a:t>
            </a:r>
            <a:r>
              <a:rPr sz="5000" b="1" spc="-395" dirty="0">
                <a:latin typeface="Arial"/>
                <a:cs typeface="Arial"/>
              </a:rPr>
              <a:t> </a:t>
            </a:r>
            <a:r>
              <a:rPr sz="5000" b="1" spc="-120" dirty="0">
                <a:latin typeface="Arial"/>
                <a:cs typeface="Arial"/>
              </a:rPr>
              <a:t>технології</a:t>
            </a:r>
            <a:r>
              <a:rPr sz="5000" b="1" spc="-295" dirty="0">
                <a:latin typeface="Arial"/>
                <a:cs typeface="Arial"/>
              </a:rPr>
              <a:t> </a:t>
            </a:r>
            <a:r>
              <a:rPr sz="5000" b="1" spc="-20" dirty="0">
                <a:latin typeface="Arial"/>
                <a:cs typeface="Arial"/>
              </a:rPr>
              <a:t>дуже </a:t>
            </a:r>
            <a:r>
              <a:rPr sz="5000" b="1" spc="-140" dirty="0">
                <a:latin typeface="Arial"/>
                <a:cs typeface="Arial"/>
              </a:rPr>
              <a:t>різноманітні,</a:t>
            </a:r>
            <a:r>
              <a:rPr sz="5000" b="1" spc="-285" dirty="0">
                <a:latin typeface="Arial"/>
                <a:cs typeface="Arial"/>
              </a:rPr>
              <a:t> </a:t>
            </a:r>
            <a:r>
              <a:rPr sz="5000" b="1" spc="-70" dirty="0">
                <a:latin typeface="Arial"/>
                <a:cs typeface="Arial"/>
              </a:rPr>
              <a:t>і</a:t>
            </a:r>
            <a:r>
              <a:rPr sz="5000" b="1" spc="-285" dirty="0">
                <a:latin typeface="Arial"/>
                <a:cs typeface="Arial"/>
              </a:rPr>
              <a:t> </a:t>
            </a:r>
            <a:r>
              <a:rPr sz="5000" b="1" dirty="0">
                <a:latin typeface="Arial"/>
                <a:cs typeface="Arial"/>
              </a:rPr>
              <a:t>кожен</a:t>
            </a:r>
            <a:r>
              <a:rPr sz="5000" b="1" spc="-285" dirty="0">
                <a:latin typeface="Arial"/>
                <a:cs typeface="Arial"/>
              </a:rPr>
              <a:t> </a:t>
            </a:r>
            <a:r>
              <a:rPr sz="5000" b="1" spc="-65" dirty="0">
                <a:latin typeface="Arial"/>
                <a:cs typeface="Arial"/>
              </a:rPr>
              <a:t>може</a:t>
            </a:r>
            <a:r>
              <a:rPr sz="5000" b="1" spc="-280" dirty="0">
                <a:latin typeface="Arial"/>
                <a:cs typeface="Arial"/>
              </a:rPr>
              <a:t> </a:t>
            </a:r>
            <a:r>
              <a:rPr sz="5000" b="1" spc="-130" dirty="0">
                <a:latin typeface="Arial"/>
                <a:cs typeface="Arial"/>
              </a:rPr>
              <a:t>знайти</a:t>
            </a:r>
            <a:r>
              <a:rPr sz="5000" b="1" spc="-285" dirty="0">
                <a:latin typeface="Arial"/>
                <a:cs typeface="Arial"/>
              </a:rPr>
              <a:t> </a:t>
            </a:r>
            <a:r>
              <a:rPr sz="5000" b="1" spc="-215" dirty="0">
                <a:latin typeface="Arial"/>
                <a:cs typeface="Arial"/>
              </a:rPr>
              <a:t>свій</a:t>
            </a:r>
            <a:r>
              <a:rPr sz="5000" b="1" spc="-285" dirty="0">
                <a:latin typeface="Arial"/>
                <a:cs typeface="Arial"/>
              </a:rPr>
              <a:t> </a:t>
            </a:r>
            <a:r>
              <a:rPr sz="5000" b="1" spc="-254" dirty="0">
                <a:latin typeface="Arial"/>
                <a:cs typeface="Arial"/>
              </a:rPr>
              <a:t>стиль</a:t>
            </a:r>
            <a:r>
              <a:rPr sz="5000" b="1" spc="-280" dirty="0">
                <a:latin typeface="Arial"/>
                <a:cs typeface="Arial"/>
              </a:rPr>
              <a:t> </a:t>
            </a:r>
            <a:r>
              <a:rPr sz="5000" b="1" spc="-10" dirty="0">
                <a:latin typeface="Arial"/>
                <a:cs typeface="Arial"/>
              </a:rPr>
              <a:t>роботи.</a:t>
            </a:r>
            <a:endParaRPr sz="5000">
              <a:latin typeface="Arial"/>
              <a:cs typeface="Arial"/>
            </a:endParaRPr>
          </a:p>
          <a:p>
            <a:pPr marL="640715" marR="633730" algn="ctr">
              <a:lnSpc>
                <a:spcPts val="6300"/>
              </a:lnSpc>
            </a:pPr>
            <a:r>
              <a:rPr sz="5000" b="1" spc="495" dirty="0">
                <a:latin typeface="Arial"/>
                <a:cs typeface="Arial"/>
              </a:rPr>
              <a:t>-</a:t>
            </a:r>
            <a:r>
              <a:rPr sz="5000" b="1" spc="-280" dirty="0">
                <a:latin typeface="Arial"/>
                <a:cs typeface="Arial"/>
              </a:rPr>
              <a:t> </a:t>
            </a:r>
            <a:r>
              <a:rPr sz="5000" b="1" spc="-85" dirty="0">
                <a:latin typeface="Arial"/>
                <a:cs typeface="Arial"/>
              </a:rPr>
              <a:t>Постійно</a:t>
            </a:r>
            <a:r>
              <a:rPr sz="5000" b="1" spc="-280" dirty="0">
                <a:latin typeface="Arial"/>
                <a:cs typeface="Arial"/>
              </a:rPr>
              <a:t> </a:t>
            </a:r>
            <a:r>
              <a:rPr sz="5000" b="1" spc="-185" dirty="0">
                <a:latin typeface="Arial"/>
                <a:cs typeface="Arial"/>
              </a:rPr>
              <a:t>підвищуйте</a:t>
            </a:r>
            <a:r>
              <a:rPr sz="5000" b="1" spc="-280" dirty="0">
                <a:latin typeface="Arial"/>
                <a:cs typeface="Arial"/>
              </a:rPr>
              <a:t> </a:t>
            </a:r>
            <a:r>
              <a:rPr sz="5000" b="1" spc="-254" dirty="0">
                <a:latin typeface="Arial"/>
                <a:cs typeface="Arial"/>
              </a:rPr>
              <a:t>цифрову</a:t>
            </a:r>
            <a:r>
              <a:rPr sz="5000" b="1" spc="-385" dirty="0">
                <a:latin typeface="Arial"/>
                <a:cs typeface="Arial"/>
              </a:rPr>
              <a:t> </a:t>
            </a:r>
            <a:r>
              <a:rPr sz="5000" b="1" spc="-145" dirty="0">
                <a:latin typeface="Arial"/>
                <a:cs typeface="Arial"/>
              </a:rPr>
              <a:t>компетентність</a:t>
            </a:r>
            <a:r>
              <a:rPr sz="5000" b="1" spc="-385" dirty="0">
                <a:latin typeface="Arial"/>
                <a:cs typeface="Arial"/>
              </a:rPr>
              <a:t> </a:t>
            </a:r>
            <a:r>
              <a:rPr sz="5000" b="1" spc="-20" dirty="0">
                <a:latin typeface="Arial"/>
                <a:cs typeface="Arial"/>
              </a:rPr>
              <a:t>через </a:t>
            </a:r>
            <a:r>
              <a:rPr sz="5000" b="1" spc="-105" dirty="0">
                <a:latin typeface="Arial"/>
                <a:cs typeface="Arial"/>
              </a:rPr>
              <a:t>курси,</a:t>
            </a:r>
            <a:r>
              <a:rPr sz="5000" b="1" spc="-290" dirty="0">
                <a:latin typeface="Arial"/>
                <a:cs typeface="Arial"/>
              </a:rPr>
              <a:t> </a:t>
            </a:r>
            <a:r>
              <a:rPr sz="5000" b="1" spc="-130" dirty="0">
                <a:latin typeface="Arial"/>
                <a:cs typeface="Arial"/>
              </a:rPr>
              <a:t>вебінари,</a:t>
            </a:r>
            <a:r>
              <a:rPr sz="5000" b="1" spc="-290" dirty="0">
                <a:latin typeface="Arial"/>
                <a:cs typeface="Arial"/>
              </a:rPr>
              <a:t> </a:t>
            </a:r>
            <a:r>
              <a:rPr sz="5000" b="1" spc="-204" dirty="0">
                <a:latin typeface="Arial"/>
                <a:cs typeface="Arial"/>
              </a:rPr>
              <a:t>спільноти</a:t>
            </a:r>
            <a:r>
              <a:rPr sz="5000" b="1" spc="-290" dirty="0">
                <a:latin typeface="Arial"/>
                <a:cs typeface="Arial"/>
              </a:rPr>
              <a:t> </a:t>
            </a:r>
            <a:r>
              <a:rPr sz="5000" b="1" spc="-10" dirty="0">
                <a:latin typeface="Arial"/>
                <a:cs typeface="Arial"/>
              </a:rPr>
              <a:t>педагогів.</a:t>
            </a:r>
            <a:endParaRPr sz="5000">
              <a:latin typeface="Arial"/>
              <a:cs typeface="Arial"/>
            </a:endParaRPr>
          </a:p>
          <a:p>
            <a:pPr marL="352425" marR="344805" indent="408940" algn="ctr">
              <a:lnSpc>
                <a:spcPts val="6300"/>
              </a:lnSpc>
              <a:buChar char="-"/>
              <a:tabLst>
                <a:tab pos="761365" algn="l"/>
              </a:tabLst>
            </a:pPr>
            <a:r>
              <a:rPr sz="5000" b="1" spc="-135" dirty="0">
                <a:latin typeface="Arial"/>
                <a:cs typeface="Arial"/>
              </a:rPr>
              <a:t>Залучайте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135" dirty="0">
                <a:latin typeface="Arial"/>
                <a:cs typeface="Arial"/>
              </a:rPr>
              <a:t>дітей</a:t>
            </a:r>
            <a:r>
              <a:rPr sz="5000" b="1" spc="-305" dirty="0">
                <a:latin typeface="Arial"/>
                <a:cs typeface="Arial"/>
              </a:rPr>
              <a:t> </a:t>
            </a:r>
            <a:r>
              <a:rPr sz="5000" b="1" spc="-240" dirty="0">
                <a:latin typeface="Arial"/>
                <a:cs typeface="Arial"/>
              </a:rPr>
              <a:t>до</a:t>
            </a:r>
            <a:r>
              <a:rPr sz="5000" b="1" spc="-305" dirty="0">
                <a:latin typeface="Arial"/>
                <a:cs typeface="Arial"/>
              </a:rPr>
              <a:t> </a:t>
            </a:r>
            <a:r>
              <a:rPr sz="5000" b="1" spc="-160" dirty="0">
                <a:latin typeface="Arial"/>
                <a:cs typeface="Arial"/>
              </a:rPr>
              <a:t>створення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95" dirty="0">
                <a:latin typeface="Arial"/>
                <a:cs typeface="Arial"/>
              </a:rPr>
              <a:t>контенту</a:t>
            </a:r>
            <a:r>
              <a:rPr sz="5000" b="1" spc="-409" dirty="0">
                <a:latin typeface="Arial"/>
                <a:cs typeface="Arial"/>
              </a:rPr>
              <a:t> </a:t>
            </a:r>
            <a:r>
              <a:rPr sz="5000" b="1" spc="-1200" dirty="0">
                <a:latin typeface="Arial"/>
                <a:cs typeface="Arial"/>
              </a:rPr>
              <a:t>—</a:t>
            </a:r>
            <a:r>
              <a:rPr sz="5000" b="1" spc="-305" dirty="0">
                <a:latin typeface="Arial"/>
                <a:cs typeface="Arial"/>
              </a:rPr>
              <a:t> </a:t>
            </a:r>
            <a:r>
              <a:rPr sz="5000" b="1" spc="-40" dirty="0">
                <a:latin typeface="Arial"/>
                <a:cs typeface="Arial"/>
              </a:rPr>
              <a:t>це</a:t>
            </a:r>
            <a:r>
              <a:rPr sz="5000" b="1" spc="-305" dirty="0">
                <a:latin typeface="Arial"/>
                <a:cs typeface="Arial"/>
              </a:rPr>
              <a:t> </a:t>
            </a:r>
            <a:r>
              <a:rPr sz="5000" b="1" spc="-114" dirty="0">
                <a:latin typeface="Arial"/>
                <a:cs typeface="Arial"/>
              </a:rPr>
              <a:t>стимулює </a:t>
            </a:r>
            <a:r>
              <a:rPr sz="5000" b="1" spc="-175" dirty="0">
                <a:latin typeface="Arial"/>
                <a:cs typeface="Arial"/>
              </a:rPr>
              <a:t>їхню</a:t>
            </a:r>
            <a:r>
              <a:rPr sz="5000" b="1" spc="-315" dirty="0">
                <a:latin typeface="Arial"/>
                <a:cs typeface="Arial"/>
              </a:rPr>
              <a:t> </a:t>
            </a:r>
            <a:r>
              <a:rPr sz="5000" b="1" spc="-140" dirty="0">
                <a:latin typeface="Arial"/>
                <a:cs typeface="Arial"/>
              </a:rPr>
              <a:t>креативність</a:t>
            </a:r>
            <a:r>
              <a:rPr sz="5000" b="1" spc="-315" dirty="0">
                <a:latin typeface="Arial"/>
                <a:cs typeface="Arial"/>
              </a:rPr>
              <a:t> </a:t>
            </a:r>
            <a:r>
              <a:rPr sz="5000" b="1" spc="-70" dirty="0">
                <a:latin typeface="Arial"/>
                <a:cs typeface="Arial"/>
              </a:rPr>
              <a:t>і</a:t>
            </a:r>
            <a:r>
              <a:rPr sz="5000" b="1" spc="-315" dirty="0">
                <a:latin typeface="Arial"/>
                <a:cs typeface="Arial"/>
              </a:rPr>
              <a:t> </a:t>
            </a:r>
            <a:r>
              <a:rPr sz="5000" b="1" spc="-160" dirty="0">
                <a:latin typeface="Arial"/>
                <a:cs typeface="Arial"/>
              </a:rPr>
              <a:t>відповідальність.</a:t>
            </a:r>
            <a:endParaRPr sz="5000">
              <a:latin typeface="Arial"/>
              <a:cs typeface="Arial"/>
            </a:endParaRPr>
          </a:p>
          <a:p>
            <a:pPr marL="342900" marR="335280" indent="408940" algn="ctr">
              <a:lnSpc>
                <a:spcPts val="6300"/>
              </a:lnSpc>
              <a:buChar char="-"/>
              <a:tabLst>
                <a:tab pos="751840" algn="l"/>
              </a:tabLst>
            </a:pPr>
            <a:r>
              <a:rPr sz="5000" b="1" spc="150" dirty="0">
                <a:latin typeface="Arial"/>
                <a:cs typeface="Arial"/>
              </a:rPr>
              <a:t>Не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160" dirty="0">
                <a:latin typeface="Arial"/>
                <a:cs typeface="Arial"/>
              </a:rPr>
              <a:t>забувайте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90" dirty="0">
                <a:latin typeface="Arial"/>
                <a:cs typeface="Arial"/>
              </a:rPr>
              <a:t>про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204" dirty="0">
                <a:latin typeface="Arial"/>
                <a:cs typeface="Arial"/>
              </a:rPr>
              <a:t>баланс:</a:t>
            </a:r>
            <a:r>
              <a:rPr sz="5000" b="1" spc="-409" dirty="0">
                <a:latin typeface="Arial"/>
                <a:cs typeface="Arial"/>
              </a:rPr>
              <a:t> </a:t>
            </a:r>
            <a:r>
              <a:rPr sz="5000" b="1" spc="-120" dirty="0">
                <a:latin typeface="Arial"/>
                <a:cs typeface="Arial"/>
              </a:rPr>
              <a:t>технології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1200" dirty="0">
                <a:latin typeface="Arial"/>
                <a:cs typeface="Arial"/>
              </a:rPr>
              <a:t>—</a:t>
            </a:r>
            <a:r>
              <a:rPr sz="5000" b="1" spc="-305" dirty="0">
                <a:latin typeface="Arial"/>
                <a:cs typeface="Arial"/>
              </a:rPr>
              <a:t> </a:t>
            </a:r>
            <a:r>
              <a:rPr sz="5000" b="1" spc="-40" dirty="0">
                <a:latin typeface="Arial"/>
                <a:cs typeface="Arial"/>
              </a:rPr>
              <a:t>це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175" dirty="0">
                <a:latin typeface="Arial"/>
                <a:cs typeface="Arial"/>
              </a:rPr>
              <a:t>інструмент,</a:t>
            </a:r>
            <a:r>
              <a:rPr sz="5000" b="1" spc="-310" dirty="0">
                <a:latin typeface="Arial"/>
                <a:cs typeface="Arial"/>
              </a:rPr>
              <a:t> </a:t>
            </a:r>
            <a:r>
              <a:rPr sz="5000" b="1" spc="-50" dirty="0">
                <a:latin typeface="Arial"/>
                <a:cs typeface="Arial"/>
              </a:rPr>
              <a:t>а </a:t>
            </a:r>
            <a:r>
              <a:rPr sz="5000" b="1" spc="-155" dirty="0">
                <a:latin typeface="Arial"/>
                <a:cs typeface="Arial"/>
              </a:rPr>
              <a:t>головне</a:t>
            </a:r>
            <a:r>
              <a:rPr sz="5000" b="1" spc="-300" dirty="0">
                <a:latin typeface="Arial"/>
                <a:cs typeface="Arial"/>
              </a:rPr>
              <a:t> </a:t>
            </a:r>
            <a:r>
              <a:rPr sz="5000" b="1" spc="-220" dirty="0">
                <a:latin typeface="Arial"/>
                <a:cs typeface="Arial"/>
              </a:rPr>
              <a:t>завдання</a:t>
            </a:r>
            <a:r>
              <a:rPr sz="5000" b="1" spc="-300" dirty="0">
                <a:latin typeface="Arial"/>
                <a:cs typeface="Arial"/>
              </a:rPr>
              <a:t> </a:t>
            </a:r>
            <a:r>
              <a:rPr sz="5000" b="1" spc="-1200" dirty="0">
                <a:latin typeface="Arial"/>
                <a:cs typeface="Arial"/>
              </a:rPr>
              <a:t>—</a:t>
            </a:r>
            <a:r>
              <a:rPr sz="5000" b="1" spc="-300" dirty="0">
                <a:latin typeface="Arial"/>
                <a:cs typeface="Arial"/>
              </a:rPr>
              <a:t> </a:t>
            </a:r>
            <a:r>
              <a:rPr sz="5000" b="1" spc="-90" dirty="0">
                <a:latin typeface="Arial"/>
                <a:cs typeface="Arial"/>
              </a:rPr>
              <a:t>педагогічна</a:t>
            </a:r>
            <a:r>
              <a:rPr sz="5000" b="1" spc="-295" dirty="0">
                <a:latin typeface="Arial"/>
                <a:cs typeface="Arial"/>
              </a:rPr>
              <a:t> </a:t>
            </a:r>
            <a:r>
              <a:rPr sz="5000" b="1" spc="-10" dirty="0">
                <a:latin typeface="Arial"/>
                <a:cs typeface="Arial"/>
              </a:rPr>
              <a:t>мета.</a:t>
            </a:r>
            <a:endParaRPr sz="5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15000" y="928937"/>
            <a:ext cx="12447061" cy="90281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ts val="8770"/>
              </a:lnSpc>
            </a:pPr>
            <a:r>
              <a:rPr sz="5400" b="1" spc="-240" dirty="0">
                <a:latin typeface="Arial"/>
                <a:cs typeface="Arial"/>
              </a:rPr>
              <a:t>Цифрові</a:t>
            </a:r>
            <a:r>
              <a:rPr sz="5400" b="1" spc="-600" dirty="0">
                <a:latin typeface="Arial"/>
                <a:cs typeface="Arial"/>
              </a:rPr>
              <a:t> </a:t>
            </a:r>
            <a:r>
              <a:rPr sz="5400" b="1" spc="-160" dirty="0">
                <a:latin typeface="Arial"/>
                <a:cs typeface="Arial"/>
              </a:rPr>
              <a:t>технології</a:t>
            </a:r>
            <a:r>
              <a:rPr sz="5400" b="1" spc="-455" dirty="0">
                <a:latin typeface="Arial"/>
                <a:cs typeface="Arial"/>
              </a:rPr>
              <a:t> </a:t>
            </a:r>
            <a:r>
              <a:rPr sz="5400" b="1" spc="-1680" dirty="0">
                <a:latin typeface="Arial"/>
                <a:cs typeface="Arial"/>
              </a:rPr>
              <a:t>—</a:t>
            </a:r>
            <a:r>
              <a:rPr sz="5400" b="1" spc="-459" dirty="0">
                <a:latin typeface="Arial"/>
                <a:cs typeface="Arial"/>
              </a:rPr>
              <a:t> </a:t>
            </a:r>
            <a:r>
              <a:rPr sz="5400" b="1" spc="-55" dirty="0">
                <a:latin typeface="Arial"/>
                <a:cs typeface="Arial"/>
              </a:rPr>
              <a:t>це</a:t>
            </a:r>
            <a:r>
              <a:rPr sz="5400" b="1" spc="-455" dirty="0">
                <a:latin typeface="Arial"/>
                <a:cs typeface="Arial"/>
              </a:rPr>
              <a:t> </a:t>
            </a:r>
            <a:r>
              <a:rPr sz="5400" b="1" spc="-50" dirty="0">
                <a:latin typeface="Arial"/>
                <a:cs typeface="Arial"/>
              </a:rPr>
              <a:t>не</a:t>
            </a:r>
            <a:r>
              <a:rPr sz="5400" b="1" spc="-455" dirty="0">
                <a:latin typeface="Arial"/>
                <a:cs typeface="Arial"/>
              </a:rPr>
              <a:t> </a:t>
            </a:r>
            <a:r>
              <a:rPr sz="5400" b="1" spc="-170" dirty="0">
                <a:latin typeface="Arial"/>
                <a:cs typeface="Arial"/>
              </a:rPr>
              <a:t>просто</a:t>
            </a:r>
            <a:r>
              <a:rPr sz="5400" b="1" spc="-459" dirty="0">
                <a:latin typeface="Arial"/>
                <a:cs typeface="Arial"/>
              </a:rPr>
              <a:t> </a:t>
            </a:r>
            <a:r>
              <a:rPr sz="5400" b="1" spc="-305" dirty="0">
                <a:latin typeface="Arial"/>
                <a:cs typeface="Arial"/>
              </a:rPr>
              <a:t>модний </a:t>
            </a:r>
            <a:r>
              <a:rPr sz="5400" b="1" spc="-170" dirty="0">
                <a:latin typeface="Arial"/>
                <a:cs typeface="Arial"/>
              </a:rPr>
              <a:t>тренд,</a:t>
            </a:r>
            <a:r>
              <a:rPr sz="5400" b="1" spc="-455" dirty="0">
                <a:latin typeface="Arial"/>
                <a:cs typeface="Arial"/>
              </a:rPr>
              <a:t> </a:t>
            </a:r>
            <a:r>
              <a:rPr sz="5400" b="1" spc="-125" dirty="0">
                <a:latin typeface="Arial"/>
                <a:cs typeface="Arial"/>
              </a:rPr>
              <a:t>а</a:t>
            </a:r>
            <a:r>
              <a:rPr sz="5400" b="1" spc="-455" dirty="0">
                <a:latin typeface="Arial"/>
                <a:cs typeface="Arial"/>
              </a:rPr>
              <a:t> </a:t>
            </a:r>
            <a:r>
              <a:rPr sz="5400" b="1" spc="-220" dirty="0">
                <a:latin typeface="Arial"/>
                <a:cs typeface="Arial"/>
              </a:rPr>
              <a:t>реальна</a:t>
            </a:r>
            <a:r>
              <a:rPr sz="5400" b="1" spc="-450" dirty="0">
                <a:latin typeface="Arial"/>
                <a:cs typeface="Arial"/>
              </a:rPr>
              <a:t> </a:t>
            </a:r>
            <a:r>
              <a:rPr sz="5400" b="1" spc="-270" dirty="0">
                <a:latin typeface="Arial"/>
                <a:cs typeface="Arial"/>
              </a:rPr>
              <a:t>можливість</a:t>
            </a:r>
            <a:r>
              <a:rPr sz="5400" b="1" spc="-455" dirty="0">
                <a:latin typeface="Arial"/>
                <a:cs typeface="Arial"/>
              </a:rPr>
              <a:t> </a:t>
            </a:r>
            <a:r>
              <a:rPr sz="5400" b="1" spc="-10" dirty="0">
                <a:latin typeface="Arial"/>
                <a:cs typeface="Arial"/>
              </a:rPr>
              <a:t>зробити </a:t>
            </a:r>
            <a:r>
              <a:rPr sz="5400" b="1" spc="-240" dirty="0">
                <a:latin typeface="Arial"/>
                <a:cs typeface="Arial"/>
              </a:rPr>
              <a:t>позашкільну</a:t>
            </a:r>
            <a:r>
              <a:rPr sz="5400" b="1" spc="-595" dirty="0">
                <a:latin typeface="Arial"/>
                <a:cs typeface="Arial"/>
              </a:rPr>
              <a:t> </a:t>
            </a:r>
            <a:r>
              <a:rPr sz="5400" b="1" spc="-265" dirty="0">
                <a:latin typeface="Arial"/>
                <a:cs typeface="Arial"/>
              </a:rPr>
              <a:t>освіту</a:t>
            </a:r>
            <a:r>
              <a:rPr sz="5400" b="1" spc="-595" dirty="0">
                <a:latin typeface="Arial"/>
                <a:cs typeface="Arial"/>
              </a:rPr>
              <a:t> </a:t>
            </a:r>
            <a:r>
              <a:rPr sz="5400" b="1" spc="-345" dirty="0">
                <a:latin typeface="Arial"/>
                <a:cs typeface="Arial"/>
              </a:rPr>
              <a:t>більш</a:t>
            </a:r>
            <a:r>
              <a:rPr sz="5400" b="1" spc="-450" dirty="0">
                <a:latin typeface="Arial"/>
                <a:cs typeface="Arial"/>
              </a:rPr>
              <a:t> </a:t>
            </a:r>
            <a:r>
              <a:rPr sz="5400" b="1" spc="-75" dirty="0">
                <a:latin typeface="Arial"/>
                <a:cs typeface="Arial"/>
              </a:rPr>
              <a:t>сучасною, </a:t>
            </a:r>
            <a:r>
              <a:rPr sz="5400" b="1" spc="-190" dirty="0">
                <a:latin typeface="Arial"/>
                <a:cs typeface="Arial"/>
              </a:rPr>
              <a:t>цікавою</a:t>
            </a:r>
            <a:r>
              <a:rPr sz="5400" b="1" spc="-470" dirty="0">
                <a:latin typeface="Arial"/>
                <a:cs typeface="Arial"/>
              </a:rPr>
              <a:t> </a:t>
            </a:r>
            <a:r>
              <a:rPr sz="5400" b="1" spc="-100" dirty="0">
                <a:latin typeface="Arial"/>
                <a:cs typeface="Arial"/>
              </a:rPr>
              <a:t>і</a:t>
            </a:r>
            <a:r>
              <a:rPr sz="5400" b="1" spc="-465" dirty="0">
                <a:latin typeface="Arial"/>
                <a:cs typeface="Arial"/>
              </a:rPr>
              <a:t> </a:t>
            </a:r>
            <a:r>
              <a:rPr sz="5400" b="1" spc="-240" dirty="0">
                <a:latin typeface="Arial"/>
                <a:cs typeface="Arial"/>
              </a:rPr>
              <a:t>ре</a:t>
            </a:r>
            <a:r>
              <a:rPr sz="5400" b="1" spc="-245" dirty="0">
                <a:latin typeface="Arial"/>
                <a:cs typeface="Arial"/>
              </a:rPr>
              <a:t>з</a:t>
            </a:r>
            <a:r>
              <a:rPr sz="5400" b="1" spc="-320" dirty="0">
                <a:latin typeface="Arial"/>
                <a:cs typeface="Arial"/>
              </a:rPr>
              <a:t>у</a:t>
            </a:r>
            <a:r>
              <a:rPr sz="5400" b="1" spc="-245" dirty="0">
                <a:latin typeface="Arial"/>
                <a:cs typeface="Arial"/>
              </a:rPr>
              <a:t>л</a:t>
            </a:r>
            <a:r>
              <a:rPr sz="5400" b="1" spc="-750" dirty="0">
                <a:latin typeface="Arial"/>
                <a:cs typeface="Arial"/>
              </a:rPr>
              <a:t>ь</a:t>
            </a:r>
            <a:r>
              <a:rPr sz="5400" b="1" spc="-315" dirty="0">
                <a:latin typeface="Arial"/>
                <a:cs typeface="Arial"/>
              </a:rPr>
              <a:t>та</a:t>
            </a:r>
            <a:r>
              <a:rPr sz="5400" b="1" spc="-245" dirty="0">
                <a:latin typeface="Arial"/>
                <a:cs typeface="Arial"/>
              </a:rPr>
              <a:t>тивною</a:t>
            </a:r>
            <a:r>
              <a:rPr sz="5400" b="1" spc="-235" dirty="0">
                <a:latin typeface="Arial"/>
                <a:cs typeface="Arial"/>
              </a:rPr>
              <a:t>.</a:t>
            </a:r>
            <a:r>
              <a:rPr sz="5400" b="1" spc="-465" dirty="0">
                <a:latin typeface="Arial"/>
                <a:cs typeface="Arial"/>
              </a:rPr>
              <a:t> </a:t>
            </a:r>
            <a:r>
              <a:rPr sz="5400" b="1" spc="-20" dirty="0">
                <a:latin typeface="Arial"/>
                <a:cs typeface="Arial"/>
              </a:rPr>
              <a:t>Вони </a:t>
            </a:r>
            <a:r>
              <a:rPr sz="5400" b="1" spc="-270" dirty="0">
                <a:latin typeface="Arial"/>
                <a:cs typeface="Arial"/>
              </a:rPr>
              <a:t>допомагають</a:t>
            </a:r>
            <a:r>
              <a:rPr sz="5400" b="1" spc="-445" dirty="0">
                <a:latin typeface="Arial"/>
                <a:cs typeface="Arial"/>
              </a:rPr>
              <a:t> </a:t>
            </a:r>
            <a:r>
              <a:rPr sz="5400" b="1" spc="-215" dirty="0">
                <a:latin typeface="Arial"/>
                <a:cs typeface="Arial"/>
              </a:rPr>
              <a:t>активізувати</a:t>
            </a:r>
            <a:r>
              <a:rPr sz="5400" b="1" spc="-440" dirty="0">
                <a:latin typeface="Arial"/>
                <a:cs typeface="Arial"/>
              </a:rPr>
              <a:t> </a:t>
            </a:r>
            <a:r>
              <a:rPr sz="5400" b="1" spc="-10" dirty="0">
                <a:latin typeface="Arial"/>
                <a:cs typeface="Arial"/>
              </a:rPr>
              <a:t>дітей, </a:t>
            </a:r>
            <a:r>
              <a:rPr sz="5400" b="1" spc="-254" dirty="0">
                <a:latin typeface="Arial"/>
                <a:cs typeface="Arial"/>
              </a:rPr>
              <a:t>розвивати</a:t>
            </a:r>
            <a:r>
              <a:rPr sz="5400" b="1" spc="-450" dirty="0">
                <a:latin typeface="Arial"/>
                <a:cs typeface="Arial"/>
              </a:rPr>
              <a:t> </a:t>
            </a:r>
            <a:r>
              <a:rPr sz="5400" b="1" spc="-180" dirty="0">
                <a:latin typeface="Arial"/>
                <a:cs typeface="Arial"/>
              </a:rPr>
              <a:t>їхні</a:t>
            </a:r>
            <a:r>
              <a:rPr sz="5400" b="1" spc="-450" dirty="0">
                <a:latin typeface="Arial"/>
                <a:cs typeface="Arial"/>
              </a:rPr>
              <a:t> </a:t>
            </a:r>
            <a:r>
              <a:rPr sz="5400" b="1" spc="-170" dirty="0">
                <a:latin typeface="Arial"/>
                <a:cs typeface="Arial"/>
              </a:rPr>
              <a:t>навички</a:t>
            </a:r>
            <a:r>
              <a:rPr sz="5400" b="1" spc="-445" dirty="0">
                <a:latin typeface="Arial"/>
                <a:cs typeface="Arial"/>
              </a:rPr>
              <a:t> </a:t>
            </a:r>
            <a:r>
              <a:rPr sz="5400" b="1" spc="-125" dirty="0">
                <a:latin typeface="Arial"/>
                <a:cs typeface="Arial"/>
              </a:rPr>
              <a:t>майбутнього, </a:t>
            </a:r>
            <a:r>
              <a:rPr sz="5400" b="1" spc="-305" dirty="0">
                <a:latin typeface="Arial"/>
                <a:cs typeface="Arial"/>
              </a:rPr>
              <a:t>роблять</a:t>
            </a:r>
            <a:r>
              <a:rPr sz="5400" b="1" spc="-450" dirty="0">
                <a:latin typeface="Arial"/>
                <a:cs typeface="Arial"/>
              </a:rPr>
              <a:t> </a:t>
            </a:r>
            <a:r>
              <a:rPr sz="5400" b="1" spc="-260" dirty="0">
                <a:latin typeface="Arial"/>
                <a:cs typeface="Arial"/>
              </a:rPr>
              <a:t>навчання</a:t>
            </a:r>
            <a:r>
              <a:rPr sz="5400" b="1" spc="-445" dirty="0">
                <a:latin typeface="Arial"/>
                <a:cs typeface="Arial"/>
              </a:rPr>
              <a:t> </a:t>
            </a:r>
            <a:r>
              <a:rPr sz="5400" b="1" spc="-165" dirty="0">
                <a:latin typeface="Arial"/>
                <a:cs typeface="Arial"/>
              </a:rPr>
              <a:t>інтерактивним</a:t>
            </a:r>
            <a:r>
              <a:rPr sz="5400" b="1" spc="-445" dirty="0">
                <a:latin typeface="Arial"/>
                <a:cs typeface="Arial"/>
              </a:rPr>
              <a:t> </a:t>
            </a:r>
            <a:r>
              <a:rPr sz="5400" b="1" spc="-50" dirty="0">
                <a:latin typeface="Arial"/>
                <a:cs typeface="Arial"/>
              </a:rPr>
              <a:t>і </a:t>
            </a:r>
            <a:r>
              <a:rPr sz="5400" b="1" spc="-290" dirty="0">
                <a:latin typeface="Arial"/>
                <a:cs typeface="Arial"/>
              </a:rPr>
              <a:t>доступним.</a:t>
            </a:r>
            <a:endParaRPr sz="5400" dirty="0">
              <a:latin typeface="Arial"/>
              <a:cs typeface="Arial"/>
            </a:endParaRPr>
          </a:p>
        </p:txBody>
      </p:sp>
      <p:pic>
        <p:nvPicPr>
          <p:cNvPr id="1026" name="Picture 2" descr="Цифровізація: переваги та шляхи подолання викликі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76500"/>
            <a:ext cx="52578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359373" y="528818"/>
            <a:ext cx="7668895" cy="9108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ts val="6520"/>
              </a:lnSpc>
            </a:pPr>
            <a:r>
              <a:rPr sz="5200" b="1" spc="-165" dirty="0">
                <a:latin typeface="Arial"/>
                <a:cs typeface="Arial"/>
              </a:rPr>
              <a:t>Цифрові</a:t>
            </a:r>
            <a:r>
              <a:rPr sz="5200" b="1" spc="-390" dirty="0">
                <a:latin typeface="Arial"/>
                <a:cs typeface="Arial"/>
              </a:rPr>
              <a:t> </a:t>
            </a:r>
            <a:r>
              <a:rPr sz="5200" b="1" spc="-105" dirty="0">
                <a:latin typeface="Arial"/>
                <a:cs typeface="Arial"/>
              </a:rPr>
              <a:t>технології</a:t>
            </a:r>
            <a:r>
              <a:rPr sz="5200" b="1" spc="-275" dirty="0">
                <a:latin typeface="Arial"/>
                <a:cs typeface="Arial"/>
              </a:rPr>
              <a:t> </a:t>
            </a:r>
            <a:r>
              <a:rPr sz="5200" b="1" spc="-25" dirty="0">
                <a:latin typeface="Arial"/>
                <a:cs typeface="Arial"/>
              </a:rPr>
              <a:t>не </a:t>
            </a:r>
            <a:r>
              <a:rPr sz="5200" b="1" spc="-130" dirty="0">
                <a:latin typeface="Arial"/>
                <a:cs typeface="Arial"/>
              </a:rPr>
              <a:t>лише</a:t>
            </a:r>
            <a:r>
              <a:rPr sz="5200" b="1" spc="-320" dirty="0">
                <a:latin typeface="Arial"/>
                <a:cs typeface="Arial"/>
              </a:rPr>
              <a:t> </a:t>
            </a:r>
            <a:r>
              <a:rPr sz="5200" b="1" spc="-245" dirty="0">
                <a:latin typeface="Arial"/>
                <a:cs typeface="Arial"/>
              </a:rPr>
              <a:t>змінюють</a:t>
            </a:r>
            <a:r>
              <a:rPr sz="5200" b="1" spc="-320" dirty="0">
                <a:latin typeface="Arial"/>
                <a:cs typeface="Arial"/>
              </a:rPr>
              <a:t> </a:t>
            </a:r>
            <a:r>
              <a:rPr sz="5200" b="1" spc="-105" dirty="0">
                <a:latin typeface="Arial"/>
                <a:cs typeface="Arial"/>
              </a:rPr>
              <a:t>способи </a:t>
            </a:r>
            <a:r>
              <a:rPr sz="5200" b="1" spc="-210" dirty="0">
                <a:latin typeface="Arial"/>
                <a:cs typeface="Arial"/>
              </a:rPr>
              <a:t>взаємодії</a:t>
            </a:r>
            <a:r>
              <a:rPr sz="5200" b="1" spc="-300" dirty="0">
                <a:latin typeface="Arial"/>
                <a:cs typeface="Arial"/>
              </a:rPr>
              <a:t> </a:t>
            </a:r>
            <a:r>
              <a:rPr sz="5200" b="1" spc="-100" dirty="0">
                <a:latin typeface="Arial"/>
                <a:cs typeface="Arial"/>
              </a:rPr>
              <a:t>педагогів</a:t>
            </a:r>
            <a:r>
              <a:rPr sz="5200" b="1" spc="-300" dirty="0">
                <a:latin typeface="Arial"/>
                <a:cs typeface="Arial"/>
              </a:rPr>
              <a:t> </a:t>
            </a:r>
            <a:r>
              <a:rPr sz="5200" b="1" spc="-50" dirty="0">
                <a:latin typeface="Arial"/>
                <a:cs typeface="Arial"/>
              </a:rPr>
              <a:t>і </a:t>
            </a:r>
            <a:r>
              <a:rPr sz="5200" b="1" spc="-220" dirty="0">
                <a:latin typeface="Arial"/>
                <a:cs typeface="Arial"/>
              </a:rPr>
              <a:t>вихованців,</a:t>
            </a:r>
            <a:r>
              <a:rPr sz="5200" b="1" spc="-315" dirty="0">
                <a:latin typeface="Arial"/>
                <a:cs typeface="Arial"/>
              </a:rPr>
              <a:t> </a:t>
            </a:r>
            <a:r>
              <a:rPr sz="5200" b="1" spc="-95" dirty="0">
                <a:latin typeface="Arial"/>
                <a:cs typeface="Arial"/>
              </a:rPr>
              <a:t>а</a:t>
            </a:r>
            <a:r>
              <a:rPr sz="5200" b="1" spc="-310" dirty="0">
                <a:latin typeface="Arial"/>
                <a:cs typeface="Arial"/>
              </a:rPr>
              <a:t> </a:t>
            </a:r>
            <a:r>
              <a:rPr sz="5200" b="1" spc="-105" dirty="0">
                <a:latin typeface="Arial"/>
                <a:cs typeface="Arial"/>
              </a:rPr>
              <a:t>й</a:t>
            </a:r>
            <a:r>
              <a:rPr sz="5200" b="1" spc="-315" dirty="0">
                <a:latin typeface="Arial"/>
                <a:cs typeface="Arial"/>
              </a:rPr>
              <a:t> </a:t>
            </a:r>
            <a:r>
              <a:rPr sz="5200" b="1" spc="-10" dirty="0">
                <a:latin typeface="Arial"/>
                <a:cs typeface="Arial"/>
              </a:rPr>
              <a:t>значно </a:t>
            </a:r>
            <a:r>
              <a:rPr sz="5200" b="1" spc="-175" dirty="0">
                <a:latin typeface="Arial"/>
                <a:cs typeface="Arial"/>
              </a:rPr>
              <a:t>розширюють</a:t>
            </a:r>
            <a:r>
              <a:rPr sz="5200" b="1" spc="-295" dirty="0">
                <a:latin typeface="Arial"/>
                <a:cs typeface="Arial"/>
              </a:rPr>
              <a:t> </a:t>
            </a:r>
            <a:r>
              <a:rPr sz="5200" b="1" spc="-10" dirty="0">
                <a:latin typeface="Arial"/>
                <a:cs typeface="Arial"/>
              </a:rPr>
              <a:t>освітні </a:t>
            </a:r>
            <a:r>
              <a:rPr sz="5200" b="1" spc="-60" dirty="0">
                <a:latin typeface="Arial"/>
                <a:cs typeface="Arial"/>
              </a:rPr>
              <a:t>можливості, </a:t>
            </a:r>
            <a:r>
              <a:rPr sz="5200" b="1" spc="-40" dirty="0">
                <a:latin typeface="Arial"/>
                <a:cs typeface="Arial"/>
              </a:rPr>
              <a:t>забезпечуючи </a:t>
            </a:r>
            <a:r>
              <a:rPr sz="5200" b="1" spc="-105" dirty="0">
                <a:latin typeface="Arial"/>
                <a:cs typeface="Arial"/>
              </a:rPr>
              <a:t>доступність, </a:t>
            </a:r>
            <a:r>
              <a:rPr sz="5200" b="1" spc="-180" dirty="0">
                <a:latin typeface="Arial"/>
                <a:cs typeface="Arial"/>
              </a:rPr>
              <a:t>інклюзивність</a:t>
            </a:r>
            <a:r>
              <a:rPr sz="5200" b="1" spc="-254" dirty="0">
                <a:latin typeface="Arial"/>
                <a:cs typeface="Arial"/>
              </a:rPr>
              <a:t> </a:t>
            </a:r>
            <a:r>
              <a:rPr sz="5200" b="1" spc="-50" dirty="0">
                <a:latin typeface="Arial"/>
                <a:cs typeface="Arial"/>
              </a:rPr>
              <a:t>і </a:t>
            </a:r>
            <a:r>
              <a:rPr sz="5200" b="1" spc="-40" dirty="0">
                <a:latin typeface="Arial"/>
                <a:cs typeface="Arial"/>
              </a:rPr>
              <a:t>персоналізацію </a:t>
            </a:r>
            <a:r>
              <a:rPr sz="5200" b="1" spc="-65" dirty="0">
                <a:latin typeface="Arial"/>
                <a:cs typeface="Arial"/>
              </a:rPr>
              <a:t>навчання.</a:t>
            </a:r>
            <a:endParaRPr sz="5200" dirty="0">
              <a:latin typeface="Arial"/>
              <a:cs typeface="Arial"/>
            </a:endParaRPr>
          </a:p>
        </p:txBody>
      </p:sp>
      <p:pic>
        <p:nvPicPr>
          <p:cNvPr id="2050" name="Picture 2" descr="Цифровізація в школі: 300 закладів Прикарпаття використовують нову  інформаційну систему Evalu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790700"/>
            <a:ext cx="9448800" cy="7846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0200" y="876300"/>
            <a:ext cx="15468600" cy="8987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 err="1" smtClean="0"/>
              <a:t>Шановні</a:t>
            </a:r>
            <a:r>
              <a:rPr lang="ru-RU" sz="8000" dirty="0" smtClean="0"/>
              <a:t> </a:t>
            </a:r>
            <a:r>
              <a:rPr lang="ru-RU" sz="8000" dirty="0" err="1" smtClean="0"/>
              <a:t>колеги</a:t>
            </a:r>
            <a:r>
              <a:rPr lang="ru-RU" sz="8000" dirty="0" smtClean="0"/>
              <a:t>! </a:t>
            </a:r>
          </a:p>
          <a:p>
            <a:pPr algn="ctr"/>
            <a:r>
              <a:rPr lang="ru-RU" sz="8000" dirty="0" err="1" smtClean="0"/>
              <a:t>Професійного</a:t>
            </a:r>
            <a:r>
              <a:rPr lang="ru-RU" sz="8000" dirty="0" smtClean="0"/>
              <a:t> </a:t>
            </a:r>
            <a:r>
              <a:rPr lang="ru-RU" sz="8000" dirty="0" err="1" smtClean="0"/>
              <a:t>зростання</a:t>
            </a:r>
            <a:r>
              <a:rPr lang="ru-RU" sz="8000" dirty="0" smtClean="0"/>
              <a:t>, </a:t>
            </a:r>
            <a:r>
              <a:rPr lang="ru-RU" sz="8000" dirty="0" err="1" smtClean="0"/>
              <a:t>натхнення</a:t>
            </a:r>
            <a:r>
              <a:rPr lang="ru-RU" sz="8000" dirty="0" smtClean="0"/>
              <a:t> та </a:t>
            </a:r>
            <a:r>
              <a:rPr lang="ru-RU" sz="8000" dirty="0" err="1" smtClean="0"/>
              <a:t>впевненості</a:t>
            </a:r>
            <a:r>
              <a:rPr lang="ru-RU" sz="8000" dirty="0" smtClean="0"/>
              <a:t> у </a:t>
            </a:r>
            <a:r>
              <a:rPr lang="ru-RU" sz="8000" dirty="0" err="1" smtClean="0"/>
              <a:t>впровадженні</a:t>
            </a:r>
            <a:r>
              <a:rPr lang="ru-RU" sz="8000" dirty="0" smtClean="0"/>
              <a:t> </a:t>
            </a:r>
            <a:r>
              <a:rPr lang="ru-RU" sz="8000" dirty="0" err="1" smtClean="0"/>
              <a:t>цифрових</a:t>
            </a:r>
            <a:r>
              <a:rPr lang="ru-RU" sz="8000" dirty="0" smtClean="0"/>
              <a:t> </a:t>
            </a:r>
            <a:r>
              <a:rPr lang="ru-RU" sz="8000" dirty="0" err="1" smtClean="0"/>
              <a:t>змін</a:t>
            </a:r>
            <a:r>
              <a:rPr lang="ru-RU" sz="8000" dirty="0" smtClean="0"/>
              <a:t> у </a:t>
            </a:r>
            <a:r>
              <a:rPr lang="ru-RU" sz="8000" dirty="0" err="1" smtClean="0"/>
              <a:t>позашкільну</a:t>
            </a:r>
            <a:r>
              <a:rPr lang="ru-RU" sz="8000" dirty="0" smtClean="0"/>
              <a:t> </a:t>
            </a:r>
            <a:r>
              <a:rPr lang="ru-RU" sz="8000" dirty="0" err="1" smtClean="0"/>
              <a:t>освіту</a:t>
            </a:r>
            <a:r>
              <a:rPr lang="ru-RU" sz="8000" dirty="0" smtClean="0"/>
              <a:t>.</a:t>
            </a:r>
            <a:r>
              <a:rPr lang="ru-RU" sz="8000" b="1" dirty="0" smtClean="0"/>
              <a:t> </a:t>
            </a:r>
          </a:p>
          <a:p>
            <a:pPr algn="ctr"/>
            <a:r>
              <a:rPr lang="ru-RU" sz="8000" b="1" dirty="0" smtClean="0"/>
              <a:t>Разом </a:t>
            </a:r>
            <a:r>
              <a:rPr lang="ru-RU" sz="8000" b="1" dirty="0" err="1" smtClean="0"/>
              <a:t>будуємо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якісне</a:t>
            </a:r>
            <a:r>
              <a:rPr lang="ru-RU" sz="8000" b="1" dirty="0" smtClean="0"/>
              <a:t> й </a:t>
            </a:r>
            <a:r>
              <a:rPr lang="ru-RU" sz="8000" b="1" dirty="0" err="1" smtClean="0"/>
              <a:t>інноваційне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позашкілля</a:t>
            </a:r>
            <a:r>
              <a:rPr lang="ru-RU" sz="8000" b="1" dirty="0" smtClean="0"/>
              <a:t>!</a:t>
            </a:r>
            <a:endParaRPr lang="ru-RU" sz="80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8429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380</Words>
  <Application>Microsoft Office PowerPoint</Application>
  <PresentationFormat>Произвольный</PresentationFormat>
  <Paragraphs>24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Рекомендації для педагогів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Цифрові технології: суть, досвід, використання, перспективи</dc:title>
  <dc:creator>Евгения Кладка</dc:creator>
  <cp:keywords>DAGuvGIeepc,BAGJEKjn48U,0</cp:keywords>
  <cp:lastModifiedBy>Admin</cp:lastModifiedBy>
  <cp:revision>8</cp:revision>
  <dcterms:created xsi:type="dcterms:W3CDTF">2025-07-31T14:23:52Z</dcterms:created>
  <dcterms:modified xsi:type="dcterms:W3CDTF">2025-07-31T15:23:46Z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2025-07-31T00:00:00Z</vt:filetime>
  </property>
  <property fmtid="{D5CDD505-2E9C-101B-9397-08002B2CF9AE}" pid="3" name="Creator">
    <vt:lpwstr>Canva</vt:lpwstr>
  </property>
  <property fmtid="{D5CDD505-2E9C-101B-9397-08002B2CF9AE}" pid="4" name="LastSaved">
    <vt:filetime>2025-07-31T00:00:00Z</vt:filetime>
  </property>
  <property fmtid="{D5CDD505-2E9C-101B-9397-08002B2CF9AE}" pid="5" name="Producer">
    <vt:lpwstr>Canva</vt:lpwstr>
  </property>
</Properties>
</file>