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notesMasterIdLst>
    <p:notesMasterId r:id="rId17"/>
  </p:notesMasterIdLst>
  <p:sldIdLst>
    <p:sldId id="256" r:id="rId2"/>
    <p:sldId id="269" r:id="rId3"/>
    <p:sldId id="270" r:id="rId4"/>
    <p:sldId id="292" r:id="rId5"/>
    <p:sldId id="293" r:id="rId6"/>
    <p:sldId id="295" r:id="rId7"/>
    <p:sldId id="296" r:id="rId8"/>
    <p:sldId id="297" r:id="rId9"/>
    <p:sldId id="298" r:id="rId10"/>
    <p:sldId id="303" r:id="rId11"/>
    <p:sldId id="300" r:id="rId12"/>
    <p:sldId id="301" r:id="rId13"/>
    <p:sldId id="308" r:id="rId14"/>
    <p:sldId id="304" r:id="rId15"/>
    <p:sldId id="30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3857A-6D94-40DA-B11F-92A76BC85D85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06B6B-191B-4DA2-BDDB-E1B6C9F466A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06B6B-191B-4DA2-BDDB-E1B6C9F466A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06B6B-191B-4DA2-BDDB-E1B6C9F466A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C8BFC-1300-48CF-AD16-68C164C2A4D3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98ECC-37EF-44CE-A681-D23199FC050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836712"/>
            <a:ext cx="7959828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Цілепокладання</a:t>
            </a: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уроку при </a:t>
            </a:r>
            <a:r>
              <a:rPr lang="uk-UA" sz="32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компетентнісно</a:t>
            </a: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орієнтованому навчанні: новий підхід до освіти</a:t>
            </a:r>
            <a:endParaRPr lang="ru-RU" sz="3200" b="1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вчитель</a:t>
            </a:r>
          </a:p>
          <a:p>
            <a:pPr algn="r"/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української мови</a:t>
            </a:r>
          </a:p>
          <a:p>
            <a:pPr algn="r"/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літератури </a:t>
            </a:r>
          </a:p>
          <a:p>
            <a:pPr algn="r"/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Ізмаїльської гімназії №8</a:t>
            </a:r>
          </a:p>
          <a:p>
            <a:pPr algn="r"/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початковою школою</a:t>
            </a:r>
          </a:p>
          <a:p>
            <a:pPr algn="r"/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1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Барбан</a:t>
            </a:r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Г.І.</a:t>
            </a:r>
            <a:endParaRPr lang="uk-UA" sz="1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fontAlgn="base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                              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C:\Users\Admin\Desktop\164424-vector-reading-free-download-png-hq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43" y="4149080"/>
            <a:ext cx="205795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19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611957"/>
            <a:ext cx="62646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достатньо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знати, </a:t>
            </a:r>
            <a:r>
              <a:rPr lang="ru-RU" sz="28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  </a:t>
            </a:r>
            <a:endParaRPr lang="ru-RU" sz="2800" b="1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А. Франс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Adm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897" y="2708920"/>
            <a:ext cx="338437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68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28604"/>
            <a:ext cx="76014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Нової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компетентнісний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орієнтований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на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на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накопичення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фактів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на результат: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діяти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отримані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життєвих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ситуаціях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Admin\Desktop\images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57628"/>
            <a:ext cx="2952213" cy="221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208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57166"/>
            <a:ext cx="7772400" cy="1643074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Мета </a:t>
            </a:r>
            <a:r>
              <a:rPr lang="uk-UA" sz="2400" b="1" dirty="0" err="1" smtClean="0">
                <a:solidFill>
                  <a:srgbClr val="C00000"/>
                </a:solidFill>
              </a:rPr>
              <a:t>компетентнісно</a:t>
            </a:r>
            <a:r>
              <a:rPr lang="uk-UA" sz="2400" b="1" dirty="0" smtClean="0">
                <a:solidFill>
                  <a:srgbClr val="C00000"/>
                </a:solidFill>
              </a:rPr>
              <a:t> орієнтованого навчання </a:t>
            </a:r>
            <a:r>
              <a:rPr lang="uk-UA" dirty="0" smtClean="0">
                <a:solidFill>
                  <a:schemeClr val="tx1"/>
                </a:solidFill>
              </a:rPr>
              <a:t>– </a:t>
            </a:r>
            <a:r>
              <a:rPr lang="uk-UA" sz="2400" dirty="0" smtClean="0">
                <a:solidFill>
                  <a:schemeClr val="tx1"/>
                </a:solidFill>
              </a:rPr>
              <a:t>формування </a:t>
            </a:r>
            <a:r>
              <a:rPr lang="uk-UA" sz="2400" dirty="0" err="1" smtClean="0">
                <a:solidFill>
                  <a:schemeClr val="tx1"/>
                </a:solidFill>
              </a:rPr>
              <a:t>компетентностей</a:t>
            </a:r>
            <a:r>
              <a:rPr lang="uk-UA" sz="2400" dirty="0" smtClean="0">
                <a:solidFill>
                  <a:schemeClr val="tx1"/>
                </a:solidFill>
              </a:rPr>
              <a:t>, які дозволять учням самостійно вирішувати різноманітні завдання та адаптуватися до змін у суспільстві.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189744"/>
            <a:ext cx="7715304" cy="4342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Администратор\Рабочий стол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350" y="381000"/>
            <a:ext cx="857885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642918"/>
            <a:ext cx="91604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Ключовий елемент </a:t>
            </a:r>
            <a:r>
              <a:rPr lang="uk-UA" sz="2800" dirty="0" err="1" smtClean="0"/>
              <a:t>компетентнісно</a:t>
            </a:r>
            <a:r>
              <a:rPr lang="uk-UA" sz="2800" dirty="0" smtClean="0"/>
              <a:t> орієнтованого навчання є </a:t>
            </a:r>
            <a:r>
              <a:rPr lang="uk-UA" sz="2800" b="1" dirty="0" err="1" smtClean="0">
                <a:solidFill>
                  <a:srgbClr val="FF0000"/>
                </a:solidFill>
              </a:rPr>
              <a:t>цілепокладання</a:t>
            </a:r>
            <a:r>
              <a:rPr lang="uk-UA" sz="2000" dirty="0" smtClean="0"/>
              <a:t>.</a:t>
            </a:r>
            <a:endParaRPr lang="ru-RU" sz="2000" dirty="0"/>
          </a:p>
        </p:txBody>
      </p:sp>
      <p:pic>
        <p:nvPicPr>
          <p:cNvPr id="1026" name="Picture 2" descr="https://lh7-rt.googleusercontent.com/slidesz/AGV_vUeBnOSogbo9J8oeTnfcrtUF5oh1YP_t5pBPBnbYWlryT-xH0UKe9LSKYKoysAJc1qRmP-B-eDprd36hFrFklH5YXF2kx0uGSf5SUBUGXMc1CXLhMOz5BAJwfeJ_hZ9DC_UXn3jMQs-vhtHJtWre6gh20vxYo1nJ=s2048?key=GBtR8DRtBL6_cYE8pPbk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2428868"/>
            <a:ext cx="1714512" cy="156920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643182"/>
            <a:ext cx="5143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Чому </a:t>
            </a:r>
            <a:r>
              <a:rPr lang="uk-UA" sz="4000" dirty="0" err="1" smtClean="0"/>
              <a:t>цілепокладання</a:t>
            </a:r>
            <a:r>
              <a:rPr lang="uk-UA" sz="4000" dirty="0" smtClean="0"/>
              <a:t>  так  важливе?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uk-UA" sz="3200" dirty="0" err="1" smtClean="0"/>
              <a:t>Цілепокладання</a:t>
            </a:r>
            <a:r>
              <a:rPr lang="uk-UA" sz="3200" dirty="0" smtClean="0"/>
              <a:t> допомагає: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 fontScale="85000" lnSpcReduction="10000"/>
          </a:bodyPr>
          <a:lstStyle/>
          <a:p>
            <a:r>
              <a:rPr lang="uk-UA" sz="2600" dirty="0" smtClean="0">
                <a:solidFill>
                  <a:srgbClr val="FF0000"/>
                </a:solidFill>
              </a:rPr>
              <a:t>Спрямувати навчальний процес</a:t>
            </a:r>
            <a:r>
              <a:rPr lang="uk-UA" sz="2600" dirty="0" smtClean="0"/>
              <a:t>: це як компас для корабля, який показує, куди рухатися. Коли є чітка мета, учні розуміють, на що звернути увагу і які завдання виконати.</a:t>
            </a:r>
          </a:p>
          <a:p>
            <a:r>
              <a:rPr lang="uk-UA" sz="2600" dirty="0" smtClean="0">
                <a:solidFill>
                  <a:srgbClr val="FF0000"/>
                </a:solidFill>
              </a:rPr>
              <a:t>Зробити навчання більш значущим</a:t>
            </a:r>
            <a:r>
              <a:rPr lang="uk-UA" sz="2600" dirty="0" smtClean="0"/>
              <a:t>: коли учні бачать, як отримані знання та навички можуть бути застосовані на практиці, вони стають більш мотивованими.</a:t>
            </a:r>
          </a:p>
          <a:p>
            <a:r>
              <a:rPr lang="uk-UA" sz="2600" dirty="0" smtClean="0">
                <a:solidFill>
                  <a:srgbClr val="FF0000"/>
                </a:solidFill>
              </a:rPr>
              <a:t>Розвинути критичне мислення</a:t>
            </a:r>
            <a:r>
              <a:rPr lang="uk-UA" sz="2600" dirty="0" smtClean="0"/>
              <a:t>: формулюючи цілі, учні вчаться аналізувати інформацію, встановлювати </a:t>
            </a:r>
            <a:r>
              <a:rPr lang="uk-UA" sz="2600" dirty="0" err="1" smtClean="0"/>
              <a:t>зв</a:t>
            </a:r>
            <a:r>
              <a:rPr lang="en-US" sz="2600" dirty="0" smtClean="0"/>
              <a:t>’</a:t>
            </a:r>
            <a:r>
              <a:rPr lang="uk-UA" sz="2600" dirty="0" err="1" smtClean="0"/>
              <a:t>язки</a:t>
            </a:r>
            <a:r>
              <a:rPr lang="uk-UA" sz="2600" dirty="0" smtClean="0"/>
              <a:t> та приймати рішення</a:t>
            </a:r>
            <a:r>
              <a:rPr lang="uk-UA" dirty="0" smtClean="0"/>
              <a:t>.</a:t>
            </a:r>
          </a:p>
          <a:p>
            <a:r>
              <a:rPr lang="uk-UA" sz="2600" dirty="0" smtClean="0">
                <a:solidFill>
                  <a:srgbClr val="FF0000"/>
                </a:solidFill>
              </a:rPr>
              <a:t>Підвищити рівень самостійності</a:t>
            </a:r>
            <a:r>
              <a:rPr lang="uk-UA" sz="2400" dirty="0" smtClean="0"/>
              <a:t>: </a:t>
            </a:r>
            <a:r>
              <a:rPr lang="uk-UA" sz="2600" dirty="0" smtClean="0"/>
              <a:t>коли учні беруть участь у формулюванні цілей, вони відчувають більшу відповідальність за своє навчання і стають більш самостійними.</a:t>
            </a:r>
          </a:p>
          <a:p>
            <a:r>
              <a:rPr lang="uk-UA" sz="2600" dirty="0" smtClean="0">
                <a:solidFill>
                  <a:srgbClr val="FF0000"/>
                </a:solidFill>
              </a:rPr>
              <a:t>Оцінювання:</a:t>
            </a:r>
            <a:r>
              <a:rPr lang="uk-UA" sz="2600" dirty="0" smtClean="0"/>
              <a:t> чітко сформульовані цілі полегшують процес оцінювання, оскільки є чіткі критерії, за якими можна оцінити досягнення учнів.</a:t>
            </a:r>
            <a:endParaRPr lang="ru-RU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rgbClr val="0070C0"/>
                </a:solidFill>
              </a:rPr>
              <a:t>Як формулювати цілі на уроці?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000108"/>
            <a:ext cx="8643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Для формулювання ефективних цілей можна  використовувати           </a:t>
            </a:r>
          </a:p>
          <a:p>
            <a:r>
              <a:rPr lang="uk-UA" sz="2400" dirty="0" smtClean="0"/>
              <a:t>                           метод  </a:t>
            </a:r>
            <a:r>
              <a:rPr lang="en-US" sz="24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SMART</a:t>
            </a:r>
            <a:r>
              <a:rPr lang="uk-UA" sz="24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</a:t>
            </a:r>
            <a:endParaRPr lang="ru-RU" sz="2400" dirty="0">
              <a:solidFill>
                <a:srgbClr val="C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1857364"/>
            <a:ext cx="85725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</a:rPr>
              <a:t>Specific (</a:t>
            </a:r>
            <a:r>
              <a:rPr lang="uk-UA" sz="2400" b="1" dirty="0" smtClean="0">
                <a:solidFill>
                  <a:srgbClr val="C00000"/>
                </a:solidFill>
              </a:rPr>
              <a:t>конкретні): </a:t>
            </a:r>
            <a:r>
              <a:rPr lang="uk-UA" sz="2400" dirty="0" smtClean="0"/>
              <a:t>цілі повинні бути чітко сформульовані і не</a:t>
            </a:r>
          </a:p>
          <a:p>
            <a:r>
              <a:rPr lang="uk-UA" sz="2400" dirty="0" smtClean="0"/>
              <a:t>допускати двоякого тлумачення.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</a:rPr>
              <a:t>Measurable (</a:t>
            </a:r>
            <a:r>
              <a:rPr lang="uk-UA" sz="2400" b="1" dirty="0" smtClean="0">
                <a:solidFill>
                  <a:srgbClr val="C00000"/>
                </a:solidFill>
              </a:rPr>
              <a:t>вимірювані): </a:t>
            </a:r>
            <a:r>
              <a:rPr lang="uk-UA" sz="2400" dirty="0" smtClean="0"/>
              <a:t>повинні бути критерії, за якими можна оцінити досягнення цілей.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</a:rPr>
              <a:t>Achievable </a:t>
            </a:r>
            <a:r>
              <a:rPr lang="uk-UA" sz="2400" b="1" dirty="0" smtClean="0">
                <a:solidFill>
                  <a:srgbClr val="C00000"/>
                </a:solidFill>
              </a:rPr>
              <a:t>(досяжні): </a:t>
            </a:r>
            <a:r>
              <a:rPr lang="uk-UA" sz="2400" dirty="0" smtClean="0"/>
              <a:t>цілі повинні бути реалістичними і відповідати можливостям учнів.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</a:rPr>
              <a:t>Relevant </a:t>
            </a:r>
            <a:r>
              <a:rPr lang="uk-UA" sz="2400" b="1" dirty="0" smtClean="0">
                <a:solidFill>
                  <a:srgbClr val="C00000"/>
                </a:solidFill>
              </a:rPr>
              <a:t>(релевантні): </a:t>
            </a:r>
            <a:r>
              <a:rPr lang="uk-UA" sz="2400" dirty="0" smtClean="0"/>
              <a:t>цілі повинні бути </a:t>
            </a:r>
            <a:r>
              <a:rPr lang="uk-UA" sz="2400" dirty="0" err="1" smtClean="0"/>
              <a:t>пов</a:t>
            </a:r>
            <a:r>
              <a:rPr lang="en-US" sz="2400" dirty="0" smtClean="0"/>
              <a:t>’</a:t>
            </a:r>
            <a:r>
              <a:rPr lang="uk-UA" sz="2400" dirty="0" err="1" smtClean="0"/>
              <a:t>язані</a:t>
            </a:r>
            <a:r>
              <a:rPr lang="uk-UA" sz="2400" dirty="0" smtClean="0"/>
              <a:t> з життям учнів та відповідати їх інтересам.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</a:rPr>
              <a:t>Time-bound </a:t>
            </a:r>
            <a:r>
              <a:rPr lang="uk-UA" sz="2400" b="1" dirty="0" smtClean="0">
                <a:solidFill>
                  <a:srgbClr val="C00000"/>
                </a:solidFill>
              </a:rPr>
              <a:t>(обмежені у часі): </a:t>
            </a:r>
            <a:r>
              <a:rPr lang="uk-UA" sz="2400" dirty="0" smtClean="0"/>
              <a:t>для кожної цілі повинен бути встановлений конкретний термін виконання.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Bahnschrift SemiBold SemiConden" pitchFamily="34" charset="0"/>
                <a:ea typeface="Arial Unicode MS" pitchFamily="34" charset="-128"/>
                <a:cs typeface="Arial Unicode MS" pitchFamily="34" charset="-128"/>
              </a:rPr>
              <a:t>Переваги використання методу  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Bahnschrift SemiBold SemiConden" pitchFamily="34" charset="0"/>
                <a:ea typeface="Arial Unicode MS" pitchFamily="34" charset="-128"/>
                <a:cs typeface="Arial Unicode MS" pitchFamily="34" charset="-128"/>
              </a:rPr>
              <a:t>SMART</a:t>
            </a:r>
            <a:r>
              <a:rPr lang="uk-UA" sz="2800" dirty="0" smtClean="0">
                <a:solidFill>
                  <a:srgbClr val="0070C0"/>
                </a:solidFill>
                <a:latin typeface="Bahnschrift SemiBold SemiConden" pitchFamily="34" charset="0"/>
                <a:ea typeface="Arial Unicode MS" pitchFamily="34" charset="-128"/>
                <a:cs typeface="Arial Unicode MS" pitchFamily="34" charset="-128"/>
              </a:rPr>
              <a:t>:</a:t>
            </a:r>
            <a:endParaRPr lang="ru-RU" sz="2800" dirty="0">
              <a:solidFill>
                <a:srgbClr val="0070C0"/>
              </a:solidFill>
              <a:latin typeface="Bahnschrift SemiBold SemiConden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5" y="928670"/>
            <a:ext cx="828680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b="1" dirty="0" smtClean="0">
                <a:solidFill>
                  <a:srgbClr val="00B050"/>
                </a:solidFill>
              </a:rPr>
              <a:t>Зрозумілість для учнів</a:t>
            </a:r>
            <a:r>
              <a:rPr lang="uk-UA" sz="2400" dirty="0" smtClean="0"/>
              <a:t>: конкретні і вимірювані цілі допомагають учням зрозуміти, чого саме від них очікують.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b="1" dirty="0" smtClean="0">
                <a:solidFill>
                  <a:srgbClr val="00B050"/>
                </a:solidFill>
              </a:rPr>
              <a:t>Мотивація:</a:t>
            </a:r>
            <a:r>
              <a:rPr lang="uk-UA" sz="2400" dirty="0" smtClean="0"/>
              <a:t> досягнення поставлених цілей підвищує самооцінку учнів і мотивує їх до подальшого навчання.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b="1" dirty="0" smtClean="0">
                <a:solidFill>
                  <a:srgbClr val="00B050"/>
                </a:solidFill>
              </a:rPr>
              <a:t>Структурованість навчання</a:t>
            </a:r>
            <a:r>
              <a:rPr lang="uk-UA" sz="2400" dirty="0" smtClean="0"/>
              <a:t>: чітко визначені цілі допомагають вчителю організувати навчальний процес і відстежувати прогрес учнів.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b="1" dirty="0" smtClean="0">
                <a:solidFill>
                  <a:srgbClr val="00B050"/>
                </a:solidFill>
              </a:rPr>
              <a:t>Розвиток самостійності: </a:t>
            </a:r>
            <a:r>
              <a:rPr lang="uk-UA" sz="2400" dirty="0" smtClean="0"/>
              <a:t>учні вчаться планувати свою роботу і оцінювати свої досягнення.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pic>
        <p:nvPicPr>
          <p:cNvPr id="4" name="Picture 2" descr="C:\Users\Admin\Desktop\imag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5286388"/>
            <a:ext cx="3071834" cy="138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472518" cy="1571636"/>
          </a:xfrm>
        </p:spPr>
        <p:txBody>
          <a:bodyPr>
            <a:normAutofit/>
          </a:bodyPr>
          <a:lstStyle/>
          <a:p>
            <a:r>
              <a:rPr lang="uk-UA" sz="2000" b="1" dirty="0" err="1" smtClean="0">
                <a:solidFill>
                  <a:srgbClr val="FF0000"/>
                </a:solidFill>
              </a:rPr>
              <a:t>“Хто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err="1" smtClean="0">
                <a:solidFill>
                  <a:srgbClr val="FF0000"/>
                </a:solidFill>
              </a:rPr>
              <a:t>швидше”</a:t>
            </a:r>
            <a:r>
              <a:rPr lang="uk-UA" sz="2000" b="1" dirty="0" smtClean="0">
                <a:solidFill>
                  <a:srgbClr val="C00000"/>
                </a:solidFill>
              </a:rPr>
              <a:t/>
            </a:r>
            <a:br>
              <a:rPr lang="uk-UA" sz="2000" b="1" dirty="0" smtClean="0">
                <a:solidFill>
                  <a:srgbClr val="C00000"/>
                </a:solidFill>
              </a:rPr>
            </a:br>
            <a: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Завдання: розподілити у 2 колонки характеристики за параметрами:</a:t>
            </a:r>
            <a:b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</a:t>
            </a:r>
            <a:r>
              <a:rPr lang="uk-UA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цілепокладання</a:t>
            </a:r>
            <a: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при традиційному навчанні; 2) </a:t>
            </a:r>
            <a:r>
              <a:rPr lang="uk-UA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цілепокладання</a:t>
            </a:r>
            <a: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при </a:t>
            </a:r>
            <a:r>
              <a:rPr lang="uk-UA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компетентнісно</a:t>
            </a:r>
            <a: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орієнтованому навчанні. Об</a:t>
            </a:r>
            <a:r>
              <a:rPr lang="ru-RU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ґ</a:t>
            </a:r>
            <a:r>
              <a:rPr lang="uk-U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рунтувати свій вибір.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1" y="2143118"/>
          <a:ext cx="8401081" cy="3857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0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3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17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0620">
                <a:tc>
                  <a:txBody>
                    <a:bodyPr/>
                    <a:lstStyle/>
                    <a:p>
                      <a:r>
                        <a:rPr lang="uk-UA" dirty="0" smtClean="0"/>
                        <a:t>Параметр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Традиційне навчання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Компетентнісно</a:t>
                      </a:r>
                      <a:r>
                        <a:rPr lang="uk-UA" dirty="0" smtClean="0"/>
                        <a:t> орієнтоване навчання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068">
                <a:tc>
                  <a:txBody>
                    <a:bodyPr/>
                    <a:lstStyle/>
                    <a:p>
                      <a:r>
                        <a:rPr lang="uk-UA" dirty="0" smtClean="0"/>
                        <a:t>1.</a:t>
                      </a:r>
                      <a:r>
                        <a:rPr lang="uk-UA" baseline="0" dirty="0" smtClean="0"/>
                        <a:t> Основна мета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068">
                <a:tc>
                  <a:txBody>
                    <a:bodyPr/>
                    <a:lstStyle/>
                    <a:p>
                      <a:r>
                        <a:rPr lang="uk-UA" dirty="0" smtClean="0"/>
                        <a:t>2. Цілі навчання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068">
                <a:tc>
                  <a:txBody>
                    <a:bodyPr/>
                    <a:lstStyle/>
                    <a:p>
                      <a:r>
                        <a:rPr lang="uk-UA" dirty="0" smtClean="0"/>
                        <a:t>3. Орієнтація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068">
                <a:tc>
                  <a:txBody>
                    <a:bodyPr/>
                    <a:lstStyle/>
                    <a:p>
                      <a:r>
                        <a:rPr lang="uk-UA" dirty="0" smtClean="0"/>
                        <a:t>4. Зміст навчання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068">
                <a:tc>
                  <a:txBody>
                    <a:bodyPr/>
                    <a:lstStyle/>
                    <a:p>
                      <a:r>
                        <a:rPr lang="uk-UA" dirty="0" smtClean="0"/>
                        <a:t>5. Методи навчання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068">
                <a:tc>
                  <a:txBody>
                    <a:bodyPr/>
                    <a:lstStyle/>
                    <a:p>
                      <a:r>
                        <a:rPr lang="uk-UA" dirty="0" smtClean="0"/>
                        <a:t>6. Форми організації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0620">
                <a:tc>
                  <a:txBody>
                    <a:bodyPr/>
                    <a:lstStyle/>
                    <a:p>
                      <a:r>
                        <a:rPr lang="uk-UA" dirty="0" smtClean="0"/>
                        <a:t>7. Оцінювання результатів навчання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uk-UA" sz="2000" dirty="0" err="1" smtClean="0">
                <a:solidFill>
                  <a:srgbClr val="C00000"/>
                </a:solidFill>
              </a:rPr>
              <a:t>Цілепокладання</a:t>
            </a:r>
            <a:r>
              <a:rPr lang="uk-UA" sz="2000" dirty="0" smtClean="0">
                <a:solidFill>
                  <a:srgbClr val="C00000"/>
                </a:solidFill>
              </a:rPr>
              <a:t> уроку при традиційному та </a:t>
            </a:r>
            <a:r>
              <a:rPr lang="uk-UA" sz="2000" dirty="0" err="1" smtClean="0">
                <a:solidFill>
                  <a:srgbClr val="C00000"/>
                </a:solidFill>
              </a:rPr>
              <a:t>компетентнісно</a:t>
            </a:r>
            <a:r>
              <a:rPr lang="uk-UA" sz="2000" dirty="0" smtClean="0">
                <a:solidFill>
                  <a:srgbClr val="C00000"/>
                </a:solidFill>
              </a:rPr>
              <a:t> орієнтованому навчанні</a:t>
            </a:r>
            <a:endParaRPr lang="ru-RU" sz="2000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928671"/>
          <a:ext cx="8572559" cy="59293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56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9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16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0372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Параметр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Традиційне навчання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Компетентнісно</a:t>
                      </a:r>
                      <a:r>
                        <a:rPr lang="uk-UA" sz="1600" dirty="0" smtClean="0"/>
                        <a:t> орієнтоване навчання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3548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uk-UA" sz="1600" dirty="0" smtClean="0"/>
                        <a:t>Основна  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uk-UA" sz="1600" dirty="0" smtClean="0"/>
                        <a:t>        мета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Засвоєння учнями</a:t>
                      </a:r>
                      <a:r>
                        <a:rPr lang="uk-UA" sz="1600" baseline="0" dirty="0" smtClean="0"/>
                        <a:t> певної суми знань, умінь та навичок, передбачених навчальною програмою.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Формування в учнів ключових </a:t>
                      </a:r>
                      <a:r>
                        <a:rPr lang="uk-UA" sz="1600" dirty="0" err="1" smtClean="0"/>
                        <a:t>компетентностей</a:t>
                      </a:r>
                      <a:r>
                        <a:rPr lang="uk-UA" sz="1600" dirty="0" smtClean="0"/>
                        <a:t>,</a:t>
                      </a:r>
                      <a:r>
                        <a:rPr lang="uk-UA" sz="1600" baseline="0" dirty="0" smtClean="0"/>
                        <a:t> необхідних для успішної життєдіяльності в сучасному світі.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5137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2. Цілі навчання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Формулюються як перелік конкретних знань, умінь та навичок, які учні повинні засвоїти на уроці.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Формулюються як очікувані</a:t>
                      </a:r>
                      <a:r>
                        <a:rPr lang="uk-UA" sz="1600" baseline="0" dirty="0" smtClean="0"/>
                        <a:t> результати навчання, що відображають рівень сформованості </a:t>
                      </a:r>
                      <a:r>
                        <a:rPr lang="uk-UA" sz="1600" baseline="0" dirty="0" err="1" smtClean="0"/>
                        <a:t>компетентностей</a:t>
                      </a:r>
                      <a:r>
                        <a:rPr lang="uk-UA" sz="1600" baseline="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3548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3. Орієнтація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На</a:t>
                      </a:r>
                      <a:r>
                        <a:rPr lang="uk-UA" sz="1600" baseline="0" dirty="0" smtClean="0"/>
                        <a:t> процес передачі знань від вчителя до учнів.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На</a:t>
                      </a:r>
                      <a:r>
                        <a:rPr lang="uk-UA" sz="1600" baseline="0" dirty="0" smtClean="0"/>
                        <a:t> активну діяльність учнів, спрямовану на досягнення навчальних цілей та формування </a:t>
                      </a:r>
                      <a:r>
                        <a:rPr lang="uk-UA" sz="1600" baseline="0" dirty="0" err="1" smtClean="0"/>
                        <a:t>компетентностей</a:t>
                      </a:r>
                      <a:r>
                        <a:rPr lang="uk-UA" sz="1600" baseline="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56724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4. Зміст</a:t>
                      </a:r>
                      <a:r>
                        <a:rPr lang="uk-UA" sz="1600" baseline="0" dirty="0" smtClean="0"/>
                        <a:t> навчання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Предметно-центричний, структурований за навчальними дисциплінами.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Інтегрований, спрямований на </a:t>
                      </a:r>
                      <a:r>
                        <a:rPr lang="uk-UA" sz="1600" dirty="0" err="1" smtClean="0"/>
                        <a:t>розв</a:t>
                      </a:r>
                      <a:r>
                        <a:rPr lang="en-US" sz="1600" dirty="0" smtClean="0"/>
                        <a:t>’</a:t>
                      </a:r>
                      <a:r>
                        <a:rPr lang="uk-UA" sz="1600" dirty="0" err="1" smtClean="0"/>
                        <a:t>язання</a:t>
                      </a:r>
                      <a:r>
                        <a:rPr lang="uk-UA" sz="1600" dirty="0" smtClean="0"/>
                        <a:t> реальних життєвих ситуацій, що потребують застосування різних </a:t>
                      </a:r>
                      <a:r>
                        <a:rPr lang="uk-UA" sz="1600" dirty="0" err="1" smtClean="0"/>
                        <a:t>компетентностей</a:t>
                      </a:r>
                      <a:r>
                        <a:rPr lang="uk-UA" sz="1600" dirty="0" smtClean="0"/>
                        <a:t>.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txBody>
          <a:bodyPr>
            <a:normAutofit/>
          </a:bodyPr>
          <a:lstStyle/>
          <a:p>
            <a:r>
              <a:rPr lang="uk-UA" sz="1800" b="1" dirty="0" err="1" smtClean="0">
                <a:solidFill>
                  <a:srgbClr val="C00000"/>
                </a:solidFill>
              </a:rPr>
              <a:t>Цілепокладання</a:t>
            </a:r>
            <a:r>
              <a:rPr lang="uk-UA" sz="1800" b="1" dirty="0" smtClean="0">
                <a:solidFill>
                  <a:srgbClr val="C00000"/>
                </a:solidFill>
              </a:rPr>
              <a:t> уроку при традиційному та </a:t>
            </a:r>
            <a:r>
              <a:rPr lang="uk-UA" sz="1800" b="1" dirty="0" err="1" smtClean="0">
                <a:solidFill>
                  <a:srgbClr val="C00000"/>
                </a:solidFill>
              </a:rPr>
              <a:t>компетентнісно</a:t>
            </a:r>
            <a:r>
              <a:rPr lang="uk-UA" sz="1800" b="1" dirty="0" smtClean="0">
                <a:solidFill>
                  <a:srgbClr val="C00000"/>
                </a:solidFill>
              </a:rPr>
              <a:t> орієнтованому навчанні</a:t>
            </a:r>
            <a:endParaRPr lang="ru-RU" sz="1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000109"/>
          <a:ext cx="8372476" cy="57387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15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51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2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552">
                <a:tc>
                  <a:txBody>
                    <a:bodyPr/>
                    <a:lstStyle/>
                    <a:p>
                      <a:r>
                        <a:rPr lang="uk-UA" dirty="0" smtClean="0"/>
                        <a:t>Параметр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Традиційне навчання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Компетентнісно</a:t>
                      </a:r>
                      <a:r>
                        <a:rPr lang="uk-UA" dirty="0" smtClean="0"/>
                        <a:t> орієнтоване навчання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5244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uk-UA" sz="1600" dirty="0" smtClean="0"/>
                        <a:t>5. Методи</a:t>
                      </a:r>
                      <a:r>
                        <a:rPr lang="uk-UA" sz="1600" baseline="0" dirty="0" smtClean="0"/>
                        <a:t> навчання</a:t>
                      </a:r>
                      <a:endParaRPr lang="uk-UA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Переважно</a:t>
                      </a:r>
                      <a:r>
                        <a:rPr lang="uk-UA" sz="1600" baseline="0" dirty="0" smtClean="0"/>
                        <a:t> репродуктивні (пояснення, демонстрація, вправи на закріплення), спрямовані на </a:t>
                      </a:r>
                      <a:r>
                        <a:rPr lang="uk-UA" sz="1600" baseline="0" dirty="0" err="1" smtClean="0"/>
                        <a:t>запам</a:t>
                      </a:r>
                      <a:r>
                        <a:rPr lang="en-US" sz="1600" baseline="0" dirty="0" smtClean="0"/>
                        <a:t>’</a:t>
                      </a:r>
                      <a:r>
                        <a:rPr lang="uk-UA" sz="1600" baseline="0" dirty="0" err="1" smtClean="0"/>
                        <a:t>ятовування</a:t>
                      </a:r>
                      <a:r>
                        <a:rPr lang="uk-UA" sz="1600" baseline="0" dirty="0" smtClean="0"/>
                        <a:t> та відтворення інформації.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Активні,</a:t>
                      </a:r>
                      <a:r>
                        <a:rPr lang="uk-UA" sz="1600" baseline="0" dirty="0" smtClean="0"/>
                        <a:t> проблемно-пошукові (дослідницькі </a:t>
                      </a:r>
                      <a:r>
                        <a:rPr lang="uk-UA" sz="1600" baseline="0" dirty="0" err="1" smtClean="0"/>
                        <a:t>проєкти</a:t>
                      </a:r>
                      <a:r>
                        <a:rPr lang="uk-UA" sz="1600" baseline="0" dirty="0" smtClean="0"/>
                        <a:t>, ситуаційні завдання, рольові ігри), спрямовані на розвиток самостійності, критичного мислення та творчості.</a:t>
                      </a:r>
                      <a:endParaRPr lang="ru-RU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8493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6.</a:t>
                      </a:r>
                      <a:r>
                        <a:rPr lang="uk-UA" sz="1600" baseline="0" dirty="0" smtClean="0"/>
                        <a:t> </a:t>
                      </a:r>
                      <a:r>
                        <a:rPr lang="uk-UA" sz="1600" dirty="0" smtClean="0"/>
                        <a:t>Форми організації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Переважно</a:t>
                      </a:r>
                      <a:r>
                        <a:rPr lang="uk-UA" sz="1600" baseline="0" dirty="0" smtClean="0"/>
                        <a:t> фронтальні (робота з усім класом), індивідуальні (самостійна робота).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Індивідуальні,</a:t>
                      </a:r>
                      <a:r>
                        <a:rPr lang="uk-UA" sz="1600" baseline="0" dirty="0" smtClean="0"/>
                        <a:t> групові, спрямовані на розвиток співпраці, комунікації та відповідальності.</a:t>
                      </a:r>
                      <a:endParaRPr lang="ru-RU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9141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7. Оцінювання</a:t>
                      </a:r>
                      <a:r>
                        <a:rPr lang="uk-UA" sz="1600" baseline="0" dirty="0" smtClean="0"/>
                        <a:t> результатів</a:t>
                      </a:r>
                    </a:p>
                    <a:p>
                      <a:r>
                        <a:rPr lang="uk-UA" sz="1600" baseline="0" dirty="0" smtClean="0"/>
                        <a:t>навчання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Зорієнтоване</a:t>
                      </a:r>
                      <a:r>
                        <a:rPr lang="uk-UA" sz="1600" baseline="0" dirty="0" smtClean="0"/>
                        <a:t> на перевірку засвоєння знань, умінь </a:t>
                      </a:r>
                      <a:r>
                        <a:rPr lang="uk-UA" sz="1600" baseline="0" smtClean="0"/>
                        <a:t>та навичок </a:t>
                      </a:r>
                      <a:r>
                        <a:rPr lang="uk-UA" sz="1600" baseline="0" dirty="0" smtClean="0"/>
                        <a:t>(тести, контрольні роботи, опитування).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Зорієнтоване</a:t>
                      </a:r>
                      <a:r>
                        <a:rPr lang="uk-UA" sz="1600" baseline="0" dirty="0" smtClean="0"/>
                        <a:t> на оцінювання рівня сформованості </a:t>
                      </a:r>
                      <a:r>
                        <a:rPr lang="uk-UA" sz="1600" baseline="0" dirty="0" err="1" smtClean="0"/>
                        <a:t>компетентностей</a:t>
                      </a:r>
                      <a:r>
                        <a:rPr lang="uk-UA" sz="1600" baseline="0" dirty="0" smtClean="0"/>
                        <a:t>, здатності учнів застосовувати знання в практичних ситуаціях (</a:t>
                      </a:r>
                      <a:r>
                        <a:rPr lang="uk-UA" sz="1600" baseline="0" dirty="0" err="1" smtClean="0"/>
                        <a:t>портфоліо</a:t>
                      </a:r>
                      <a:r>
                        <a:rPr lang="uk-UA" sz="1600" baseline="0" dirty="0" smtClean="0"/>
                        <a:t>, </a:t>
                      </a:r>
                      <a:r>
                        <a:rPr lang="uk-UA" sz="1600" baseline="0" dirty="0" err="1" smtClean="0"/>
                        <a:t>проєкти</a:t>
                      </a:r>
                      <a:r>
                        <a:rPr lang="uk-UA" sz="1600" baseline="0" dirty="0" smtClean="0"/>
                        <a:t>, презентації, </a:t>
                      </a:r>
                      <a:r>
                        <a:rPr lang="uk-UA" sz="1600" baseline="0" dirty="0" err="1" smtClean="0"/>
                        <a:t>самооцінювання</a:t>
                      </a:r>
                      <a:r>
                        <a:rPr lang="uk-UA" sz="1600" baseline="0" dirty="0" smtClean="0"/>
                        <a:t>, </a:t>
                      </a:r>
                      <a:r>
                        <a:rPr lang="uk-UA" sz="1600" baseline="0" dirty="0" err="1" smtClean="0"/>
                        <a:t>взаємооцінювання</a:t>
                      </a:r>
                      <a:r>
                        <a:rPr lang="uk-UA" sz="1600" baseline="0" dirty="0" smtClean="0"/>
                        <a:t>).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1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uk-UA" sz="2000" b="1" dirty="0" smtClean="0">
                <a:solidFill>
                  <a:srgbClr val="7030A0"/>
                </a:solidFill>
              </a:rPr>
              <a:t>Приклад цілепокладання </a:t>
            </a:r>
            <a:r>
              <a:rPr lang="uk-UA" sz="2000" b="1" dirty="0" smtClean="0">
                <a:solidFill>
                  <a:srgbClr val="7030A0"/>
                </a:solidFill>
              </a:rPr>
              <a:t>на  </a:t>
            </a:r>
            <a:r>
              <a:rPr lang="uk-UA" sz="2000" b="1" dirty="0" smtClean="0">
                <a:solidFill>
                  <a:srgbClr val="7030A0"/>
                </a:solidFill>
              </a:rPr>
              <a:t>уроці української мови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571480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Тема: </a:t>
            </a:r>
            <a:r>
              <a:rPr lang="uk-UA" b="1" dirty="0" err="1" smtClean="0"/>
              <a:t>“Іменник</a:t>
            </a:r>
            <a:r>
              <a:rPr lang="uk-UA" b="1" dirty="0" smtClean="0"/>
              <a:t>: загальне значення, морфологічні ознаки, синтаксична </a:t>
            </a:r>
            <a:r>
              <a:rPr lang="uk-UA" b="1" dirty="0" err="1" smtClean="0"/>
              <a:t>роль”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928670"/>
            <a:ext cx="850109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Традиційна </a:t>
            </a:r>
            <a:r>
              <a:rPr lang="uk-UA" dirty="0" smtClean="0">
                <a:solidFill>
                  <a:srgbClr val="C00000"/>
                </a:solidFill>
              </a:rPr>
              <a:t>мета</a:t>
            </a:r>
            <a:r>
              <a:rPr lang="uk-UA" dirty="0" smtClean="0"/>
              <a:t>:</a:t>
            </a:r>
          </a:p>
          <a:p>
            <a:r>
              <a:rPr lang="uk-UA" dirty="0" smtClean="0"/>
              <a:t>       *Навчальна: ознайомити учнів з поняттям іменника, його морфологічними ознаками та синтаксичною роллю в реченні.</a:t>
            </a:r>
          </a:p>
          <a:p>
            <a:r>
              <a:rPr lang="uk-UA" dirty="0" smtClean="0"/>
              <a:t>      * Розвиваюча: розвивати логічне мислення, </a:t>
            </a:r>
            <a:r>
              <a:rPr lang="uk-UA" dirty="0" err="1" smtClean="0"/>
              <a:t>пам</a:t>
            </a:r>
            <a:r>
              <a:rPr lang="en-US" dirty="0" smtClean="0"/>
              <a:t>’</a:t>
            </a:r>
            <a:r>
              <a:rPr lang="uk-UA" dirty="0" smtClean="0"/>
              <a:t>ять, увагу учнів.</a:t>
            </a:r>
          </a:p>
          <a:p>
            <a:r>
              <a:rPr lang="uk-UA" dirty="0" smtClean="0"/>
              <a:t>      * Виховна: виховувати повагу до української мови, культура мовлення.</a:t>
            </a:r>
          </a:p>
          <a:p>
            <a:r>
              <a:rPr lang="uk-UA" dirty="0" err="1" smtClean="0">
                <a:solidFill>
                  <a:srgbClr val="C00000"/>
                </a:solidFill>
              </a:rPr>
              <a:t>Компетентнісна</a:t>
            </a:r>
            <a:r>
              <a:rPr lang="uk-UA" dirty="0" smtClean="0">
                <a:solidFill>
                  <a:srgbClr val="C00000"/>
                </a:solidFill>
              </a:rPr>
              <a:t> мета:</a:t>
            </a:r>
          </a:p>
          <a:p>
            <a:r>
              <a:rPr lang="uk-UA" dirty="0" smtClean="0"/>
              <a:t>    </a:t>
            </a:r>
            <a:r>
              <a:rPr lang="uk-UA" b="1" dirty="0" smtClean="0">
                <a:solidFill>
                  <a:srgbClr val="7030A0"/>
                </a:solidFill>
              </a:rPr>
              <a:t>Предметна компетентність:</a:t>
            </a:r>
          </a:p>
          <a:p>
            <a:r>
              <a:rPr lang="uk-UA" dirty="0" smtClean="0"/>
              <a:t>   * Знання: учні знають визначення іменника, його морфологічні ознаки, синтаксичну роль у реченні.</a:t>
            </a:r>
          </a:p>
          <a:p>
            <a:r>
              <a:rPr lang="uk-UA" dirty="0" smtClean="0"/>
              <a:t>   * Розуміння: учні розуміють, як іменники функціонують у мові, як вони використовуються для називання предметів, явищ, осіб.</a:t>
            </a:r>
          </a:p>
          <a:p>
            <a:r>
              <a:rPr lang="uk-UA" dirty="0" smtClean="0"/>
              <a:t>  *Застосування: учні вміють знаходити іменники в тексті, визначати їх морфологічні ознаки та синтаксичну роль, використовувати іменники у власному мовленні.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Ключові компетентності:</a:t>
            </a:r>
          </a:p>
          <a:p>
            <a:r>
              <a:rPr lang="uk-UA" dirty="0" smtClean="0"/>
              <a:t> *Спілкування державною мовою: учні вміють чітко та грамотно висловлювати свої думки щодо іменників.</a:t>
            </a:r>
          </a:p>
          <a:p>
            <a:r>
              <a:rPr lang="uk-UA" dirty="0" smtClean="0"/>
              <a:t>*Інформаційна компетентність: вміння знаходити, обробляти та аналізувати інформацію з різних джерел.</a:t>
            </a:r>
          </a:p>
          <a:p>
            <a:r>
              <a:rPr lang="uk-UA" dirty="0" smtClean="0"/>
              <a:t>*Навчання впродовж життя: учні усвідомлюють важливість вивчення іменників для власного мовленнєвого розвитку, вміють самостійно вдосконалювати свої знання про іменники.</a:t>
            </a:r>
          </a:p>
          <a:p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  <a:latin typeface="Bahnschrift Light SemiCondensed" pitchFamily="34" charset="0"/>
              </a:rPr>
              <a:t>Висновки:</a:t>
            </a:r>
            <a:endParaRPr lang="ru-RU" sz="2800" b="1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214422"/>
            <a:ext cx="87709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uk-UA" sz="2400" dirty="0" err="1" smtClean="0"/>
              <a:t>Цілепокладання</a:t>
            </a:r>
            <a:r>
              <a:rPr lang="uk-UA" sz="2400" dirty="0" smtClean="0"/>
              <a:t> є важливим елементом </a:t>
            </a:r>
            <a:r>
              <a:rPr lang="uk-UA" sz="2400" dirty="0" err="1" smtClean="0"/>
              <a:t>компетентнісно</a:t>
            </a:r>
            <a:r>
              <a:rPr lang="uk-UA" sz="2400" dirty="0" smtClean="0"/>
              <a:t> </a:t>
            </a:r>
          </a:p>
          <a:p>
            <a:pPr marL="457200" indent="-457200">
              <a:lnSpc>
                <a:spcPct val="150000"/>
              </a:lnSpc>
            </a:pPr>
            <a:r>
              <a:rPr lang="uk-UA" sz="2400" dirty="0" smtClean="0"/>
              <a:t>орієнтованого навчання</a:t>
            </a:r>
            <a:r>
              <a:rPr lang="uk-UA" dirty="0" smtClean="0"/>
              <a:t>.</a:t>
            </a:r>
          </a:p>
          <a:p>
            <a:pPr marL="457200" indent="-457200">
              <a:lnSpc>
                <a:spcPct val="150000"/>
              </a:lnSpc>
            </a:pPr>
            <a:r>
              <a:rPr lang="uk-UA" sz="2400" dirty="0" smtClean="0"/>
              <a:t>2. Правильно сформульовані цілі уроку сприяють ефективному</a:t>
            </a:r>
          </a:p>
          <a:p>
            <a:pPr marL="457200" indent="-457200">
              <a:lnSpc>
                <a:spcPct val="150000"/>
              </a:lnSpc>
            </a:pPr>
            <a:r>
              <a:rPr lang="uk-UA" sz="2400" dirty="0" smtClean="0"/>
              <a:t> формуванню ключових </a:t>
            </a:r>
            <a:r>
              <a:rPr lang="uk-UA" sz="2400" dirty="0" err="1" smtClean="0"/>
              <a:t>компетентностей</a:t>
            </a:r>
            <a:r>
              <a:rPr lang="uk-UA" sz="2400" dirty="0" smtClean="0"/>
              <a:t> учнів</a:t>
            </a:r>
            <a:r>
              <a:rPr lang="uk-UA" dirty="0" smtClean="0"/>
              <a:t>.</a:t>
            </a:r>
          </a:p>
          <a:p>
            <a:pPr marL="457200" indent="-457200">
              <a:lnSpc>
                <a:spcPct val="150000"/>
              </a:lnSpc>
            </a:pPr>
            <a:r>
              <a:rPr lang="uk-UA" sz="2400" dirty="0" smtClean="0"/>
              <a:t>3. </a:t>
            </a:r>
            <a:r>
              <a:rPr lang="uk-UA" sz="2400" dirty="0" err="1" smtClean="0"/>
              <a:t>Компетентнісно</a:t>
            </a:r>
            <a:r>
              <a:rPr lang="uk-UA" sz="2400" dirty="0" smtClean="0"/>
              <a:t> орієнтоване навчання готує учнів до успішного</a:t>
            </a:r>
          </a:p>
          <a:p>
            <a:pPr marL="457200" indent="-457200">
              <a:lnSpc>
                <a:spcPct val="150000"/>
              </a:lnSpc>
            </a:pPr>
            <a:r>
              <a:rPr lang="uk-UA" sz="2400" dirty="0" smtClean="0"/>
              <a:t> життя в сучасному світі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A73EB1-231F-4F05-A2E1-6A9D44523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4429132"/>
            <a:ext cx="2156157" cy="21561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DD0BB2D9-D43F-9CAD-205E-80E415C1A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0516" y="415595"/>
            <a:ext cx="7239785" cy="52279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24" y="6143644"/>
            <a:ext cx="841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Інформацію взято з простору Інтернету та упорядковано за допомогою ШІ </a:t>
            </a:r>
            <a:r>
              <a:rPr lang="en-US" b="1" dirty="0" smtClean="0"/>
              <a:t>Gemini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1658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2211</TotalTime>
  <Words>967</Words>
  <Application>Microsoft Office PowerPoint</Application>
  <PresentationFormat>Екран (4:3)</PresentationFormat>
  <Paragraphs>111</Paragraphs>
  <Slides>15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2" baseType="lpstr">
      <vt:lpstr>Arial</vt:lpstr>
      <vt:lpstr>Arial Unicode MS</vt:lpstr>
      <vt:lpstr>Bahnschrift Light SemiCondensed</vt:lpstr>
      <vt:lpstr>Bahnschrift SemiBold SemiConden</vt:lpstr>
      <vt:lpstr>Calibri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Цілепокладання допомагає:</vt:lpstr>
      <vt:lpstr>Як формулювати цілі на уроці?</vt:lpstr>
      <vt:lpstr>Переваги використання методу   SMART:</vt:lpstr>
      <vt:lpstr>“Хто швидше” Завдання: розподілити у 2 колонки характеристики за параметрами: 1) цілепокладання при традиційному навчанні; 2) цілепокладання при компетентнісно орієнтованому навчанні. Обґрунтувати свій вибір.</vt:lpstr>
      <vt:lpstr>Цілепокладання уроку при традиційному та компетентнісно орієнтованому навчанні</vt:lpstr>
      <vt:lpstr>Цілепокладання уроку при традиційному та компетентнісно орієнтованому навчанні</vt:lpstr>
      <vt:lpstr>Приклад цілепокладання на  уроці української мови</vt:lpstr>
      <vt:lpstr>Висновки: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Заступник директора</cp:lastModifiedBy>
  <cp:revision>63</cp:revision>
  <dcterms:created xsi:type="dcterms:W3CDTF">2024-02-22T18:24:43Z</dcterms:created>
  <dcterms:modified xsi:type="dcterms:W3CDTF">2025-02-18T07:43:12Z</dcterms:modified>
</cp:coreProperties>
</file>