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8" r:id="rId3"/>
    <p:sldId id="277" r:id="rId4"/>
    <p:sldId id="279" r:id="rId5"/>
    <p:sldId id="280" r:id="rId6"/>
    <p:sldId id="278" r:id="rId7"/>
    <p:sldId id="259" r:id="rId8"/>
    <p:sldId id="260" r:id="rId9"/>
    <p:sldId id="262" r:id="rId10"/>
    <p:sldId id="265" r:id="rId11"/>
    <p:sldId id="266" r:id="rId12"/>
    <p:sldId id="263" r:id="rId13"/>
    <p:sldId id="264" r:id="rId14"/>
    <p:sldId id="267" r:id="rId15"/>
    <p:sldId id="268" r:id="rId16"/>
    <p:sldId id="269" r:id="rId17"/>
    <p:sldId id="270" r:id="rId18"/>
    <p:sldId id="271" r:id="rId19"/>
    <p:sldId id="275" r:id="rId20"/>
    <p:sldId id="276" r:id="rId21"/>
    <p:sldId id="27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24" autoAdjust="0"/>
    <p:restoredTop sz="94660"/>
  </p:normalViewPr>
  <p:slideViewPr>
    <p:cSldViewPr>
      <p:cViewPr>
        <p:scale>
          <a:sx n="40" d="100"/>
          <a:sy n="40" d="100"/>
        </p:scale>
        <p:origin x="-131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236FB-522D-438F-9805-D88D1EB596F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F9A34-3D30-4DE2-8587-1B2F82F6C9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http://g-group.com.ua/images/strojmateriali/pesok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6228184" y="4365104"/>
            <a:ext cx="984684" cy="1662220"/>
            <a:chOff x="6228184" y="4365104"/>
            <a:chExt cx="984684" cy="1662220"/>
          </a:xfrm>
        </p:grpSpPr>
        <p:sp>
          <p:nvSpPr>
            <p:cNvPr id="5" name="Овал 4"/>
            <p:cNvSpPr/>
            <p:nvPr/>
          </p:nvSpPr>
          <p:spPr>
            <a:xfrm>
              <a:off x="6228184" y="4365104"/>
              <a:ext cx="432048" cy="432048"/>
            </a:xfrm>
            <a:prstGeom prst="ellipse">
              <a:avLst/>
            </a:prstGeom>
            <a:solidFill>
              <a:schemeClr val="bg1">
                <a:alpha val="45000"/>
              </a:schemeClr>
            </a:solidFill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6844444" y="5290476"/>
              <a:ext cx="368424" cy="368424"/>
            </a:xfrm>
            <a:prstGeom prst="ellipse">
              <a:avLst/>
            </a:prstGeom>
            <a:solidFill>
              <a:schemeClr val="bg1">
                <a:alpha val="45000"/>
              </a:schemeClr>
            </a:solidFill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6508131" y="5843112"/>
              <a:ext cx="184212" cy="184212"/>
            </a:xfrm>
            <a:prstGeom prst="ellipse">
              <a:avLst/>
            </a:prstGeom>
            <a:solidFill>
              <a:schemeClr val="bg1">
                <a:alpha val="45000"/>
              </a:schemeClr>
            </a:solidFill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419872" y="529047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ru-RU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85852" y="785794"/>
            <a:ext cx="63579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Пісочна</a:t>
            </a:r>
            <a:r>
              <a:rPr lang="ru-RU" sz="6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терапія</a:t>
            </a:r>
            <a:r>
              <a:rPr lang="ru-RU" sz="6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6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6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60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дошкільнят</a:t>
            </a:r>
            <a:endParaRPr lang="uk-UA" sz="60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41837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86776" cy="171420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ВСЕ, ЩО ПОТРІБНО ЛЮДИНІ ДЛЯ ЖИТТЯ, ЗНАХОДИТИСЯ ПОРЯД З НИМ ...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4" descr="http://g-group.com.ua/images/strojmateriali/pesok.jpg"/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 cstate="print">
            <a:lum bright="32000" contrast="-10000"/>
          </a:blip>
          <a:stretch>
            <a:fillRect/>
          </a:stretch>
        </p:blipFill>
        <p:spPr bwMode="auto">
          <a:xfrm>
            <a:off x="1428728" y="1982356"/>
            <a:ext cx="6500858" cy="487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28392" cy="2448272"/>
          </a:xfrm>
          <a:prstGeom prst="rect">
            <a:avLst/>
          </a:prstGeom>
        </p:spPr>
      </p:pic>
      <p:pic>
        <p:nvPicPr>
          <p:cNvPr id="3" name="Рисунок 2" descr="2011-02-20_13-21-33_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14800" y="332656"/>
            <a:ext cx="5229200" cy="3947836"/>
          </a:xfrm>
          <a:prstGeom prst="rect">
            <a:avLst/>
          </a:prstGeom>
        </p:spPr>
      </p:pic>
      <p:pic>
        <p:nvPicPr>
          <p:cNvPr id="4" name="Рисунок 3" descr="Puteshestvie-s-detmi-rekomendacii-roditelja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636912"/>
            <a:ext cx="5110079" cy="4221088"/>
          </a:xfrm>
          <a:prstGeom prst="rect">
            <a:avLst/>
          </a:prstGeom>
        </p:spPr>
      </p:pic>
      <p:pic>
        <p:nvPicPr>
          <p:cNvPr id="5" name="Рисунок 4" descr="images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90894" y="4121696"/>
            <a:ext cx="3653106" cy="273630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00496" y="2786058"/>
            <a:ext cx="435664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Помічали?</a:t>
            </a:r>
            <a:endParaRPr lang="uk-UA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 назван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168352" cy="2304256"/>
          </a:xfrm>
          <a:prstGeom prst="rect">
            <a:avLst/>
          </a:prstGeom>
        </p:spPr>
      </p:pic>
      <p:pic>
        <p:nvPicPr>
          <p:cNvPr id="3" name="Рисунок 2" descr="images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3639203"/>
          </a:xfrm>
          <a:prstGeom prst="rect">
            <a:avLst/>
          </a:prstGeom>
        </p:spPr>
      </p:pic>
      <p:pic>
        <p:nvPicPr>
          <p:cNvPr id="4" name="Рисунок 3" descr="images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3329608"/>
            <a:ext cx="4824536" cy="35283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2285992"/>
            <a:ext cx="619268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ЗГАДАЄТЕ</a:t>
            </a:r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…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4" cy="3564672"/>
          </a:xfrm>
          <a:prstGeom prst="rect">
            <a:avLst/>
          </a:prstGeom>
        </p:spPr>
      </p:pic>
      <p:pic>
        <p:nvPicPr>
          <p:cNvPr id="4" name="Рисунок 3" descr="images (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03440" y="1857364"/>
            <a:ext cx="5040560" cy="408009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4272677"/>
            <a:ext cx="76328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Пісок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-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природний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матеріал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що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володіє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власною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5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енергетикою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...</a:t>
            </a:r>
            <a:endParaRPr lang="ru-RU" sz="5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746084" cy="62417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85786" y="4057233"/>
            <a:ext cx="835821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ПІСОК: </a:t>
            </a:r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загадковий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матеріал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володіє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здатністю</a:t>
            </a:r>
            <a:endParaRPr lang="ru-RU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заворожувати</a:t>
            </a:r>
            <a:endParaRPr lang="ru-RU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......</a:t>
            </a:r>
            <a:endParaRPr lang="uk-UA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ustynja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303241" y="3811012"/>
            <a:ext cx="6840759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Сліди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на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піску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…                                                             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Ми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йдемо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,</a:t>
            </a:r>
          </a:p>
          <a:p>
            <a:pPr algn="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                           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залишаючи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свої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сліди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на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піску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,</a:t>
            </a:r>
          </a:p>
          <a:p>
            <a:pPr algn="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               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і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не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бачимо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його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краси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,</a:t>
            </a:r>
          </a:p>
          <a:p>
            <a:pPr algn="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  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краси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кожної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піщинки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.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0"/>
            <a:ext cx="52440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Пісок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здавна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шанувався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у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багатьох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народів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як символ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щастя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довголіття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благополуччя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і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багатства</a:t>
            </a:r>
            <a:r>
              <a:rPr 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</a:t>
            </a:r>
            <a:endParaRPr lang="ru-RU" sz="3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ез назван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1670" y="3763751"/>
            <a:ext cx="4649828" cy="3094249"/>
          </a:xfrm>
          <a:prstGeom prst="rect">
            <a:avLst/>
          </a:prstGeom>
        </p:spPr>
      </p:pic>
      <p:pic>
        <p:nvPicPr>
          <p:cNvPr id="1026" name="Picture 2" descr="Картинки по запросу ПЕСОК ПОД МИКРОСКОПО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480384" cy="288031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57224" y="2786058"/>
            <a:ext cx="7344816" cy="938719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60000" lon="0" rev="0"/>
              </a:camera>
              <a:lightRig rig="threePt" dir="t"/>
            </a:scene3d>
          </a:bodyPr>
          <a:lstStyle/>
          <a:p>
            <a:r>
              <a:rPr lang="ru-RU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Ось вона -  краса </a:t>
            </a:r>
            <a:r>
              <a:rPr lang="ru-RU" sz="55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піска</a:t>
            </a:r>
            <a:r>
              <a:rPr lang="ru-RU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!! </a:t>
            </a:r>
            <a:endParaRPr lang="ru-RU" sz="5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8" name="Picture 4" descr="Картинки по запросу ПЕСОК ПОД МИКРОСКОПО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53136" y="0"/>
            <a:ext cx="4490864" cy="299390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Пісочниця є маленькою моделлю навколишнього світу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Гра з піском - це природна і доступна для кожної дитини форма діяльності.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Гра з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піском стабілізує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емоційний стан.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В іграх з піском у дітей краще розвиваються пізнавальні функції, мова, моторика, комунікативні навички.</a:t>
            </a:r>
          </a:p>
          <a:p>
            <a:pPr>
              <a:buFont typeface="Wingdings" pitchFamily="2" charset="2"/>
              <a:buChar char="v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У грі з піском дитина відчуває себе господарем свого маленького світу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0"/>
            <a:ext cx="850109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36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Історична </a:t>
            </a:r>
            <a:r>
              <a:rPr lang="uk-UA" sz="3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довідка.</a:t>
            </a:r>
          </a:p>
          <a:p>
            <a:pPr algn="ctr"/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1929 р англійський педіатр, психотерапевт Маргарет </a:t>
            </a:r>
            <a:r>
              <a:rPr lang="uk-UA" sz="32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Ловенфельд</a:t>
            </a: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стала застосовувати пісочницю і мініатюрні фігурки в ігровій психотерапії з дітьми - так народилася «Техніка побудови світу». Далі дитячий психотерапевт Дора </a:t>
            </a:r>
            <a:r>
              <a:rPr lang="uk-UA" sz="32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Кальфф</a:t>
            </a: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доповнивши «Техніку побудови світу» розробила </a:t>
            </a:r>
            <a:r>
              <a:rPr lang="uk-UA" sz="32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юнгіанського</a:t>
            </a: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пісочну психотерапію. Вона створювала для своїх клієнтів «вільне і захищене простір» де ті, відчували б себе вільно.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827584" y="643083"/>
            <a:ext cx="7704856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5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Arial" pitchFamily="34" charset="0"/>
              </a:rPr>
              <a:t>Пісочна</a:t>
            </a:r>
            <a:r>
              <a:rPr lang="ru-RU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Arial" pitchFamily="34" charset="0"/>
              </a:rPr>
              <a:t>терапія</a:t>
            </a:r>
            <a:r>
              <a:rPr lang="ru-RU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Arial" pitchFamily="34" charset="0"/>
              </a:rPr>
              <a:t>допомагає</a:t>
            </a:r>
            <a:r>
              <a:rPr lang="ru-RU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Arial" pitchFamily="34" charset="0"/>
              </a:rPr>
              <a:t>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1.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Справитися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з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острахом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і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невпевненістю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2.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Розкрити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ресурс у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відносинах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і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обставин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3.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Активізувати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творчість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і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dirty="0" err="1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спонтанність</a:t>
            </a:r>
            <a:r>
              <a:rPr lang="ru-RU" sz="5000" dirty="0" smtClean="0">
                <a:latin typeface="Monotype Corsiva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5000" i="0" u="none" strike="noStrike" cap="none" normalizeH="0" baseline="0" dirty="0" smtClean="0">
              <a:ln>
                <a:noFill/>
              </a:ln>
              <a:latin typeface="Monotype Corsiva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88640"/>
            <a:ext cx="7488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Пісочна</a:t>
            </a: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5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терапія</a:t>
            </a: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-</a:t>
            </a:r>
            <a:r>
              <a:rPr lang="ru-RU" sz="5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це</a:t>
            </a: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:</a:t>
            </a:r>
            <a:r>
              <a:rPr lang="ru-RU" sz="5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</a:t>
            </a:r>
            <a:endParaRPr lang="ru-RU" sz="5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1124745"/>
            <a:ext cx="8174712" cy="442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Font typeface="Wingdings" pitchFamily="2" charset="2"/>
              <a:buChar char="Ø"/>
            </a:pP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Самовираження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spcBef>
                <a:spcPct val="20000"/>
              </a:spcBef>
              <a:buFont typeface="Wingdings" pitchFamily="2" charset="2"/>
              <a:buChar char="Ø"/>
            </a:pP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творчих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схильностей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дитині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spcBef>
                <a:spcPct val="20000"/>
              </a:spcBef>
              <a:buFont typeface="Wingdings" pitchFamily="2" charset="2"/>
              <a:buChar char="Ø"/>
            </a:pP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Простий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дієвий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навчитися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виражати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переживання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071546"/>
            <a:ext cx="850109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err="1" smtClean="0">
                <a:solidFill>
                  <a:srgbClr val="FF0000"/>
                </a:solidFill>
                <a:latin typeface="Monotype Corsiva" pitchFamily="66" charset="0"/>
              </a:rPr>
              <a:t>Протипоказання</a:t>
            </a:r>
            <a:r>
              <a:rPr lang="ru-RU" sz="5400" b="1" dirty="0" smtClean="0">
                <a:solidFill>
                  <a:srgbClr val="FF0000"/>
                </a:solidFill>
                <a:latin typeface="Monotype Corsiva" pitchFamily="66" charset="0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ru-RU" sz="4800" dirty="0" err="1" smtClean="0">
                <a:latin typeface="Monotype Corsiva" pitchFamily="66" charset="0"/>
              </a:rPr>
              <a:t>Рівень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тривожності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дитини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дуже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високий</a:t>
            </a:r>
            <a:r>
              <a:rPr lang="ru-RU" sz="4800" dirty="0" smtClean="0">
                <a:latin typeface="Monotype Corsiva" pitchFamily="66" charset="0"/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4800" dirty="0" err="1" smtClean="0">
                <a:latin typeface="Monotype Corsiva" pitchFamily="66" charset="0"/>
              </a:rPr>
              <a:t>Алергія</a:t>
            </a:r>
            <a:r>
              <a:rPr lang="ru-RU" sz="4800" dirty="0" smtClean="0">
                <a:latin typeface="Monotype Corsiva" pitchFamily="66" charset="0"/>
              </a:rPr>
              <a:t> на пил </a:t>
            </a:r>
            <a:r>
              <a:rPr lang="ru-RU" sz="4800" dirty="0" err="1" smtClean="0">
                <a:latin typeface="Monotype Corsiva" pitchFamily="66" charset="0"/>
              </a:rPr>
              <a:t>і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дрібні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частинки</a:t>
            </a:r>
            <a:r>
              <a:rPr lang="ru-RU" sz="4800" dirty="0" smtClean="0">
                <a:latin typeface="Monotype Corsiva" pitchFamily="66" charset="0"/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4800" dirty="0" err="1" smtClean="0">
                <a:latin typeface="Monotype Corsiva" pitchFamily="66" charset="0"/>
              </a:rPr>
              <a:t>Дрібні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порізи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і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садна</a:t>
            </a:r>
            <a:r>
              <a:rPr lang="ru-RU" sz="4800" dirty="0" smtClean="0">
                <a:latin typeface="Monotype Corsiva" pitchFamily="66" charset="0"/>
              </a:rPr>
              <a:t> на руках.</a:t>
            </a:r>
            <a:endParaRPr lang="ru-RU" sz="48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1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6403" y="1988840"/>
            <a:ext cx="6664194" cy="4464496"/>
          </a:xfrm>
          <a:prstGeom prst="rect">
            <a:avLst/>
          </a:prstGeom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971600" y="267782"/>
            <a:ext cx="74888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6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КіНЕТИЧНИЙ</a:t>
            </a:r>
            <a:r>
              <a:rPr lang="ru-RU" sz="6000" dirty="0" smtClean="0">
                <a:solidFill>
                  <a:srgbClr val="00B050"/>
                </a:solidFill>
                <a:latin typeface="Monotype Corsiva" pitchFamily="66" charset="0"/>
                <a:cs typeface="Arial" pitchFamily="34" charset="0"/>
              </a:rPr>
              <a:t> </a:t>
            </a:r>
            <a:endParaRPr lang="ru-RU" sz="6000" dirty="0" smtClean="0">
              <a:solidFill>
                <a:srgbClr val="00B050"/>
              </a:solidFill>
              <a:latin typeface="Monotype Corsiva" pitchFamily="66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ПІСОК</a:t>
            </a:r>
            <a:endParaRPr kumimoji="0" lang="ru-RU" sz="60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921902">
            <a:off x="209042" y="3707178"/>
            <a:ext cx="3816424" cy="2510989"/>
          </a:xfrm>
          <a:prstGeom prst="rect">
            <a:avLst/>
          </a:prstGeom>
        </p:spPr>
      </p:pic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856484">
            <a:off x="5179217" y="3919069"/>
            <a:ext cx="3711363" cy="2520280"/>
          </a:xfrm>
          <a:prstGeom prst="rect">
            <a:avLst/>
          </a:prstGeom>
        </p:spPr>
      </p:pic>
      <p:pic>
        <p:nvPicPr>
          <p:cNvPr id="5" name="Рисунок 4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14546" y="1357298"/>
            <a:ext cx="4193923" cy="250324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6858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Кінетичний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пісок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98%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складається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натурального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піску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на 2%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полімеру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2%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величезне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значення</a:t>
            </a:r>
            <a:endParaRPr lang="uk-U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0"/>
            <a:ext cx="857252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Пісочна терапія корисна, якщо у дитини: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поганий сон, нічні кошмари;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погано розвинена дрібна моторика;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істерики, непослух, капризи;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логоневроз (заїкання), затримки розвитку мови, а також інші мовні проблеми;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сором'язливість, невпевненість в собі;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агресія, тривожність;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немає взаєморозуміння з батьками;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розлади невротичного характеру;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нетримання сечі або калу (енурез,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енкопрез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психосоматичні захворювання;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страх перед школою, садком;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часта плаксивість (без приводу);</a:t>
            </a:r>
          </a:p>
          <a:p>
            <a:pPr>
              <a:buFont typeface="Wingdings" pitchFamily="2" charset="2"/>
              <a:buChar char="ü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дитина пережила сильний стрес.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260648"/>
            <a:ext cx="3600400" cy="2952328"/>
          </a:xfrm>
          <a:prstGeom prst="rect">
            <a:avLst/>
          </a:prstGeom>
        </p:spPr>
      </p:pic>
      <p:pic>
        <p:nvPicPr>
          <p:cNvPr id="6" name="Рисунок 5" descr="images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429000"/>
            <a:ext cx="3744416" cy="302433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507203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Ігри та вправи з </a:t>
            </a:r>
            <a:r>
              <a:rPr lang="uk-UA" sz="4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піском:</a:t>
            </a:r>
            <a:endParaRPr lang="uk-UA" sz="4000" b="1" i="1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«Вчимося рахувати».</a:t>
            </a: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"Мапа скарбів"</a:t>
            </a: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"Весела ферма"</a:t>
            </a: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"Відгадай загадку"</a:t>
            </a: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«Незвичайні сліди»</a:t>
            </a: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«Знайди відмінність»</a:t>
            </a: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«Пісочний дощик»</a:t>
            </a: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«Незвичайні сліди»</a:t>
            </a:r>
          </a:p>
          <a:p>
            <a:pPr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Змійки»  і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т.д.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8670"/>
            <a:ext cx="4104456" cy="3600400"/>
          </a:xfrm>
          <a:prstGeom prst="rect">
            <a:avLst/>
          </a:prstGeom>
        </p:spPr>
      </p:pic>
      <p:pic>
        <p:nvPicPr>
          <p:cNvPr id="3" name="Рисунок 2" descr="images (1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3401616"/>
            <a:ext cx="4470397" cy="3456384"/>
          </a:xfrm>
          <a:prstGeom prst="rect">
            <a:avLst/>
          </a:prstGeom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357422" y="214290"/>
            <a:ext cx="650085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Малювання</a:t>
            </a: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60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піском</a:t>
            </a: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6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Арт-терапія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 descr="PICT00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14290"/>
            <a:ext cx="242889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PICT0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5" y="214290"/>
            <a:ext cx="2500330" cy="2486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PICT00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285728"/>
            <a:ext cx="228601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PICT00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3214686"/>
            <a:ext cx="2428893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PICT004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3214686"/>
            <a:ext cx="257176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PICT004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3214686"/>
            <a:ext cx="242889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000232" y="5534561"/>
            <a:ext cx="53271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Малювання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 </a:t>
            </a:r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піском</a:t>
            </a:r>
            <a:endParaRPr lang="ru-RU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Monotype Corsiva" pitchFamily="66" charset="0"/>
            </a:endParaRPr>
          </a:p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«</a:t>
            </a:r>
            <a:r>
              <a:rPr lang="ru-RU" sz="40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Лебеді</a:t>
            </a:r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»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0"/>
            <a:ext cx="82153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Використання пісочної терапії дає позитивні  результати:</a:t>
            </a:r>
            <a:endParaRPr lang="uk-UA" sz="36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Взаємодія з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піском стабілізує емоційний стан, діти відчувають себе більш успішними, на заняттях весело, немає нудьги і монотонності;</a:t>
            </a:r>
          </a:p>
          <a:p>
            <a:pPr algn="ctr"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Діти,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що йдуть в дитячий сад, легко адаптуються в дитячому колективі;</a:t>
            </a:r>
          </a:p>
          <a:p>
            <a:pPr algn="ctr"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Укріплюється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дрібна моторика рук;</a:t>
            </a:r>
          </a:p>
          <a:p>
            <a:pPr algn="ctr">
              <a:buFont typeface="Wingdings" pitchFamily="2" charset="2"/>
              <a:buChar char="Ø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Розвивається творча уява.</a:t>
            </a:r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14414" y="428604"/>
            <a:ext cx="74295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 під руки дитини з'являються дуже цікаві образи, як у вірші Семена Кірсанова «Твої малюнки</a:t>
            </a:r>
            <a:r>
              <a:rPr lang="uk-UA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uk-UA" sz="3600" b="1" i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Твої малюнки, неземні</a:t>
            </a:r>
          </a:p>
          <a:p>
            <a:pPr algn="ctr"/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Твої полотна, вони як ти.</a:t>
            </a:r>
          </a:p>
          <a:p>
            <a:pPr algn="ctr"/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них - ніде не росли квіти.</a:t>
            </a:r>
          </a:p>
          <a:p>
            <a:pPr algn="ctr"/>
            <a:r>
              <a:rPr lang="uk-UA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Їх немає ніде, лише під твоєю рукою ...</a:t>
            </a:r>
            <a:endParaRPr lang="uk-UA" sz="3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453</TotalTime>
  <Words>555</Words>
  <Application>Microsoft Office PowerPoint</Application>
  <PresentationFormat>Экран (4:3)</PresentationFormat>
  <Paragraphs>78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Трек</vt:lpstr>
      <vt:lpstr>Слайд 1</vt:lpstr>
      <vt:lpstr>ВСЕ, ЩО ПОТРІБНО ЛЮДИНІ ДЛЯ ЖИТТЯ, ЗНАХОДИТИСЯ ПОРЯД З НИМ ...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User</cp:lastModifiedBy>
  <cp:revision>49</cp:revision>
  <dcterms:created xsi:type="dcterms:W3CDTF">2012-08-02T12:17:38Z</dcterms:created>
  <dcterms:modified xsi:type="dcterms:W3CDTF">2020-09-25T22:05:02Z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237482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