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6" r:id="rId19"/>
    <p:sldId id="277" r:id="rId20"/>
    <p:sldId id="278" r:id="rId21"/>
    <p:sldId id="279" r:id="rId22"/>
    <p:sldId id="280" r:id="rId23"/>
    <p:sldId id="274" r:id="rId24"/>
    <p:sldId id="275" r:id="rId25"/>
    <p:sldId id="281" r:id="rId26"/>
    <p:sldId id="273" r:id="rId2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660033"/>
    <a:srgbClr val="CC006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727" autoAdjust="0"/>
    <p:restoredTop sz="86462" autoAdjust="0"/>
  </p:normalViewPr>
  <p:slideViewPr>
    <p:cSldViewPr>
      <p:cViewPr varScale="1">
        <p:scale>
          <a:sx n="46" d="100"/>
          <a:sy n="46" d="100"/>
        </p:scale>
        <p:origin x="-9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34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EAF463A-BC7C-46EE-9F1E-7F377CCA4891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990600"/>
            <a:ext cx="8686800" cy="2514600"/>
          </a:xfrm>
        </p:spPr>
        <p:txBody>
          <a:bodyPr/>
          <a:lstStyle/>
          <a:p>
            <a:r>
              <a:rPr lang="ru-RU" sz="4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Презентація</a:t>
            </a:r>
            <a:r>
              <a:rPr lang="ru-RU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4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вихователів</a:t>
            </a:r>
            <a:r>
              <a:rPr lang="en-US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«В</a:t>
            </a:r>
            <a:r>
              <a:rPr lang="uk-UA" sz="4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иди</a:t>
            </a:r>
            <a:r>
              <a:rPr lang="uk-UA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нетрадиційних </a:t>
            </a:r>
            <a:r>
              <a:rPr lang="ru-RU" sz="4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технік</a:t>
            </a:r>
            <a:r>
              <a:rPr lang="ru-RU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sz="4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00200"/>
            <a:ext cx="7886700" cy="2590800"/>
          </a:xfrm>
        </p:spPr>
        <p:txBody>
          <a:bodyPr/>
          <a:lstStyle/>
          <a:p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повинні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жити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краси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гри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казки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музики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малюнка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фантазії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творчості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В.О.Сухомлинский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Мистецтво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тому,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звичайному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звичайне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звичайне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звичайному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ru-RU" sz="3600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Дені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Дідро</a:t>
            </a:r>
            <a:endParaRPr lang="ru-RU" sz="3600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9375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7886700" cy="304800"/>
          </a:xfrm>
        </p:spPr>
        <p:txBody>
          <a:bodyPr/>
          <a:lstStyle/>
          <a:p>
            <a:pPr algn="ctr"/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Незвичайне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завжди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цікаво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66800"/>
            <a:ext cx="8496300" cy="4732338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          </a:t>
            </a:r>
            <a:r>
              <a:rPr lang="ru-RU" sz="2200" b="1" dirty="0" smtClean="0">
                <a:solidFill>
                  <a:srgbClr val="7030A0"/>
                </a:solidFill>
              </a:rPr>
              <a:t>  </a:t>
            </a:r>
            <a:r>
              <a:rPr lang="ru-RU" sz="2200" b="1" dirty="0" err="1" smtClean="0">
                <a:solidFill>
                  <a:srgbClr val="7030A0"/>
                </a:solidFill>
              </a:rPr>
              <a:t>Дуже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важливо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з</a:t>
            </a:r>
            <a:r>
              <a:rPr lang="ru-RU" sz="2200" b="1" dirty="0" smtClean="0">
                <a:solidFill>
                  <a:srgbClr val="7030A0"/>
                </a:solidFill>
              </a:rPr>
              <a:t> самого </a:t>
            </a:r>
            <a:r>
              <a:rPr lang="ru-RU" sz="2200" b="1" dirty="0" err="1" smtClean="0">
                <a:solidFill>
                  <a:srgbClr val="7030A0"/>
                </a:solidFill>
              </a:rPr>
              <a:t>раннього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років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привчити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дитину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smtClean="0">
                <a:solidFill>
                  <a:srgbClr val="7030A0"/>
                </a:solidFill>
              </a:rPr>
              <a:t>до прекрасного. А </a:t>
            </a:r>
            <a:r>
              <a:rPr lang="ru-RU" sz="2200" b="1" dirty="0" err="1" smtClean="0">
                <a:solidFill>
                  <a:srgbClr val="7030A0"/>
                </a:solidFill>
              </a:rPr>
              <a:t>що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може</a:t>
            </a:r>
            <a:r>
              <a:rPr lang="ru-RU" sz="2200" b="1" dirty="0" smtClean="0">
                <a:solidFill>
                  <a:srgbClr val="7030A0"/>
                </a:solidFill>
              </a:rPr>
              <a:t> бути </a:t>
            </a:r>
            <a:r>
              <a:rPr lang="ru-RU" sz="2200" b="1" dirty="0" err="1" smtClean="0">
                <a:solidFill>
                  <a:srgbClr val="7030A0"/>
                </a:solidFill>
              </a:rPr>
              <a:t>більш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наочним</a:t>
            </a:r>
            <a:r>
              <a:rPr lang="ru-RU" sz="2200" b="1" dirty="0" smtClean="0">
                <a:solidFill>
                  <a:srgbClr val="7030A0"/>
                </a:solidFill>
              </a:rPr>
              <a:t> прикладом для </a:t>
            </a:r>
            <a:r>
              <a:rPr lang="ru-RU" sz="2200" b="1" dirty="0" err="1" smtClean="0">
                <a:solidFill>
                  <a:srgbClr val="7030A0"/>
                </a:solidFill>
              </a:rPr>
              <a:t>осягнення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краси</a:t>
            </a:r>
            <a:r>
              <a:rPr lang="ru-RU" sz="2200" b="1" dirty="0" smtClean="0">
                <a:solidFill>
                  <a:srgbClr val="7030A0"/>
                </a:solidFill>
              </a:rPr>
              <a:t>, </a:t>
            </a:r>
            <a:r>
              <a:rPr lang="ru-RU" sz="2200" b="1" dirty="0" err="1" smtClean="0">
                <a:solidFill>
                  <a:srgbClr val="7030A0"/>
                </a:solidFill>
              </a:rPr>
              <a:t>ніж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образотворче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мистецтво</a:t>
            </a:r>
            <a:r>
              <a:rPr lang="ru-RU" sz="2200" b="1" dirty="0" smtClean="0">
                <a:solidFill>
                  <a:srgbClr val="7030A0"/>
                </a:solidFill>
              </a:rPr>
              <a:t>? Але часом </a:t>
            </a:r>
            <a:r>
              <a:rPr lang="ru-RU" sz="2200" b="1" dirty="0" err="1" smtClean="0">
                <a:solidFill>
                  <a:srgbClr val="7030A0"/>
                </a:solidFill>
              </a:rPr>
              <a:t>зацікавити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дитину</a:t>
            </a:r>
            <a:r>
              <a:rPr lang="ru-RU" sz="2200" b="1" dirty="0" smtClean="0">
                <a:solidFill>
                  <a:srgbClr val="7030A0"/>
                </a:solidFill>
              </a:rPr>
              <a:t> не так </a:t>
            </a:r>
            <a:r>
              <a:rPr lang="ru-RU" sz="2200" b="1" dirty="0" err="1" smtClean="0">
                <a:solidFill>
                  <a:srgbClr val="7030A0"/>
                </a:solidFill>
              </a:rPr>
              <a:t>вже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й</a:t>
            </a:r>
            <a:r>
              <a:rPr lang="ru-RU" sz="2200" b="1" dirty="0" smtClean="0">
                <a:solidFill>
                  <a:srgbClr val="7030A0"/>
                </a:solidFill>
              </a:rPr>
              <a:t> просто. </a:t>
            </a:r>
            <a:r>
              <a:rPr lang="ru-RU" sz="2200" b="1" dirty="0" err="1" smtClean="0">
                <a:solidFill>
                  <a:srgbClr val="7030A0"/>
                </a:solidFill>
              </a:rPr>
              <a:t>Маленькі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діти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постійно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перебувають</a:t>
            </a:r>
            <a:r>
              <a:rPr lang="ru-RU" sz="2200" b="1" dirty="0" smtClean="0">
                <a:solidFill>
                  <a:srgbClr val="7030A0"/>
                </a:solidFill>
              </a:rPr>
              <a:t> у </a:t>
            </a:r>
            <a:r>
              <a:rPr lang="ru-RU" sz="2200" b="1" dirty="0" err="1" smtClean="0">
                <a:solidFill>
                  <a:srgbClr val="7030A0"/>
                </a:solidFill>
              </a:rPr>
              <a:t>стані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вивчення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навколишнього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світу</a:t>
            </a:r>
            <a:r>
              <a:rPr lang="ru-RU" sz="2200" b="1" dirty="0" smtClean="0">
                <a:solidFill>
                  <a:srgbClr val="7030A0"/>
                </a:solidFill>
              </a:rPr>
              <a:t>. Вони </a:t>
            </a:r>
            <a:r>
              <a:rPr lang="ru-RU" sz="2200" b="1" dirty="0" err="1" smtClean="0">
                <a:solidFill>
                  <a:srgbClr val="7030A0"/>
                </a:solidFill>
              </a:rPr>
              <a:t>вже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знають</a:t>
            </a:r>
            <a:r>
              <a:rPr lang="ru-RU" sz="2200" b="1" dirty="0" smtClean="0">
                <a:solidFill>
                  <a:srgbClr val="7030A0"/>
                </a:solidFill>
              </a:rPr>
              <a:t>, </a:t>
            </a:r>
            <a:r>
              <a:rPr lang="ru-RU" sz="2200" b="1" dirty="0" err="1" smtClean="0">
                <a:solidFill>
                  <a:srgbClr val="7030A0"/>
                </a:solidFill>
              </a:rPr>
              <a:t>що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стілець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створений</a:t>
            </a:r>
            <a:r>
              <a:rPr lang="ru-RU" sz="2200" b="1" dirty="0" smtClean="0">
                <a:solidFill>
                  <a:srgbClr val="7030A0"/>
                </a:solidFill>
              </a:rPr>
              <a:t> для того, </a:t>
            </a:r>
            <a:r>
              <a:rPr lang="ru-RU" sz="2200" b="1" dirty="0" err="1" smtClean="0">
                <a:solidFill>
                  <a:srgbClr val="7030A0"/>
                </a:solidFill>
              </a:rPr>
              <a:t>щоб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сидіти</a:t>
            </a:r>
            <a:r>
              <a:rPr lang="ru-RU" sz="2200" b="1" dirty="0" smtClean="0">
                <a:solidFill>
                  <a:srgbClr val="7030A0"/>
                </a:solidFill>
              </a:rPr>
              <a:t>, </a:t>
            </a:r>
            <a:r>
              <a:rPr lang="ru-RU" sz="2200" b="1" dirty="0" err="1" smtClean="0">
                <a:solidFill>
                  <a:srgbClr val="7030A0"/>
                </a:solidFill>
              </a:rPr>
              <a:t>ковдра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smtClean="0">
                <a:solidFill>
                  <a:srgbClr val="7030A0"/>
                </a:solidFill>
              </a:rPr>
              <a:t>- </a:t>
            </a:r>
            <a:r>
              <a:rPr lang="ru-RU" sz="2200" b="1" dirty="0" err="1" smtClean="0">
                <a:solidFill>
                  <a:srgbClr val="7030A0"/>
                </a:solidFill>
              </a:rPr>
              <a:t>щоб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ховатися</a:t>
            </a:r>
            <a:r>
              <a:rPr lang="ru-RU" sz="2200" b="1" dirty="0" smtClean="0">
                <a:solidFill>
                  <a:srgbClr val="7030A0"/>
                </a:solidFill>
              </a:rPr>
              <a:t>, а </a:t>
            </a:r>
            <a:r>
              <a:rPr lang="ru-RU" sz="2200" b="1" dirty="0" err="1" smtClean="0">
                <a:solidFill>
                  <a:srgbClr val="7030A0"/>
                </a:solidFill>
              </a:rPr>
              <a:t>пензлик</a:t>
            </a:r>
            <a:r>
              <a:rPr lang="ru-RU" sz="2200" b="1" dirty="0" smtClean="0">
                <a:solidFill>
                  <a:srgbClr val="7030A0"/>
                </a:solidFill>
              </a:rPr>
              <a:t> - </a:t>
            </a:r>
            <a:r>
              <a:rPr lang="ru-RU" sz="2200" b="1" dirty="0" err="1" smtClean="0">
                <a:solidFill>
                  <a:srgbClr val="7030A0"/>
                </a:solidFill>
              </a:rPr>
              <a:t>щоб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малювати</a:t>
            </a:r>
            <a:r>
              <a:rPr lang="ru-RU" sz="2200" b="1" dirty="0" smtClean="0">
                <a:solidFill>
                  <a:srgbClr val="7030A0"/>
                </a:solidFill>
              </a:rPr>
              <a:t>. </a:t>
            </a:r>
            <a:r>
              <a:rPr lang="ru-RU" sz="2200" b="1" dirty="0" err="1" smtClean="0">
                <a:solidFill>
                  <a:srgbClr val="7030A0"/>
                </a:solidFill>
              </a:rPr>
              <a:t>Нескінчена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smtClean="0">
                <a:solidFill>
                  <a:srgbClr val="7030A0"/>
                </a:solidFill>
              </a:rPr>
              <a:t>низка «</a:t>
            </a:r>
            <a:r>
              <a:rPr lang="ru-RU" sz="2200" b="1" dirty="0" err="1" smtClean="0">
                <a:solidFill>
                  <a:srgbClr val="7030A0"/>
                </a:solidFill>
              </a:rPr>
              <a:t>дорослих</a:t>
            </a:r>
            <a:r>
              <a:rPr lang="ru-RU" sz="2200" b="1" dirty="0" smtClean="0">
                <a:solidFill>
                  <a:srgbClr val="7030A0"/>
                </a:solidFill>
              </a:rPr>
              <a:t>» правил </a:t>
            </a:r>
            <a:r>
              <a:rPr lang="ru-RU" sz="2200" b="1" dirty="0" err="1" smtClean="0">
                <a:solidFill>
                  <a:srgbClr val="7030A0"/>
                </a:solidFill>
              </a:rPr>
              <a:t>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ні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кроку</a:t>
            </a:r>
            <a:r>
              <a:rPr lang="ru-RU" sz="2200" b="1" dirty="0" smtClean="0">
                <a:solidFill>
                  <a:srgbClr val="7030A0"/>
                </a:solidFill>
              </a:rPr>
              <a:t> в сторону. </a:t>
            </a:r>
            <a:r>
              <a:rPr lang="ru-RU" sz="2200" b="1" dirty="0" err="1" smtClean="0">
                <a:solidFill>
                  <a:srgbClr val="7030A0"/>
                </a:solidFill>
              </a:rPr>
              <a:t>Нетрадиційні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техніки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малювання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розривають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шаблони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навчання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дитини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образотворчого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мистецтва</a:t>
            </a:r>
            <a:r>
              <a:rPr lang="ru-RU" sz="2200" b="1" dirty="0" smtClean="0">
                <a:solidFill>
                  <a:srgbClr val="7030A0"/>
                </a:solidFill>
              </a:rPr>
              <a:t>. </a:t>
            </a:r>
            <a:r>
              <a:rPr lang="ru-RU" sz="2200" b="1" dirty="0" err="1" smtClean="0">
                <a:solidFill>
                  <a:srgbClr val="7030A0"/>
                </a:solidFill>
              </a:rPr>
              <a:t>Звичайно</a:t>
            </a:r>
            <a:r>
              <a:rPr lang="ru-RU" sz="2200" b="1" dirty="0" smtClean="0">
                <a:solidFill>
                  <a:srgbClr val="7030A0"/>
                </a:solidFill>
              </a:rPr>
              <a:t>, перед </a:t>
            </a:r>
            <a:r>
              <a:rPr lang="ru-RU" sz="2200" b="1" dirty="0" err="1" smtClean="0">
                <a:solidFill>
                  <a:srgbClr val="7030A0"/>
                </a:solidFill>
              </a:rPr>
              <a:t>тим</a:t>
            </a:r>
            <a:r>
              <a:rPr lang="ru-RU" sz="2200" b="1" dirty="0" smtClean="0">
                <a:solidFill>
                  <a:srgbClr val="7030A0"/>
                </a:solidFill>
              </a:rPr>
              <a:t> як </a:t>
            </a:r>
            <a:r>
              <a:rPr lang="ru-RU" sz="2200" b="1" dirty="0" err="1" smtClean="0">
                <a:solidFill>
                  <a:srgbClr val="7030A0"/>
                </a:solidFill>
              </a:rPr>
              <a:t>приступити</a:t>
            </a:r>
            <a:r>
              <a:rPr lang="ru-RU" sz="2200" b="1" dirty="0" smtClean="0">
                <a:solidFill>
                  <a:srgbClr val="7030A0"/>
                </a:solidFill>
              </a:rPr>
              <a:t> до них, </a:t>
            </a:r>
            <a:r>
              <a:rPr lang="ru-RU" sz="2200" b="1" dirty="0" err="1" smtClean="0">
                <a:solidFill>
                  <a:srgbClr val="7030A0"/>
                </a:solidFill>
              </a:rPr>
              <a:t>необхідно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дати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ази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поводження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з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олівцями</a:t>
            </a:r>
            <a:r>
              <a:rPr lang="ru-RU" sz="2200" b="1" dirty="0" smtClean="0">
                <a:solidFill>
                  <a:srgbClr val="7030A0"/>
                </a:solidFill>
              </a:rPr>
              <a:t>, </a:t>
            </a:r>
            <a:r>
              <a:rPr lang="ru-RU" sz="2200" b="1" dirty="0" err="1" smtClean="0">
                <a:solidFill>
                  <a:srgbClr val="7030A0"/>
                </a:solidFill>
              </a:rPr>
              <a:t>крейдою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пензликами</a:t>
            </a:r>
            <a:r>
              <a:rPr lang="ru-RU" sz="2200" b="1" dirty="0" smtClean="0">
                <a:solidFill>
                  <a:srgbClr val="7030A0"/>
                </a:solidFill>
              </a:rPr>
              <a:t>. </a:t>
            </a:r>
            <a:r>
              <a:rPr lang="ru-RU" sz="2200" b="1" dirty="0" err="1" smtClean="0">
                <a:solidFill>
                  <a:srgbClr val="7030A0"/>
                </a:solidFill>
              </a:rPr>
              <a:t>Тільки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після</a:t>
            </a:r>
            <a:r>
              <a:rPr lang="ru-RU" sz="2200" b="1" dirty="0" smtClean="0">
                <a:solidFill>
                  <a:srgbClr val="7030A0"/>
                </a:solidFill>
              </a:rPr>
              <a:t> того як маленький художник </a:t>
            </a:r>
            <a:r>
              <a:rPr lang="ru-RU" sz="2200" b="1" dirty="0" err="1" smtClean="0">
                <a:solidFill>
                  <a:srgbClr val="7030A0"/>
                </a:solidFill>
              </a:rPr>
              <a:t>засвоїть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основні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класичні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техніки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малювання</a:t>
            </a:r>
            <a:r>
              <a:rPr lang="ru-RU" sz="2200" b="1" dirty="0" smtClean="0">
                <a:solidFill>
                  <a:srgbClr val="7030A0"/>
                </a:solidFill>
              </a:rPr>
              <a:t>, </a:t>
            </a:r>
            <a:r>
              <a:rPr lang="ru-RU" sz="2200" b="1" dirty="0" err="1" smtClean="0">
                <a:solidFill>
                  <a:srgbClr val="7030A0"/>
                </a:solidFill>
              </a:rPr>
              <a:t>необхідно</a:t>
            </a:r>
            <a:r>
              <a:rPr lang="ru-RU" sz="2200" b="1" dirty="0" smtClean="0">
                <a:solidFill>
                  <a:srgbClr val="7030A0"/>
                </a:solidFill>
              </a:rPr>
              <a:t> </a:t>
            </a:r>
            <a:r>
              <a:rPr lang="ru-RU" sz="2200" b="1" dirty="0" err="1" smtClean="0">
                <a:solidFill>
                  <a:srgbClr val="7030A0"/>
                </a:solidFill>
              </a:rPr>
              <a:t>приступати</a:t>
            </a:r>
            <a:r>
              <a:rPr lang="ru-RU" sz="2200" b="1" dirty="0" smtClean="0">
                <a:solidFill>
                  <a:srgbClr val="7030A0"/>
                </a:solidFill>
              </a:rPr>
              <a:t> до </a:t>
            </a:r>
            <a:r>
              <a:rPr lang="ru-RU" sz="2200" b="1" dirty="0" err="1" smtClean="0">
                <a:solidFill>
                  <a:srgbClr val="7030A0"/>
                </a:solidFill>
              </a:rPr>
              <a:t>нетрадиційних</a:t>
            </a:r>
            <a:r>
              <a:rPr lang="ru-RU" sz="2200" b="1" dirty="0" smtClean="0">
                <a:solidFill>
                  <a:srgbClr val="7030A0"/>
                </a:solidFill>
              </a:rPr>
              <a:t>.</a:t>
            </a:r>
            <a:endParaRPr lang="ru-RU" sz="2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Tm="1014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990600"/>
            <a:ext cx="7886700" cy="700088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Чим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приваблива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нетрадиційна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техніка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133599"/>
            <a:ext cx="8839200" cy="4043363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Нетрадиційні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техніки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залучають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своєю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спонтанністю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свободою. Тут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ніяких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правил, а головне -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ході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таких занять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розвивається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бачення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прекрасного, а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фантазія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спритність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винахідливість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моторика.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Нетрадиційні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техніки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стимулюють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позитивну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мотивацію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сприяють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вираженню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індивідуальності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Комбінування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технік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спонукає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дитину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думати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самостійно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вибирати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відповідні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прийоми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унікальних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виразних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творів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202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Нетрадиційні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524000"/>
            <a:ext cx="7886700" cy="4114800"/>
          </a:xfrm>
        </p:spPr>
        <p:txBody>
          <a:bodyPr numCol="2"/>
          <a:lstStyle/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Пластілінографія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Набризк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манці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м'ятим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папером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Ниткографія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піском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Граттаж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Кляксографія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долоньками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пальчиками</a:t>
            </a: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сіллю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Монотипія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мармуровий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папір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Фроттаж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т.д.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0686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7886700" cy="2438400"/>
          </a:xfrm>
        </p:spPr>
        <p:txBody>
          <a:bodyPr/>
          <a:lstStyle/>
          <a:p>
            <a:r>
              <a:rPr lang="ru-RU" sz="320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Пластилінографія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новий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вид декоративно-прикладного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мистецтва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Являє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собою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ліпних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картин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зображенням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менш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опуклих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напівоб'ємні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об'єктів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горизонтальній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поверхні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Основний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матеріал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пластилін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картинки\7d1e58920211688500550122111f780b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3276600"/>
            <a:ext cx="3962400" cy="2971800"/>
          </a:xfrm>
          <a:prstGeom prst="rect">
            <a:avLst/>
          </a:prstGeom>
          <a:noFill/>
        </p:spPr>
      </p:pic>
      <p:pic>
        <p:nvPicPr>
          <p:cNvPr id="1028" name="Picture 4" descr="G:\картинки\1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352800"/>
            <a:ext cx="3962400" cy="2819400"/>
          </a:xfrm>
          <a:prstGeom prst="rect">
            <a:avLst/>
          </a:prstGeom>
          <a:noFill/>
          <a:ln w="76200">
            <a:solidFill>
              <a:srgbClr val="FF6600"/>
            </a:solidFill>
          </a:ln>
        </p:spPr>
      </p:pic>
    </p:spTree>
  </p:cSld>
  <p:clrMapOvr>
    <a:masterClrMapping/>
  </p:clrMapOvr>
  <p:transition advTm="5413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839200" cy="29718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Техніка</a:t>
            </a:r>
            <a:r>
              <a:rPr lang="ru-RU" sz="28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набризк</a:t>
            </a:r>
            <a:r>
              <a:rPr lang="ru-RU" sz="28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розбризкуванні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крапель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спеціального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пристосування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яке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дитячому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саду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замінить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зубна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щітка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кисть. Зубною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щіткою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руці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набираємо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трохи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фарби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а стеком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пензлем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проводимо по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поверхні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щітки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рухами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напрямку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до себе.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Бризки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летять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папір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Теми для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найрізноманітніші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3581400"/>
            <a:ext cx="2743200" cy="2438400"/>
          </a:xfrm>
          <a:ln w="57150">
            <a:solidFill>
              <a:srgbClr val="002060"/>
            </a:solidFill>
          </a:ln>
        </p:spPr>
      </p:pic>
      <p:pic>
        <p:nvPicPr>
          <p:cNvPr id="2050" name="Picture 2" descr="G:\картинки\6асм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0" y="3581400"/>
            <a:ext cx="3124200" cy="2438400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</p:pic>
      <p:pic>
        <p:nvPicPr>
          <p:cNvPr id="2051" name="Picture 3" descr="G:\картинки\набрызг.jpg"/>
          <p:cNvPicPr>
            <a:picLocks noChangeAspect="1" noChangeArrowheads="1"/>
          </p:cNvPicPr>
          <p:nvPr/>
        </p:nvPicPr>
        <p:blipFill>
          <a:blip r:embed="rId4"/>
          <a:srcRect t="8506"/>
          <a:stretch>
            <a:fillRect/>
          </a:stretch>
        </p:blipFill>
        <p:spPr bwMode="auto">
          <a:xfrm>
            <a:off x="6324600" y="3581400"/>
            <a:ext cx="2667000" cy="24384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</p:spTree>
  </p:cSld>
  <p:clrMapOvr>
    <a:masterClrMapping/>
  </p:clrMapOvr>
  <p:transition advClick="0" advTm="5148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57200"/>
            <a:ext cx="7886700" cy="23622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Манкографія</a:t>
            </a:r>
            <a:r>
              <a:rPr lang="ru-RU" sz="28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будь-якого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Крім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звичайного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хаотичного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вільної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дитини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малювати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квіточки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сонечко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промінчики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хмаринки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дощик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будиночок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парканчик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т.д.Також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техніку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використовувати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піском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сіллю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G:\картинки\5fe8b82a829f12b89d54eb647b6fcdf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971800"/>
            <a:ext cx="3886200" cy="274320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  <p:pic>
        <p:nvPicPr>
          <p:cNvPr id="3075" name="Picture 3" descr="G:\картинки\PICT1152_.jpg"/>
          <p:cNvPicPr>
            <a:picLocks noChangeAspect="1" noChangeArrowheads="1"/>
          </p:cNvPicPr>
          <p:nvPr/>
        </p:nvPicPr>
        <p:blipFill>
          <a:blip r:embed="rId3"/>
          <a:srcRect l="5385" t="4872" r="3846" b="6923"/>
          <a:stretch>
            <a:fillRect/>
          </a:stretch>
        </p:blipFill>
        <p:spPr bwMode="auto">
          <a:xfrm>
            <a:off x="4648200" y="2971800"/>
            <a:ext cx="3886200" cy="27432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</p:cSld>
  <p:clrMapOvr>
    <a:masterClrMapping/>
  </p:clrMapOvr>
  <p:transition advTm="5553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458200" cy="25908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</a:rPr>
              <a:t>Малювання</a:t>
            </a:r>
            <a:r>
              <a:rPr lang="ru-RU" sz="2800" u="sng" dirty="0" smtClean="0">
                <a:solidFill>
                  <a:srgbClr val="C00000"/>
                </a:solidFill>
              </a:rPr>
              <a:t> </a:t>
            </a:r>
            <a:r>
              <a:rPr lang="ru-RU" sz="2800" u="sng" dirty="0" err="1" smtClean="0">
                <a:solidFill>
                  <a:srgbClr val="C00000"/>
                </a:solidFill>
              </a:rPr>
              <a:t>м'ятим</a:t>
            </a:r>
            <a:r>
              <a:rPr lang="ru-RU" sz="2800" u="sng" dirty="0" smtClean="0">
                <a:solidFill>
                  <a:srgbClr val="C00000"/>
                </a:solidFill>
              </a:rPr>
              <a:t>  </a:t>
            </a:r>
            <a:r>
              <a:rPr lang="ru-RU" sz="2800" u="sng" dirty="0" err="1" smtClean="0">
                <a:solidFill>
                  <a:srgbClr val="C00000"/>
                </a:solidFill>
              </a:rPr>
              <a:t>папером</a:t>
            </a:r>
            <a:r>
              <a:rPr lang="ru-RU" sz="2800" u="sng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це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дуже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цікава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техніка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малювання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яка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дає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простір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фантазії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свободу маленьким ручкам.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Цікавим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є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навіть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процес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підготовки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до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заняття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Паперові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грудочки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якими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власне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буде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виконуватися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робота,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діти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задоволенням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можуть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нам'яти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самі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098" name="Picture 2" descr="G:\картинки\2ea80207c5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724400" y="3124200"/>
            <a:ext cx="3810000" cy="274320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  <p:pic>
        <p:nvPicPr>
          <p:cNvPr id="4099" name="Picture 3" descr="G:\картинки\ris4.gif"/>
          <p:cNvPicPr>
            <a:picLocks noChangeAspect="1" noChangeArrowheads="1"/>
          </p:cNvPicPr>
          <p:nvPr/>
        </p:nvPicPr>
        <p:blipFill>
          <a:blip r:embed="rId3"/>
          <a:srcRect l="4263" t="2957" r="4079" b="11275"/>
          <a:stretch>
            <a:fillRect/>
          </a:stretch>
        </p:blipFill>
        <p:spPr bwMode="auto">
          <a:xfrm>
            <a:off x="685800" y="3124200"/>
            <a:ext cx="3657600" cy="27432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</p:spTree>
  </p:cSld>
  <p:clrMapOvr>
    <a:masterClrMapping/>
  </p:clrMapOvr>
  <p:transition advClick="0" advTm="5538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686800" cy="23622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</a:rPr>
              <a:t>Ниткографі</a:t>
            </a:r>
            <a:r>
              <a:rPr lang="ru-RU" sz="2800" dirty="0" err="1" smtClean="0"/>
              <a:t>я</a:t>
            </a:r>
            <a:r>
              <a:rPr lang="ru-RU" sz="2800" dirty="0" smtClean="0"/>
              <a:t> </a:t>
            </a:r>
            <a:r>
              <a:rPr lang="ru-RU" sz="2800" dirty="0" smtClean="0"/>
              <a:t>- </a:t>
            </a:r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 smtClean="0"/>
              <a:t>цікава</a:t>
            </a:r>
            <a:r>
              <a:rPr lang="ru-RU" sz="2800" dirty="0" smtClean="0"/>
              <a:t> </a:t>
            </a:r>
            <a:r>
              <a:rPr lang="ru-RU" sz="2800" dirty="0" err="1" smtClean="0"/>
              <a:t>техніка</a:t>
            </a:r>
            <a:r>
              <a:rPr lang="ru-RU" sz="2800" dirty="0" smtClean="0"/>
              <a:t> </a:t>
            </a:r>
            <a:r>
              <a:rPr lang="ru-RU" sz="2800" dirty="0" err="1" smtClean="0"/>
              <a:t>малювання</a:t>
            </a:r>
            <a:r>
              <a:rPr lang="ru-RU" sz="2800" dirty="0" smtClean="0"/>
              <a:t> нитками. У </a:t>
            </a:r>
            <a:r>
              <a:rPr lang="ru-RU" sz="2800" dirty="0" err="1" smtClean="0"/>
              <a:t>цій</a:t>
            </a:r>
            <a:r>
              <a:rPr lang="ru-RU" sz="2800" dirty="0" smtClean="0"/>
              <a:t> </a:t>
            </a:r>
            <a:r>
              <a:rPr lang="ru-RU" sz="2800" dirty="0" err="1" smtClean="0"/>
              <a:t>техніці</a:t>
            </a:r>
            <a:r>
              <a:rPr lang="ru-RU" sz="2800" dirty="0" smtClean="0"/>
              <a:t> </a:t>
            </a:r>
            <a:r>
              <a:rPr lang="ru-RU" sz="2800" dirty="0" err="1" smtClean="0"/>
              <a:t>лінії</a:t>
            </a:r>
            <a:r>
              <a:rPr lang="ru-RU" sz="2800" dirty="0" smtClean="0"/>
              <a:t> </a:t>
            </a:r>
            <a:r>
              <a:rPr lang="ru-RU" sz="2800" dirty="0" err="1" smtClean="0"/>
              <a:t>утворюються</a:t>
            </a:r>
            <a:r>
              <a:rPr lang="ru-RU" sz="2800" dirty="0" smtClean="0"/>
              <a:t> </a:t>
            </a:r>
            <a:r>
              <a:rPr lang="ru-RU" sz="2800" dirty="0" err="1" smtClean="0"/>
              <a:t>після</a:t>
            </a:r>
            <a:r>
              <a:rPr lang="ru-RU" sz="2800" dirty="0" smtClean="0"/>
              <a:t> </a:t>
            </a:r>
            <a:r>
              <a:rPr lang="ru-RU" sz="2800" dirty="0" err="1" smtClean="0"/>
              <a:t>приклеювання</a:t>
            </a:r>
            <a:r>
              <a:rPr lang="ru-RU" sz="2800" dirty="0" smtClean="0"/>
              <a:t> ниток. На основу наноситься клей </a:t>
            </a:r>
            <a:r>
              <a:rPr lang="ru-RU" sz="2800" dirty="0" err="1" smtClean="0"/>
              <a:t>і</a:t>
            </a:r>
            <a:r>
              <a:rPr lang="ru-RU" sz="2800" dirty="0" smtClean="0"/>
              <a:t> </a:t>
            </a:r>
            <a:r>
              <a:rPr lang="ru-RU" sz="2800" dirty="0" err="1" smtClean="0"/>
              <a:t>вибране</a:t>
            </a:r>
            <a:r>
              <a:rPr lang="ru-RU" sz="2800" dirty="0" smtClean="0"/>
              <a:t> </a:t>
            </a:r>
            <a:r>
              <a:rPr lang="ru-RU" sz="2800" dirty="0" err="1" smtClean="0"/>
              <a:t>зображення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крок</a:t>
            </a:r>
            <a:r>
              <a:rPr lang="ru-RU" sz="2800" dirty="0" smtClean="0"/>
              <a:t> за </a:t>
            </a:r>
            <a:r>
              <a:rPr lang="ru-RU" sz="2800" dirty="0" err="1" smtClean="0"/>
              <a:t>кроком</a:t>
            </a:r>
            <a:r>
              <a:rPr lang="ru-RU" sz="2800" dirty="0" smtClean="0"/>
              <a:t> </a:t>
            </a:r>
            <a:r>
              <a:rPr lang="ru-RU" sz="2800" dirty="0" err="1" smtClean="0"/>
              <a:t>заповнюється</a:t>
            </a:r>
            <a:r>
              <a:rPr lang="ru-RU" sz="2800" dirty="0" smtClean="0"/>
              <a:t> шарами </a:t>
            </a:r>
            <a:r>
              <a:rPr lang="ru-RU" sz="2800" dirty="0" err="1" smtClean="0"/>
              <a:t>ниточок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5123" name="Picture 3" descr="G:\картинки\5787ba05f0645efbf9cbc34186fa6238.jpg.jpg"/>
          <p:cNvPicPr>
            <a:picLocks noChangeAspect="1" noChangeArrowheads="1"/>
          </p:cNvPicPr>
          <p:nvPr/>
        </p:nvPicPr>
        <p:blipFill>
          <a:blip r:embed="rId2"/>
          <a:srcRect l="9836" t="13637" r="3279" b="4545"/>
          <a:stretch>
            <a:fillRect/>
          </a:stretch>
        </p:blipFill>
        <p:spPr bwMode="auto">
          <a:xfrm>
            <a:off x="4724400" y="2971800"/>
            <a:ext cx="3962400" cy="27432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1026" name="Picture 2" descr="F:\картинки\90e284d1cf109d282658f5d4147855ec.jpg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96900" y="2971800"/>
            <a:ext cx="3759200" cy="281940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</p:pic>
    </p:spTree>
  </p:cSld>
  <p:clrMapOvr>
    <a:masterClrMapping/>
  </p:clrMapOvr>
  <p:transition advTm="5725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458200" cy="19050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</a:rPr>
              <a:t>Граттаж</a:t>
            </a:r>
            <a:r>
              <a:rPr lang="ru-RU" sz="2800" u="sng" dirty="0" smtClean="0">
                <a:solidFill>
                  <a:srgbClr val="C00000"/>
                </a:solidFill>
              </a:rPr>
              <a:t> - </a:t>
            </a:r>
            <a:r>
              <a:rPr lang="ru-RU" sz="2800" dirty="0" err="1" smtClean="0"/>
              <a:t>спосіб</a:t>
            </a:r>
            <a:r>
              <a:rPr lang="ru-RU" sz="2800" dirty="0" smtClean="0"/>
              <a:t> </a:t>
            </a:r>
            <a:r>
              <a:rPr lang="ru-RU" sz="2800" dirty="0" err="1" smtClean="0"/>
              <a:t>виконання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малюнка</a:t>
            </a:r>
            <a:r>
              <a:rPr lang="ru-RU" sz="2800" dirty="0" smtClean="0"/>
              <a:t> шляхом </a:t>
            </a:r>
            <a:r>
              <a:rPr lang="ru-RU" sz="2800" dirty="0" err="1" smtClean="0"/>
              <a:t>процарапуванії</a:t>
            </a:r>
            <a:r>
              <a:rPr lang="ru-RU" sz="2800" dirty="0" smtClean="0"/>
              <a:t> пером </a:t>
            </a:r>
            <a:r>
              <a:rPr lang="ru-RU" sz="2800" dirty="0" err="1" smtClean="0"/>
              <a:t>або</a:t>
            </a:r>
            <a:r>
              <a:rPr lang="ru-RU" sz="2800" dirty="0" smtClean="0"/>
              <a:t> </a:t>
            </a:r>
            <a:r>
              <a:rPr lang="ru-RU" sz="2800" dirty="0" err="1" smtClean="0"/>
              <a:t>гострим</a:t>
            </a:r>
            <a:r>
              <a:rPr lang="ru-RU" sz="2800" dirty="0" smtClean="0"/>
              <a:t> </a:t>
            </a:r>
            <a:r>
              <a:rPr lang="ru-RU" sz="2800" dirty="0" err="1" smtClean="0"/>
              <a:t>інструментом</a:t>
            </a:r>
            <a:r>
              <a:rPr lang="ru-RU" sz="2800" dirty="0" smtClean="0"/>
              <a:t> </a:t>
            </a:r>
            <a:r>
              <a:rPr lang="ru-RU" sz="2800" dirty="0" err="1" smtClean="0"/>
              <a:t>паперу</a:t>
            </a:r>
            <a:r>
              <a:rPr lang="ru-RU" sz="2800" dirty="0" smtClean="0"/>
              <a:t> </a:t>
            </a:r>
            <a:r>
              <a:rPr lang="ru-RU" sz="2800" dirty="0" err="1" smtClean="0"/>
              <a:t>або</a:t>
            </a:r>
            <a:r>
              <a:rPr lang="ru-RU" sz="2800" dirty="0" smtClean="0"/>
              <a:t> картону, </a:t>
            </a:r>
            <a:r>
              <a:rPr lang="ru-RU" sz="2800" dirty="0" err="1" smtClean="0"/>
              <a:t>залитих</a:t>
            </a:r>
            <a:r>
              <a:rPr lang="ru-RU" sz="2800" dirty="0" smtClean="0"/>
              <a:t> </a:t>
            </a:r>
            <a:r>
              <a:rPr lang="ru-RU" sz="2800" dirty="0" err="1" smtClean="0"/>
              <a:t>тушшю</a:t>
            </a:r>
            <a:r>
              <a:rPr lang="ru-RU" sz="2800" dirty="0" smtClean="0"/>
              <a:t>. </a:t>
            </a:r>
            <a:r>
              <a:rPr lang="ru-RU" sz="2800" dirty="0" err="1" smtClean="0"/>
              <a:t>Інша</a:t>
            </a:r>
            <a:r>
              <a:rPr lang="ru-RU" sz="2800" dirty="0" smtClean="0"/>
              <a:t> </a:t>
            </a:r>
            <a:r>
              <a:rPr lang="ru-RU" sz="2800" dirty="0" err="1" smtClean="0"/>
              <a:t>назва</a:t>
            </a:r>
            <a:r>
              <a:rPr lang="ru-RU" sz="2800" dirty="0" smtClean="0"/>
              <a:t> </a:t>
            </a:r>
            <a:r>
              <a:rPr lang="ru-RU" sz="2800" dirty="0" err="1" smtClean="0"/>
              <a:t>техніки</a:t>
            </a:r>
            <a:r>
              <a:rPr lang="ru-RU" sz="2800" dirty="0" smtClean="0"/>
              <a:t> - </a:t>
            </a:r>
            <a:r>
              <a:rPr lang="ru-RU" sz="2800" dirty="0" err="1" smtClean="0"/>
              <a:t>воскографія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6146" name="Picture 2" descr="G:\картинки\gratag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846" t="4161" r="3846" b="4291"/>
          <a:stretch>
            <a:fillRect/>
          </a:stretch>
        </p:blipFill>
        <p:spPr bwMode="auto">
          <a:xfrm>
            <a:off x="381000" y="2590800"/>
            <a:ext cx="4038600" cy="30480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2050" name="Picture 2" descr="F:\картинки\267272d35142a91ca2dbb623fad63005.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590800"/>
            <a:ext cx="4114800" cy="30480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</p:spTree>
  </p:cSld>
  <p:clrMapOvr>
    <a:masterClrMapping/>
  </p:clrMapOvr>
  <p:transition advTm="5912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839200" cy="23622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</a:rPr>
              <a:t>Кляксографія</a:t>
            </a:r>
            <a:r>
              <a:rPr lang="ru-RU" sz="2800" dirty="0" smtClean="0"/>
              <a:t> - </a:t>
            </a:r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 smtClean="0"/>
              <a:t>різновид</a:t>
            </a:r>
            <a:r>
              <a:rPr lang="ru-RU" sz="2800" dirty="0" smtClean="0"/>
              <a:t> </a:t>
            </a:r>
            <a:r>
              <a:rPr lang="ru-RU" sz="2800" dirty="0" err="1" smtClean="0"/>
              <a:t>графічної</a:t>
            </a:r>
            <a:r>
              <a:rPr lang="ru-RU" sz="2800" dirty="0" smtClean="0"/>
              <a:t> </a:t>
            </a:r>
            <a:r>
              <a:rPr lang="ru-RU" sz="2800" dirty="0" err="1" smtClean="0"/>
              <a:t>техніки</a:t>
            </a:r>
            <a:r>
              <a:rPr lang="ru-RU" sz="2800" dirty="0" smtClean="0"/>
              <a:t>, </a:t>
            </a:r>
            <a:r>
              <a:rPr lang="ru-RU" sz="2800" dirty="0" err="1" smtClean="0"/>
              <a:t>заснована</a:t>
            </a:r>
            <a:r>
              <a:rPr lang="ru-RU" sz="2800" dirty="0" smtClean="0"/>
              <a:t> на </a:t>
            </a:r>
            <a:r>
              <a:rPr lang="ru-RU" sz="2800" dirty="0" err="1" smtClean="0"/>
              <a:t>перетворенні</a:t>
            </a:r>
            <a:r>
              <a:rPr lang="ru-RU" sz="2800" dirty="0" smtClean="0"/>
              <a:t> </a:t>
            </a:r>
            <a:r>
              <a:rPr lang="ru-RU" sz="2800" dirty="0" err="1" smtClean="0"/>
              <a:t>плям-плям</a:t>
            </a:r>
            <a:r>
              <a:rPr lang="ru-RU" sz="2800" dirty="0" smtClean="0"/>
              <a:t> в </a:t>
            </a:r>
            <a:r>
              <a:rPr lang="ru-RU" sz="2800" dirty="0" err="1" smtClean="0"/>
              <a:t>потрібні</a:t>
            </a:r>
            <a:r>
              <a:rPr lang="ru-RU" sz="2800" dirty="0" smtClean="0"/>
              <a:t> </a:t>
            </a:r>
            <a:r>
              <a:rPr lang="ru-RU" sz="2800" dirty="0" err="1" smtClean="0"/>
              <a:t>реальні</a:t>
            </a:r>
            <a:r>
              <a:rPr lang="ru-RU" sz="2800" dirty="0" smtClean="0"/>
              <a:t> </a:t>
            </a:r>
            <a:r>
              <a:rPr lang="ru-RU" sz="2800" dirty="0" err="1" smtClean="0"/>
              <a:t>або</a:t>
            </a:r>
            <a:r>
              <a:rPr lang="ru-RU" sz="2800" dirty="0" smtClean="0"/>
              <a:t> </a:t>
            </a:r>
            <a:r>
              <a:rPr lang="ru-RU" sz="2800" dirty="0" err="1" smtClean="0"/>
              <a:t>фантастичні</a:t>
            </a:r>
            <a:r>
              <a:rPr lang="ru-RU" sz="2800" dirty="0" smtClean="0"/>
              <a:t> </a:t>
            </a:r>
            <a:r>
              <a:rPr lang="ru-RU" sz="2800" dirty="0" err="1" smtClean="0"/>
              <a:t>образи</a:t>
            </a:r>
            <a:r>
              <a:rPr lang="ru-RU" sz="2800" dirty="0" smtClean="0"/>
              <a:t>. </a:t>
            </a:r>
            <a:r>
              <a:rPr lang="ru-RU" sz="2800" dirty="0" err="1" smtClean="0"/>
              <a:t>Малюнок</a:t>
            </a:r>
            <a:r>
              <a:rPr lang="ru-RU" sz="2800" dirty="0" smtClean="0"/>
              <a:t> в </a:t>
            </a:r>
            <a:r>
              <a:rPr lang="ru-RU" sz="2800" dirty="0" err="1" smtClean="0"/>
              <a:t>цій</a:t>
            </a:r>
            <a:r>
              <a:rPr lang="ru-RU" sz="2800" dirty="0" smtClean="0"/>
              <a:t> </a:t>
            </a:r>
            <a:r>
              <a:rPr lang="ru-RU" sz="2800" dirty="0" err="1" smtClean="0"/>
              <a:t>техніці</a:t>
            </a:r>
            <a:r>
              <a:rPr lang="ru-RU" sz="2800" dirty="0" smtClean="0"/>
              <a:t> </a:t>
            </a:r>
            <a:r>
              <a:rPr lang="ru-RU" sz="2800" dirty="0" err="1" smtClean="0"/>
              <a:t>виповнюється</a:t>
            </a:r>
            <a:r>
              <a:rPr lang="ru-RU" sz="2800" dirty="0" smtClean="0"/>
              <a:t>: </a:t>
            </a:r>
            <a:r>
              <a:rPr lang="ru-RU" sz="2800" dirty="0" err="1" smtClean="0"/>
              <a:t>тушшю</a:t>
            </a:r>
            <a:r>
              <a:rPr lang="ru-RU" sz="2800" dirty="0" smtClean="0"/>
              <a:t>, </a:t>
            </a:r>
            <a:r>
              <a:rPr lang="ru-RU" sz="2800" dirty="0" err="1" smtClean="0"/>
              <a:t>чорнилом</a:t>
            </a:r>
            <a:r>
              <a:rPr lang="ru-RU" sz="2800" dirty="0" smtClean="0"/>
              <a:t>, </a:t>
            </a:r>
            <a:r>
              <a:rPr lang="ru-RU" sz="2800" dirty="0" err="1" smtClean="0"/>
              <a:t>аквареллю</a:t>
            </a:r>
            <a:r>
              <a:rPr lang="ru-RU" sz="2800" dirty="0" smtClean="0"/>
              <a:t>, </a:t>
            </a:r>
            <a:r>
              <a:rPr lang="ru-RU" sz="2800" dirty="0" err="1" smtClean="0"/>
              <a:t>гуашшю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7170" name="Picture 2" descr="G:\картинки\images (99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2819400"/>
            <a:ext cx="3962400" cy="28194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  <p:pic>
        <p:nvPicPr>
          <p:cNvPr id="7171" name="Picture 3" descr="G:\картинки\228759392.342340873.jpeg"/>
          <p:cNvPicPr>
            <a:picLocks noChangeAspect="1" noChangeArrowheads="1"/>
          </p:cNvPicPr>
          <p:nvPr/>
        </p:nvPicPr>
        <p:blipFill>
          <a:blip r:embed="rId3"/>
          <a:srcRect l="8750" t="10000" r="5000" b="10000"/>
          <a:stretch>
            <a:fillRect/>
          </a:stretch>
        </p:blipFill>
        <p:spPr bwMode="auto">
          <a:xfrm>
            <a:off x="4648200" y="2819400"/>
            <a:ext cx="4038600" cy="28194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</p:cSld>
  <p:clrMapOvr>
    <a:masterClrMapping/>
  </p:clrMapOvr>
  <p:transition advTm="5585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515350" cy="19812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</a:rPr>
              <a:t>Пальчикова</a:t>
            </a:r>
            <a:r>
              <a:rPr lang="ru-RU" sz="2800" u="sng" dirty="0" smtClean="0">
                <a:solidFill>
                  <a:srgbClr val="C00000"/>
                </a:solidFill>
              </a:rPr>
              <a:t> </a:t>
            </a:r>
            <a:r>
              <a:rPr lang="ru-RU" sz="2800" u="sng" dirty="0" err="1" smtClean="0">
                <a:solidFill>
                  <a:srgbClr val="C00000"/>
                </a:solidFill>
              </a:rPr>
              <a:t>живопис</a:t>
            </a:r>
            <a:r>
              <a:rPr lang="ru-RU" sz="2800" u="sng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/>
              <a:t>сприяє</a:t>
            </a:r>
            <a:r>
              <a:rPr lang="ru-RU" sz="2800" dirty="0" smtClean="0"/>
              <a:t> </a:t>
            </a:r>
            <a:r>
              <a:rPr lang="ru-RU" sz="2800" dirty="0" err="1" smtClean="0"/>
              <a:t>ранньому</a:t>
            </a:r>
            <a:r>
              <a:rPr lang="ru-RU" sz="2800" dirty="0" smtClean="0"/>
              <a:t> </a:t>
            </a:r>
            <a:r>
              <a:rPr lang="ru-RU" sz="2800" dirty="0" err="1" smtClean="0"/>
              <a:t>розвитку</a:t>
            </a:r>
            <a:r>
              <a:rPr lang="ru-RU" sz="2800" dirty="0" smtClean="0"/>
              <a:t> </a:t>
            </a:r>
            <a:r>
              <a:rPr lang="ru-RU" sz="2800" dirty="0" err="1" smtClean="0"/>
              <a:t>творчих</a:t>
            </a:r>
            <a:r>
              <a:rPr lang="ru-RU" sz="2800" dirty="0" smtClean="0"/>
              <a:t> </a:t>
            </a:r>
            <a:r>
              <a:rPr lang="ru-RU" sz="2800" dirty="0" err="1" smtClean="0"/>
              <a:t>способностей.Не</a:t>
            </a:r>
            <a:r>
              <a:rPr lang="ru-RU" sz="2800" dirty="0" smtClean="0"/>
              <a:t> </a:t>
            </a:r>
            <a:r>
              <a:rPr lang="ru-RU" sz="2800" dirty="0" err="1" smtClean="0"/>
              <a:t>важливо</a:t>
            </a:r>
            <a:r>
              <a:rPr lang="ru-RU" sz="2800" dirty="0" smtClean="0"/>
              <a:t>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він</a:t>
            </a:r>
            <a:r>
              <a:rPr lang="ru-RU" sz="2800" dirty="0" smtClean="0"/>
              <a:t> </a:t>
            </a:r>
            <a:r>
              <a:rPr lang="ru-RU" sz="2800" dirty="0" err="1" smtClean="0"/>
              <a:t>намалював</a:t>
            </a:r>
            <a:r>
              <a:rPr lang="ru-RU" sz="2800" dirty="0" smtClean="0"/>
              <a:t> </a:t>
            </a:r>
            <a:r>
              <a:rPr lang="ru-RU" sz="2800" dirty="0" err="1" smtClean="0"/>
              <a:t>і</a:t>
            </a:r>
            <a:r>
              <a:rPr lang="ru-RU" sz="2800" dirty="0" smtClean="0"/>
              <a:t> як </a:t>
            </a:r>
            <a:r>
              <a:rPr lang="ru-RU" sz="2800" dirty="0" err="1" smtClean="0"/>
              <a:t>він</a:t>
            </a:r>
            <a:r>
              <a:rPr lang="ru-RU" sz="2800" dirty="0" smtClean="0"/>
              <a:t> </a:t>
            </a:r>
            <a:r>
              <a:rPr lang="ru-RU" sz="2800" dirty="0" err="1" smtClean="0"/>
              <a:t>намалював</a:t>
            </a:r>
            <a:r>
              <a:rPr lang="ru-RU" sz="2800" dirty="0" smtClean="0"/>
              <a:t>, </a:t>
            </a:r>
            <a:r>
              <a:rPr lang="ru-RU" sz="2800" dirty="0" err="1" smtClean="0"/>
              <a:t>важливо</a:t>
            </a:r>
            <a:r>
              <a:rPr lang="ru-RU" sz="2800" dirty="0" smtClean="0"/>
              <a:t> те </a:t>
            </a:r>
            <a:r>
              <a:rPr lang="ru-RU" sz="2800" dirty="0" err="1" smtClean="0"/>
              <a:t>з</a:t>
            </a:r>
            <a:r>
              <a:rPr lang="ru-RU" sz="2800" dirty="0" smtClean="0"/>
              <a:t> </a:t>
            </a:r>
            <a:r>
              <a:rPr lang="ru-RU" sz="2800" dirty="0" err="1" smtClean="0"/>
              <a:t>яким</a:t>
            </a:r>
            <a:r>
              <a:rPr lang="ru-RU" sz="2800" dirty="0" smtClean="0"/>
              <a:t> </a:t>
            </a:r>
            <a:r>
              <a:rPr lang="ru-RU" sz="2800" dirty="0" err="1" smtClean="0"/>
              <a:t>задоволенням</a:t>
            </a:r>
            <a:r>
              <a:rPr lang="ru-RU" sz="2800" dirty="0" smtClean="0"/>
              <a:t> </a:t>
            </a:r>
            <a:r>
              <a:rPr lang="ru-RU" sz="2800" dirty="0" err="1" smtClean="0"/>
              <a:t>він</a:t>
            </a:r>
            <a:r>
              <a:rPr lang="ru-RU" sz="2800" dirty="0" smtClean="0"/>
              <a:t> </a:t>
            </a:r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 smtClean="0"/>
              <a:t>робить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1026" name="Picture 2" descr="G:\картинки\09685b11483a44273a7d2ac86ce7441c.j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2743200"/>
            <a:ext cx="4267200" cy="32004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  <p:pic>
        <p:nvPicPr>
          <p:cNvPr id="8196" name="Picture 4" descr="G:\картинки\img1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2743200"/>
            <a:ext cx="3962400" cy="32004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</p:cSld>
  <p:clrMapOvr>
    <a:masterClrMapping/>
  </p:clrMapOvr>
  <p:transition advTm="5539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86750" cy="17526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Монотипія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графічна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техніка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Малюнок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наноситься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спочатку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рівну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гладку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поверхню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друкується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іншу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поверхню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G:\картинки\323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1" y="2286001"/>
            <a:ext cx="4191000" cy="3276600"/>
          </a:xfrm>
          <a:prstGeom prst="rect">
            <a:avLst/>
          </a:prstGeom>
          <a:noFill/>
        </p:spPr>
      </p:pic>
      <p:pic>
        <p:nvPicPr>
          <p:cNvPr id="3074" name="Picture 2" descr="F:\картинки\Монотипия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2362200"/>
            <a:ext cx="3834156" cy="31242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</p:cSld>
  <p:clrMapOvr>
    <a:masterClrMapping/>
  </p:clrMapOvr>
  <p:transition advTm="5398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838200"/>
            <a:ext cx="7886700" cy="9906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</a:rPr>
              <a:t>Мармуровий</a:t>
            </a:r>
            <a:r>
              <a:rPr lang="ru-RU" sz="2800" u="sng" dirty="0" smtClean="0">
                <a:solidFill>
                  <a:srgbClr val="C00000"/>
                </a:solidFill>
              </a:rPr>
              <a:t> </a:t>
            </a:r>
            <a:r>
              <a:rPr lang="ru-RU" sz="2800" u="sng" dirty="0" err="1" smtClean="0">
                <a:solidFill>
                  <a:srgbClr val="C00000"/>
                </a:solidFill>
              </a:rPr>
              <a:t>папір</a:t>
            </a:r>
            <a:r>
              <a:rPr lang="ru-RU" sz="2800" u="sng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це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нетрадиційна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техніка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малювання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за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допомогою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змішування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піни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гоління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фарб</a:t>
            </a:r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43" name="Picture 3" descr="G:\картинки\203946905.321921741.jpeg"/>
          <p:cNvPicPr>
            <a:picLocks noChangeAspect="1" noChangeArrowheads="1"/>
          </p:cNvPicPr>
          <p:nvPr/>
        </p:nvPicPr>
        <p:blipFill>
          <a:blip r:embed="rId2"/>
          <a:srcRect t="6667" b="13333"/>
          <a:stretch>
            <a:fillRect/>
          </a:stretch>
        </p:blipFill>
        <p:spPr bwMode="auto">
          <a:xfrm>
            <a:off x="4572000" y="2438400"/>
            <a:ext cx="4114800" cy="30480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  <p:pic>
        <p:nvPicPr>
          <p:cNvPr id="4098" name="Picture 2" descr="F:\картинки\IMG_8837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04800" y="2438400"/>
            <a:ext cx="4070351" cy="3052763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</p:cSld>
  <p:clrMapOvr>
    <a:masterClrMapping/>
  </p:clrMapOvr>
  <p:transition advTm="5273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458200" cy="1447800"/>
          </a:xfrm>
        </p:spPr>
        <p:txBody>
          <a:bodyPr/>
          <a:lstStyle/>
          <a:p>
            <a:r>
              <a:rPr lang="ru-RU" sz="2800" u="sng" dirty="0" err="1" smtClean="0">
                <a:solidFill>
                  <a:srgbClr val="C00000"/>
                </a:solidFill>
              </a:rPr>
              <a:t>Фроттаж</a:t>
            </a:r>
            <a:r>
              <a:rPr lang="ru-RU" sz="2800" u="sng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/>
              <a:t>- </a:t>
            </a:r>
            <a:r>
              <a:rPr lang="ru-RU" sz="2800" dirty="0" err="1" smtClean="0"/>
              <a:t>техніка</a:t>
            </a:r>
            <a:r>
              <a:rPr lang="ru-RU" sz="2800" dirty="0" smtClean="0"/>
              <a:t> перекладу на </a:t>
            </a:r>
            <a:r>
              <a:rPr lang="ru-RU" sz="2800" dirty="0" err="1" smtClean="0"/>
              <a:t>папір</a:t>
            </a:r>
            <a:r>
              <a:rPr lang="ru-RU" sz="2800" dirty="0" smtClean="0"/>
              <a:t> </a:t>
            </a:r>
            <a:r>
              <a:rPr lang="ru-RU" sz="2800" dirty="0" err="1" smtClean="0"/>
              <a:t>текстури</a:t>
            </a:r>
            <a:r>
              <a:rPr lang="ru-RU" sz="2800" dirty="0" smtClean="0"/>
              <a:t> </a:t>
            </a:r>
            <a:r>
              <a:rPr lang="ru-RU" sz="2800" dirty="0" err="1" smtClean="0"/>
              <a:t>матеріалу</a:t>
            </a:r>
            <a:r>
              <a:rPr lang="ru-RU" sz="2800" dirty="0" smtClean="0"/>
              <a:t> </a:t>
            </a:r>
            <a:r>
              <a:rPr lang="ru-RU" sz="2800" dirty="0" err="1" smtClean="0"/>
              <a:t>або</a:t>
            </a:r>
            <a:r>
              <a:rPr lang="ru-RU" sz="2800" dirty="0" smtClean="0"/>
              <a:t> слабо </a:t>
            </a:r>
            <a:r>
              <a:rPr lang="ru-RU" sz="2800" dirty="0" err="1" smtClean="0"/>
              <a:t>вираженого</a:t>
            </a:r>
            <a:r>
              <a:rPr lang="ru-RU" sz="2800" dirty="0" smtClean="0"/>
              <a:t> </a:t>
            </a:r>
            <a:r>
              <a:rPr lang="ru-RU" sz="2800" dirty="0" err="1" smtClean="0"/>
              <a:t>рельєфу</a:t>
            </a:r>
            <a:r>
              <a:rPr lang="ru-RU" sz="2800" dirty="0" smtClean="0"/>
              <a:t> </a:t>
            </a:r>
            <a:r>
              <a:rPr lang="ru-RU" sz="2800" dirty="0" err="1" smtClean="0"/>
              <a:t>прийомом</a:t>
            </a:r>
            <a:r>
              <a:rPr lang="ru-RU" sz="2800" dirty="0" smtClean="0"/>
              <a:t> </a:t>
            </a:r>
            <a:r>
              <a:rPr lang="ru-RU" sz="2800" dirty="0" err="1" smtClean="0"/>
              <a:t>натирають</a:t>
            </a:r>
            <a:r>
              <a:rPr lang="ru-RU" sz="2800" dirty="0" smtClean="0"/>
              <a:t> </a:t>
            </a:r>
            <a:r>
              <a:rPr lang="ru-RU" sz="2800" dirty="0" err="1" smtClean="0"/>
              <a:t>руху</a:t>
            </a:r>
            <a:r>
              <a:rPr lang="ru-RU" sz="2800" dirty="0" smtClean="0"/>
              <a:t> не </a:t>
            </a:r>
            <a:r>
              <a:rPr lang="ru-RU" sz="2800" dirty="0" err="1" smtClean="0"/>
              <a:t>заточеного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олівця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2051" name="Picture 3" descr="G:\картинки\P1050514-e1377748566578.jpg"/>
          <p:cNvPicPr>
            <a:picLocks noChangeAspect="1" noChangeArrowheads="1"/>
          </p:cNvPicPr>
          <p:nvPr/>
        </p:nvPicPr>
        <p:blipFill>
          <a:blip r:embed="rId2"/>
          <a:srcRect l="1600" t="4408" r="4000" b="5234"/>
          <a:stretch>
            <a:fillRect/>
          </a:stretch>
        </p:blipFill>
        <p:spPr bwMode="auto">
          <a:xfrm>
            <a:off x="2438400" y="2438400"/>
            <a:ext cx="4038600" cy="29718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</p:spTree>
  </p:cSld>
  <p:clrMapOvr>
    <a:masterClrMapping/>
  </p:clrMapOvr>
  <p:transition advTm="5273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115300" cy="685800"/>
          </a:xfrm>
        </p:spPr>
        <p:txBody>
          <a:bodyPr/>
          <a:lstStyle/>
          <a:p>
            <a:pPr algn="ctr"/>
            <a:r>
              <a:rPr lang="ru-RU" sz="2800" i="1" dirty="0" err="1" smtClean="0">
                <a:solidFill>
                  <a:srgbClr val="C00000"/>
                </a:solidFill>
              </a:rPr>
              <a:t>Проведення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творчої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художньої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діяльності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з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використанням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нетрадиційних</a:t>
            </a:r>
            <a:r>
              <a:rPr lang="ru-RU" sz="2800" i="1" dirty="0" smtClean="0">
                <a:solidFill>
                  <a:srgbClr val="C00000"/>
                </a:solidFill>
              </a:rPr>
              <a:t> </a:t>
            </a:r>
            <a:r>
              <a:rPr lang="ru-RU" sz="2800" i="1" dirty="0" err="1" smtClean="0">
                <a:solidFill>
                  <a:srgbClr val="C00000"/>
                </a:solidFill>
              </a:rPr>
              <a:t>технік</a:t>
            </a:r>
            <a:r>
              <a:rPr lang="ru-RU" sz="2800" i="1" dirty="0" smtClean="0">
                <a:solidFill>
                  <a:srgbClr val="C00000"/>
                </a:solidFill>
              </a:rPr>
              <a:t>:</a:t>
            </a:r>
            <a:endParaRPr lang="ru-RU" sz="2800" i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371600"/>
            <a:ext cx="7886700" cy="4805363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Сприяє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зняттю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дитячих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страхів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Розвиває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впевненість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у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своїх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силах;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Розвиває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просторове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мислення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Розвиває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в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дітей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вільно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висловлювати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свій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задум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Спонукає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дітей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до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творчих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пошуків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рішень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Розвиває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вміння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дітей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діяти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з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різноманітним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матеріалом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Розвиває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почуття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композиції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, ритму, колориту,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почуття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фактурності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об'ємності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Розвиває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дрібну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моторику рук;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Розвиває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творчі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здібності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уяву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політ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фантазії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;</a:t>
            </a:r>
          </a:p>
          <a:p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•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Під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час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діяльності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діти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отримують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естетичне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1800" b="1" dirty="0" err="1" smtClean="0">
                <a:solidFill>
                  <a:schemeClr val="accent5">
                    <a:lumMod val="50000"/>
                  </a:schemeClr>
                </a:solidFill>
              </a:rPr>
              <a:t>задоволення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ru-RU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0639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7886700" cy="1325563"/>
          </a:xfrm>
        </p:spPr>
        <p:txBody>
          <a:bodyPr/>
          <a:lstStyle/>
          <a:p>
            <a:pPr algn="ctr"/>
            <a:r>
              <a:rPr lang="ru-RU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Мармуровий</a:t>
            </a: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папір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219200"/>
            <a:ext cx="8134350" cy="3733801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творчості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важливий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сам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ніж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отриманий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результат. Ми ж,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дорослі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зацікавлені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кінцевому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продукті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Дітлахи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отримають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самого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процесу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мармурової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папери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",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адже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так здорово -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змішувати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татів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крем для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гоління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різнокольоровими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фарбами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створюючи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красивими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візерунками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А батьки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будуть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приємно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здивовані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гарна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папір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дитячих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виробів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вийде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результаті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7886700" cy="1143000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нструменти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371601"/>
            <a:ext cx="7886700" cy="4038600"/>
          </a:xfrm>
        </p:spPr>
        <p:txBody>
          <a:bodyPr/>
          <a:lstStyle/>
          <a:p>
            <a:pPr lvl="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плоский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піднос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кришка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тарілка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щільний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целофановий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пакет),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піна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гоління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фарби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найкраще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акрилові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рідку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гуаш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акварель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харчовий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барвник</a:t>
            </a:r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тонкий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пензлик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зубочистки (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сірники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аркуші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паперу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найкраще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альбомні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ватман,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підійде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звичайний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папір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офісної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техніки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лінійка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смужки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щільного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картону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86700" cy="381000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 </a:t>
            </a:r>
            <a:r>
              <a:rPr lang="ru-RU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работи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5105401"/>
          </a:xfrm>
        </p:spPr>
        <p:txBody>
          <a:bodyPr/>
          <a:lstStyle/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Нанести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трохи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піни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піднос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тарілку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розрівняти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поверхню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лінійки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смужки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картону.</a:t>
            </a:r>
          </a:p>
          <a:p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Капнути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піну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фарби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кольорів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Тонким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пензликом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зубочисткою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сірником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водити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поверхні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піни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хаотичному порядку (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підходить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малюків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створюючи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певний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візерунок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підходить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старшого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награлися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хаотичними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лініями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готове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додати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аркуш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паперу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притиснути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відбилося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аркуші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Акуратно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зіпсувати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малюнок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зняти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папір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покласти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малюнком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вгору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кілька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хвилин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вбралася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фарба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Зняти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малюнка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залишки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піни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провівши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ньому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лінійкою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картоном.</a:t>
            </a:r>
          </a:p>
          <a:p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Залишити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малюнок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сохнути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Частину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залишилася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піну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перемішати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малювати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ній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знову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838200"/>
            <a:ext cx="7886700" cy="304800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малювати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піною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бриття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990600"/>
            <a:ext cx="7886700" cy="4572001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sz="1800" b="1" dirty="0" err="1" smtClean="0">
                <a:solidFill>
                  <a:srgbClr val="7030A0"/>
                </a:solidFill>
              </a:rPr>
              <a:t>Малюкам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можна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запропонувати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малювати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піною</a:t>
            </a:r>
            <a:r>
              <a:rPr lang="ru-RU" sz="1800" b="1" dirty="0" smtClean="0">
                <a:solidFill>
                  <a:srgbClr val="7030A0"/>
                </a:solidFill>
              </a:rPr>
              <a:t> для </a:t>
            </a:r>
            <a:r>
              <a:rPr lang="ru-RU" sz="1800" b="1" dirty="0" err="1" smtClean="0">
                <a:solidFill>
                  <a:srgbClr val="7030A0"/>
                </a:solidFill>
              </a:rPr>
              <a:t>гоління</a:t>
            </a:r>
            <a:r>
              <a:rPr lang="ru-RU" sz="1800" b="1" dirty="0" smtClean="0">
                <a:solidFill>
                  <a:srgbClr val="7030A0"/>
                </a:solidFill>
              </a:rPr>
              <a:t> на </a:t>
            </a:r>
            <a:r>
              <a:rPr lang="ru-RU" sz="1800" b="1" dirty="0" err="1" smtClean="0">
                <a:solidFill>
                  <a:srgbClr val="7030A0"/>
                </a:solidFill>
              </a:rPr>
              <a:t>вертикальних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поверхнях</a:t>
            </a:r>
            <a:r>
              <a:rPr lang="ru-RU" sz="1800" b="1" dirty="0" smtClean="0">
                <a:solidFill>
                  <a:srgbClr val="7030A0"/>
                </a:solidFill>
              </a:rPr>
              <a:t> (</a:t>
            </a:r>
            <a:r>
              <a:rPr lang="ru-RU" sz="1800" b="1" dirty="0" err="1" smtClean="0">
                <a:solidFill>
                  <a:srgbClr val="7030A0"/>
                </a:solidFill>
              </a:rPr>
              <a:t>обов'язково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під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наглядом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дорослих</a:t>
            </a:r>
            <a:r>
              <a:rPr lang="ru-RU" sz="1800" b="1" dirty="0" smtClean="0">
                <a:solidFill>
                  <a:srgbClr val="7030A0"/>
                </a:solidFill>
              </a:rPr>
              <a:t>). Як </a:t>
            </a:r>
            <a:r>
              <a:rPr lang="ru-RU" sz="1800" b="1" dirty="0" err="1" smtClean="0">
                <a:solidFill>
                  <a:srgbClr val="7030A0"/>
                </a:solidFill>
              </a:rPr>
              <a:t>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пальчиковими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фарбами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піною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малюють</a:t>
            </a:r>
            <a:r>
              <a:rPr lang="ru-RU" sz="1800" b="1" dirty="0" smtClean="0">
                <a:solidFill>
                  <a:srgbClr val="7030A0"/>
                </a:solidFill>
              </a:rPr>
              <a:t> за </a:t>
            </a:r>
            <a:r>
              <a:rPr lang="ru-RU" sz="1800" b="1" dirty="0" err="1" smtClean="0">
                <a:solidFill>
                  <a:srgbClr val="7030A0"/>
                </a:solidFill>
              </a:rPr>
              <a:t>допомогою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пальчиків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долоньок</a:t>
            </a:r>
            <a:r>
              <a:rPr lang="ru-RU" sz="1800" b="1" dirty="0" smtClean="0">
                <a:solidFill>
                  <a:srgbClr val="7030A0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ru-RU" sz="1800" b="1" dirty="0" err="1" smtClean="0">
                <a:solidFill>
                  <a:srgbClr val="7030A0"/>
                </a:solidFill>
              </a:rPr>
              <a:t>Малювати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найзручніше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влітку</a:t>
            </a:r>
            <a:r>
              <a:rPr lang="ru-RU" sz="1800" b="1" dirty="0" smtClean="0">
                <a:solidFill>
                  <a:srgbClr val="7030A0"/>
                </a:solidFill>
              </a:rPr>
              <a:t> на </a:t>
            </a:r>
            <a:r>
              <a:rPr lang="ru-RU" sz="1800" b="1" dirty="0" err="1" smtClean="0">
                <a:solidFill>
                  <a:srgbClr val="7030A0"/>
                </a:solidFill>
              </a:rPr>
              <a:t>дачі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або</a:t>
            </a:r>
            <a:r>
              <a:rPr lang="ru-RU" sz="1800" b="1" dirty="0" smtClean="0">
                <a:solidFill>
                  <a:srgbClr val="7030A0"/>
                </a:solidFill>
              </a:rPr>
              <a:t> в </a:t>
            </a:r>
            <a:r>
              <a:rPr lang="ru-RU" sz="1800" b="1" dirty="0" err="1" smtClean="0">
                <a:solidFill>
                  <a:srgbClr val="7030A0"/>
                </a:solidFill>
              </a:rPr>
              <a:t>ванній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щоб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потім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було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легше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прибирати</a:t>
            </a:r>
            <a:r>
              <a:rPr lang="ru-RU" sz="1800" b="1" dirty="0" smtClean="0">
                <a:solidFill>
                  <a:srgbClr val="7030A0"/>
                </a:solidFill>
              </a:rPr>
              <a:t>. </a:t>
            </a:r>
            <a:r>
              <a:rPr lang="ru-RU" sz="1800" b="1" dirty="0" err="1" smtClean="0">
                <a:solidFill>
                  <a:srgbClr val="7030A0"/>
                </a:solidFill>
              </a:rPr>
              <a:t>Малювати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можна</a:t>
            </a:r>
            <a:r>
              <a:rPr lang="ru-RU" sz="1800" b="1" dirty="0" smtClean="0">
                <a:solidFill>
                  <a:srgbClr val="7030A0"/>
                </a:solidFill>
              </a:rPr>
              <a:t> на </a:t>
            </a:r>
            <a:r>
              <a:rPr lang="ru-RU" sz="1800" b="1" dirty="0" err="1" smtClean="0">
                <a:solidFill>
                  <a:srgbClr val="7030A0"/>
                </a:solidFill>
              </a:rPr>
              <a:t>поверхнях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які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потім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зручніше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відмити</a:t>
            </a:r>
            <a:r>
              <a:rPr lang="ru-RU" sz="1800" b="1" dirty="0" smtClean="0">
                <a:solidFill>
                  <a:srgbClr val="7030A0"/>
                </a:solidFill>
              </a:rPr>
              <a:t> - </a:t>
            </a:r>
            <a:r>
              <a:rPr lang="ru-RU" sz="1800" b="1" dirty="0" err="1" smtClean="0">
                <a:solidFill>
                  <a:srgbClr val="7030A0"/>
                </a:solidFill>
              </a:rPr>
              <a:t>на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склі</a:t>
            </a:r>
            <a:r>
              <a:rPr lang="ru-RU" sz="1800" b="1" dirty="0" smtClean="0">
                <a:solidFill>
                  <a:srgbClr val="7030A0"/>
                </a:solidFill>
              </a:rPr>
              <a:t> (</a:t>
            </a:r>
            <a:r>
              <a:rPr lang="ru-RU" sz="1800" b="1" dirty="0" err="1" smtClean="0">
                <a:solidFill>
                  <a:srgbClr val="7030A0"/>
                </a:solidFill>
              </a:rPr>
              <a:t>двері</a:t>
            </a:r>
            <a:r>
              <a:rPr lang="ru-RU" sz="1800" b="1" dirty="0" smtClean="0">
                <a:solidFill>
                  <a:srgbClr val="7030A0"/>
                </a:solidFill>
              </a:rPr>
              <a:t>), </a:t>
            </a:r>
            <a:r>
              <a:rPr lang="ru-RU" sz="1800" b="1" dirty="0" err="1" smtClean="0">
                <a:solidFill>
                  <a:srgbClr val="7030A0"/>
                </a:solidFill>
              </a:rPr>
              <a:t>дзеркалі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мольберті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таці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закріпленому</a:t>
            </a:r>
            <a:r>
              <a:rPr lang="ru-RU" sz="1800" b="1" dirty="0" smtClean="0">
                <a:solidFill>
                  <a:srgbClr val="7030A0"/>
                </a:solidFill>
              </a:rPr>
              <a:t> вертикально </a:t>
            </a:r>
            <a:r>
              <a:rPr lang="ru-RU" sz="1800" b="1" dirty="0" err="1" smtClean="0">
                <a:solidFill>
                  <a:srgbClr val="7030A0"/>
                </a:solidFill>
              </a:rPr>
              <a:t>або</a:t>
            </a:r>
            <a:r>
              <a:rPr lang="ru-RU" sz="1800" b="1" dirty="0" smtClean="0">
                <a:solidFill>
                  <a:srgbClr val="7030A0"/>
                </a:solidFill>
              </a:rPr>
              <a:t> у </a:t>
            </a:r>
            <a:r>
              <a:rPr lang="ru-RU" sz="1800" b="1" dirty="0" err="1" smtClean="0">
                <a:solidFill>
                  <a:srgbClr val="7030A0"/>
                </a:solidFill>
              </a:rPr>
              <a:t>ванній</a:t>
            </a:r>
            <a:r>
              <a:rPr lang="ru-RU" sz="1800" b="1" dirty="0" smtClean="0">
                <a:solidFill>
                  <a:srgbClr val="7030A0"/>
                </a:solidFill>
              </a:rPr>
              <a:t> - на </a:t>
            </a:r>
            <a:r>
              <a:rPr lang="ru-RU" sz="1800" b="1" dirty="0" err="1" smtClean="0">
                <a:solidFill>
                  <a:srgbClr val="7030A0"/>
                </a:solidFill>
              </a:rPr>
              <a:t>плитці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або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на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самій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ванні</a:t>
            </a:r>
            <a:r>
              <a:rPr lang="ru-RU" sz="1800" b="1" dirty="0" smtClean="0">
                <a:solidFill>
                  <a:srgbClr val="7030A0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ru-RU" sz="1800" b="1" dirty="0" err="1" smtClean="0">
                <a:solidFill>
                  <a:srgbClr val="7030A0"/>
                </a:solidFill>
              </a:rPr>
              <a:t>Під</a:t>
            </a:r>
            <a:r>
              <a:rPr lang="ru-RU" sz="1800" b="1" dirty="0" smtClean="0">
                <a:solidFill>
                  <a:srgbClr val="7030A0"/>
                </a:solidFill>
              </a:rPr>
              <a:t> час </a:t>
            </a:r>
            <a:r>
              <a:rPr lang="ru-RU" sz="1800" b="1" dirty="0" err="1" smtClean="0">
                <a:solidFill>
                  <a:srgbClr val="7030A0"/>
                </a:solidFill>
              </a:rPr>
              <a:t>цього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заняття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потрібно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уважно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стежити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щоб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дитина</a:t>
            </a:r>
            <a:r>
              <a:rPr lang="ru-RU" sz="1800" b="1" dirty="0" smtClean="0">
                <a:solidFill>
                  <a:srgbClr val="7030A0"/>
                </a:solidFill>
              </a:rPr>
              <a:t> не </a:t>
            </a:r>
            <a:r>
              <a:rPr lang="ru-RU" sz="1800" b="1" dirty="0" err="1" smtClean="0">
                <a:solidFill>
                  <a:srgbClr val="7030A0"/>
                </a:solidFill>
              </a:rPr>
              <a:t>їла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піну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не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торкалася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smtClean="0">
                <a:solidFill>
                  <a:srgbClr val="7030A0"/>
                </a:solidFill>
              </a:rPr>
              <a:t>до очей.</a:t>
            </a:r>
          </a:p>
          <a:p>
            <a:pPr>
              <a:buFont typeface="Wingdings" pitchFamily="2" charset="2"/>
              <a:buChar char="q"/>
            </a:pPr>
            <a:r>
              <a:rPr lang="ru-RU" sz="1800" b="1" dirty="0" err="1" smtClean="0">
                <a:solidFill>
                  <a:srgbClr val="7030A0"/>
                </a:solidFill>
              </a:rPr>
              <a:t>Заняття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корисно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тим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що</a:t>
            </a:r>
            <a:r>
              <a:rPr lang="ru-RU" sz="1800" b="1" dirty="0" smtClean="0">
                <a:solidFill>
                  <a:srgbClr val="7030A0"/>
                </a:solidFill>
              </a:rPr>
              <a:t> при </a:t>
            </a:r>
            <a:r>
              <a:rPr lang="ru-RU" sz="1800" b="1" dirty="0" err="1" smtClean="0">
                <a:solidFill>
                  <a:srgbClr val="7030A0"/>
                </a:solidFill>
              </a:rPr>
              <a:t>малюванні</a:t>
            </a:r>
            <a:r>
              <a:rPr lang="ru-RU" sz="1800" b="1" dirty="0" smtClean="0">
                <a:solidFill>
                  <a:srgbClr val="7030A0"/>
                </a:solidFill>
              </a:rPr>
              <a:t> на </a:t>
            </a:r>
            <a:r>
              <a:rPr lang="ru-RU" sz="1800" b="1" dirty="0" err="1" smtClean="0">
                <a:solidFill>
                  <a:srgbClr val="7030A0"/>
                </a:solidFill>
              </a:rPr>
              <a:t>вертикальній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поверхні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задіяна</a:t>
            </a:r>
            <a:r>
              <a:rPr lang="ru-RU" sz="1800" b="1" dirty="0" smtClean="0">
                <a:solidFill>
                  <a:srgbClr val="7030A0"/>
                </a:solidFill>
              </a:rPr>
              <a:t> (</a:t>
            </a:r>
            <a:r>
              <a:rPr lang="ru-RU" sz="1800" b="1" dirty="0" err="1" smtClean="0">
                <a:solidFill>
                  <a:srgbClr val="7030A0"/>
                </a:solidFill>
              </a:rPr>
              <a:t>тобто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тренується</a:t>
            </a:r>
            <a:r>
              <a:rPr lang="ru-RU" sz="1800" b="1" dirty="0" smtClean="0">
                <a:solidFill>
                  <a:srgbClr val="7030A0"/>
                </a:solidFill>
              </a:rPr>
              <a:t>) не </a:t>
            </a:r>
            <a:r>
              <a:rPr lang="ru-RU" sz="1800" b="1" dirty="0" err="1" smtClean="0">
                <a:solidFill>
                  <a:srgbClr val="7030A0"/>
                </a:solidFill>
              </a:rPr>
              <a:t>тільки</a:t>
            </a:r>
            <a:r>
              <a:rPr lang="ru-RU" sz="1800" b="1" dirty="0" smtClean="0">
                <a:solidFill>
                  <a:srgbClr val="7030A0"/>
                </a:solidFill>
              </a:rPr>
              <a:t> та ж </a:t>
            </a:r>
            <a:r>
              <a:rPr lang="ru-RU" sz="1800" b="1" dirty="0" err="1" smtClean="0">
                <a:solidFill>
                  <a:srgbClr val="7030A0"/>
                </a:solidFill>
              </a:rPr>
              <a:t>група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м'язів</a:t>
            </a:r>
            <a:r>
              <a:rPr lang="ru-RU" sz="1800" b="1" dirty="0" smtClean="0">
                <a:solidFill>
                  <a:srgbClr val="7030A0"/>
                </a:solidFill>
              </a:rPr>
              <a:t> руки, </a:t>
            </a:r>
            <a:r>
              <a:rPr lang="ru-RU" sz="1800" b="1" dirty="0" err="1" smtClean="0">
                <a:solidFill>
                  <a:srgbClr val="7030A0"/>
                </a:solidFill>
              </a:rPr>
              <a:t>що</a:t>
            </a:r>
            <a:r>
              <a:rPr lang="ru-RU" sz="1800" b="1" dirty="0" smtClean="0">
                <a:solidFill>
                  <a:srgbClr val="7030A0"/>
                </a:solidFill>
              </a:rPr>
              <a:t> при </a:t>
            </a:r>
            <a:r>
              <a:rPr lang="ru-RU" sz="1800" b="1" dirty="0" err="1" smtClean="0">
                <a:solidFill>
                  <a:srgbClr val="7030A0"/>
                </a:solidFill>
              </a:rPr>
              <a:t>малюванні</a:t>
            </a:r>
            <a:r>
              <a:rPr lang="ru-RU" sz="1800" b="1" dirty="0" smtClean="0">
                <a:solidFill>
                  <a:srgbClr val="7030A0"/>
                </a:solidFill>
              </a:rPr>
              <a:t> на </a:t>
            </a:r>
            <a:r>
              <a:rPr lang="ru-RU" sz="1800" b="1" dirty="0" err="1" smtClean="0">
                <a:solidFill>
                  <a:srgbClr val="7030A0"/>
                </a:solidFill>
              </a:rPr>
              <a:t>горизонтальній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поверхні</a:t>
            </a:r>
            <a:r>
              <a:rPr lang="ru-RU" sz="1800" b="1" dirty="0" smtClean="0">
                <a:solidFill>
                  <a:srgbClr val="7030A0"/>
                </a:solidFill>
              </a:rPr>
              <a:t>, </a:t>
            </a:r>
            <a:r>
              <a:rPr lang="ru-RU" sz="1800" b="1" dirty="0" err="1" smtClean="0">
                <a:solidFill>
                  <a:srgbClr val="7030A0"/>
                </a:solidFill>
              </a:rPr>
              <a:t>але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інші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м'язи</a:t>
            </a:r>
            <a:r>
              <a:rPr lang="ru-RU" sz="1800" b="1" dirty="0" smtClean="0">
                <a:solidFill>
                  <a:srgbClr val="7030A0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ru-RU" sz="1800" b="1" dirty="0" err="1" smtClean="0">
                <a:solidFill>
                  <a:srgbClr val="7030A0"/>
                </a:solidFill>
              </a:rPr>
              <a:t>Піну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можна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зробити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кольоровий</a:t>
            </a:r>
            <a:r>
              <a:rPr lang="ru-RU" sz="1800" b="1" dirty="0" smtClean="0">
                <a:solidFill>
                  <a:srgbClr val="7030A0"/>
                </a:solidFill>
              </a:rPr>
              <a:t>, додавши в </a:t>
            </a:r>
            <a:r>
              <a:rPr lang="ru-RU" sz="1800" b="1" dirty="0" err="1" smtClean="0">
                <a:solidFill>
                  <a:srgbClr val="7030A0"/>
                </a:solidFill>
              </a:rPr>
              <a:t>неї</a:t>
            </a: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dirty="0" err="1" smtClean="0">
                <a:solidFill>
                  <a:srgbClr val="7030A0"/>
                </a:solidFill>
              </a:rPr>
              <a:t>барвники</a:t>
            </a:r>
            <a:r>
              <a:rPr lang="ru-RU" sz="1800" b="1" dirty="0" smtClean="0">
                <a:solidFill>
                  <a:srgbClr val="7030A0"/>
                </a:solidFill>
              </a:rPr>
              <a:t>.</a:t>
            </a:r>
            <a:endParaRPr lang="ru-RU" sz="1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7886700" cy="838200"/>
          </a:xfrm>
        </p:spPr>
        <p:txBody>
          <a:bodyPr/>
          <a:lstStyle/>
          <a:p>
            <a:pPr algn="ctr"/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Сенсорні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гри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малюків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піною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бриття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24000"/>
            <a:ext cx="8686800" cy="4351338"/>
          </a:xfrm>
        </p:spPr>
        <p:txBody>
          <a:bodyPr/>
          <a:lstStyle/>
          <a:p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Замість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малювання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перед ним)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запропонувати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дитині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пограти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піною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гоління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торкатися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долонькою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прибирати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руку,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знову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торкатися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набрати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піну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долоньку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стиснути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руку в кулак,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розтягувати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пропускати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пальчиків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т.д.</a:t>
            </a:r>
          </a:p>
          <a:p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Розслаблення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пальчиків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долоньок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незвичайні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приємні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сенсорні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корисні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позитивні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емоції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дитині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забезпечені</a:t>
            </a:r>
            <a:r>
              <a:rPr lang="ru-RU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685800"/>
            <a:ext cx="7886700" cy="685800"/>
          </a:xfrm>
        </p:spPr>
        <p:txBody>
          <a:bodyPr/>
          <a:lstStyle/>
          <a:p>
            <a:pPr algn="ctr"/>
            <a:r>
              <a:rPr lang="ru-RU" sz="6600" b="1" dirty="0" err="1" smtClean="0">
                <a:solidFill>
                  <a:srgbClr val="7030A0"/>
                </a:solidFill>
                <a:latin typeface="Monotype Corsiva" pitchFamily="66" charset="0"/>
              </a:rPr>
              <a:t>Малювання</a:t>
            </a:r>
            <a:r>
              <a:rPr lang="ru-RU" sz="6600" b="1" dirty="0" smtClean="0">
                <a:solidFill>
                  <a:srgbClr val="7030A0"/>
                </a:solidFill>
                <a:latin typeface="Monotype Corsiva" pitchFamily="66" charset="0"/>
              </a:rPr>
              <a:t> </a:t>
            </a:r>
            <a:r>
              <a:rPr lang="ru-RU" sz="6600" b="1" dirty="0" err="1" smtClean="0">
                <a:solidFill>
                  <a:srgbClr val="7030A0"/>
                </a:solidFill>
                <a:latin typeface="Monotype Corsiva" pitchFamily="66" charset="0"/>
              </a:rPr>
              <a:t>піною</a:t>
            </a:r>
            <a:endParaRPr lang="ru-RU" sz="66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pic>
        <p:nvPicPr>
          <p:cNvPr id="2053" name="Picture 5" descr="G:\картинки\20130301185409-269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1676400"/>
            <a:ext cx="4191000" cy="373380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5122" name="Picture 2" descr="F:\картинки\125178820_OPzURlcGWoY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b="3030"/>
          <a:stretch>
            <a:fillRect/>
          </a:stretch>
        </p:blipFill>
        <p:spPr bwMode="auto">
          <a:xfrm>
            <a:off x="381000" y="1676400"/>
            <a:ext cx="4133850" cy="373380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</p:spTree>
  </p:cSld>
  <p:clrMapOvr>
    <a:masterClrMapping/>
  </p:clrMapOvr>
  <p:transition advTm="10561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609600"/>
            <a:ext cx="7886700" cy="914400"/>
          </a:xfrm>
        </p:spPr>
        <p:txBody>
          <a:bodyPr/>
          <a:lstStyle/>
          <a:p>
            <a:pPr algn="ctr"/>
            <a:r>
              <a:rPr lang="ru-RU" sz="6600" b="1" dirty="0" err="1" smtClean="0">
                <a:solidFill>
                  <a:srgbClr val="7030A0"/>
                </a:solidFill>
                <a:latin typeface="Monotype Corsiva" pitchFamily="66" charset="0"/>
              </a:rPr>
              <a:t>Малювання</a:t>
            </a:r>
            <a:r>
              <a:rPr lang="ru-RU" sz="6600" b="1" dirty="0" smtClean="0">
                <a:solidFill>
                  <a:srgbClr val="7030A0"/>
                </a:solidFill>
                <a:latin typeface="Monotype Corsiva" pitchFamily="66" charset="0"/>
              </a:rPr>
              <a:t> на </a:t>
            </a:r>
            <a:r>
              <a:rPr lang="ru-RU" sz="6600" b="1" dirty="0" err="1" smtClean="0">
                <a:solidFill>
                  <a:srgbClr val="7030A0"/>
                </a:solidFill>
                <a:latin typeface="Monotype Corsiva" pitchFamily="66" charset="0"/>
              </a:rPr>
              <a:t>піні</a:t>
            </a:r>
            <a:endParaRPr lang="ru-RU" sz="6600" dirty="0"/>
          </a:p>
        </p:txBody>
      </p:sp>
      <p:pic>
        <p:nvPicPr>
          <p:cNvPr id="6146" name="Picture 2" descr="F:\картинки\203946905.321921741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940" t="7005" r="6749" b="8865"/>
          <a:stretch>
            <a:fillRect/>
          </a:stretch>
        </p:blipFill>
        <p:spPr bwMode="auto">
          <a:xfrm>
            <a:off x="533400" y="1752601"/>
            <a:ext cx="3962400" cy="350520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6147" name="Picture 3" descr="F:\картинки\43757205.229929867.jpeg"/>
          <p:cNvPicPr>
            <a:picLocks noChangeAspect="1" noChangeArrowheads="1"/>
          </p:cNvPicPr>
          <p:nvPr/>
        </p:nvPicPr>
        <p:blipFill>
          <a:blip r:embed="rId3"/>
          <a:srcRect l="5769" b="10638"/>
          <a:stretch>
            <a:fillRect/>
          </a:stretch>
        </p:blipFill>
        <p:spPr bwMode="auto">
          <a:xfrm>
            <a:off x="5029200" y="1752600"/>
            <a:ext cx="3810000" cy="34290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</p:spTree>
  </p:cSld>
  <p:clrMapOvr>
    <a:masterClrMapping/>
  </p:clrMapOvr>
  <p:transition advTm="1039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28650" y="609600"/>
            <a:ext cx="7886700" cy="5567363"/>
          </a:xfrm>
        </p:spPr>
        <p:txBody>
          <a:bodyPr numCol="2"/>
          <a:lstStyle/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Художник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хоче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малювати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Нехай не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дають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йому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зошит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...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те художник-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художник</a:t>
            </a:r>
          </a:p>
          <a:p>
            <a:pPr>
              <a:buNone/>
            </a:pP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Малює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...</a:t>
            </a:r>
          </a:p>
          <a:p>
            <a:pPr>
              <a:buNone/>
            </a:pP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креслить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палицею по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Зимою пальцем на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склі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пише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вугіллям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паркані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 на шпалерах в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коридорі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Малює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крейдою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дошці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глині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​​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пише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піску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</a:p>
          <a:p>
            <a:pPr>
              <a:buNone/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Нехай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паперу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руками,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грошей на полотна,</a:t>
            </a:r>
          </a:p>
          <a:p>
            <a:pPr>
              <a:buNone/>
            </a:pP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буде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малювати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камені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 на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шматочку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берести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Салютом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розфарбує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повітря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Взявши вила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пише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воді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Художник, тому художник,</a:t>
            </a:r>
          </a:p>
          <a:p>
            <a:pPr>
              <a:buNone/>
            </a:pP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малювати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скрізь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художнику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заважає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Той землю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краси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позбавляє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3276600"/>
          </a:xfrm>
        </p:spPr>
        <p:txBody>
          <a:bodyPr/>
          <a:lstStyle/>
          <a:p>
            <a:r>
              <a:rPr lang="ru-RU" sz="7200" b="1" dirty="0" err="1" smtClean="0">
                <a:solidFill>
                  <a:srgbClr val="FF0000"/>
                </a:solidFill>
                <a:latin typeface="Monotype Corsiva" pitchFamily="66" charset="0"/>
              </a:rPr>
              <a:t>Дякую</a:t>
            </a:r>
            <a:r>
              <a:rPr lang="ru-RU" sz="7200" b="1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72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7200" b="1" dirty="0" smtClean="0">
                <a:solidFill>
                  <a:srgbClr val="FF0000"/>
                </a:solidFill>
                <a:latin typeface="Monotype Corsiva" pitchFamily="66" charset="0"/>
              </a:rPr>
              <a:t>за</a:t>
            </a:r>
            <a:br>
              <a:rPr lang="ru-RU" sz="72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7200" b="1" dirty="0" err="1" smtClean="0">
                <a:solidFill>
                  <a:srgbClr val="FF0000"/>
                </a:solidFill>
                <a:latin typeface="Monotype Corsiva" pitchFamily="66" charset="0"/>
              </a:rPr>
              <a:t>увагу</a:t>
            </a:r>
            <a:r>
              <a:rPr lang="ru-RU" sz="7200" b="1" dirty="0" smtClean="0">
                <a:solidFill>
                  <a:srgbClr val="FF0000"/>
                </a:solidFill>
                <a:latin typeface="Monotype Corsiva" pitchFamily="66" charset="0"/>
              </a:rPr>
              <a:t>!</a:t>
            </a:r>
            <a:endParaRPr lang="ru-RU" sz="72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la-detej01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dla-detej01</Template>
  <TotalTime>619</TotalTime>
  <Words>1321</Words>
  <PresentationFormat>Экран (4:3)</PresentationFormat>
  <Paragraphs>95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dla-detej01</vt:lpstr>
      <vt:lpstr>Презентація для вихователів  «Види нетрадиційних технік малювання»</vt:lpstr>
      <vt:lpstr>Діти повинні жити у світі краси, гри, казки, музики, малюнка, фантазії, творчості.                                      В.О.Сухомлинский   Мистецтво полягає в тому, щоб знайти в не звичайному звичайне звичайне в не звичайному.                                                   Дені Дідро</vt:lpstr>
      <vt:lpstr>Незвичайне  завжди цікаво! </vt:lpstr>
      <vt:lpstr>Чим приваблива нетрадиційна техніка малювання?</vt:lpstr>
      <vt:lpstr>Нетрадиційні способи малювання</vt:lpstr>
      <vt:lpstr>Пластилінографія - новий вид декоративно-прикладного мистецтва. Являє собою створення ліпних картин із зображенням більш - менш опуклих, напівоб'ємні об'єктів на горизонтальній поверхні. Основний матеріал - пластилін.</vt:lpstr>
      <vt:lpstr>Техніка «набризк» полягає в розбризкуванні крапель за допомогою спеціального пристосування, яке в дитячому саду замінить зубна щітка або кисть. Зубною щіткою в руці набираємо трохи фарби, а стеком (або пензлем) проводимо по поверхні щітки рухами у напрямку до себе. Бризки летять на папір. Теми для малювання можуть бути найрізноманітніші.</vt:lpstr>
      <vt:lpstr>Манкографія - заняття для дітей будь-якого віку. Крім звичайного хаотичного малювання і вільної гри для дитини можна ще малювати квіточки, сонечко і промінчики, хмаринки і дощик, будиночок і парканчик і т.д.Також цю техніку можна використовувати в роботі з піском і сіллю.</vt:lpstr>
      <vt:lpstr>Малювання м'ятим  папером - це дуже цікава техніка малювання, яка дає простір для фантазії і свободу маленьким ручкам. Цікавим є навіть процес підготовки до заняття. Паперові грудочки, якими власне і буде виконуватися робота, діти з задоволенням можуть нам'яти самі.</vt:lpstr>
      <vt:lpstr>Ниткографія - це цікава техніка малювання нитками. У цій техніці лінії утворюються після приклеювання ниток. На основу наноситься клей і вибране зображення крок за кроком заповнюється шарами ниточок.</vt:lpstr>
      <vt:lpstr>Граттаж - спосіб виконання малюнка шляхом процарапуванії пером або гострим інструментом паперу або картону, залитих тушшю. Інша назва техніки - воскографія.</vt:lpstr>
      <vt:lpstr>Кляксографія - це різновид графічної техніки, заснована на перетворенні плям-плям в потрібні реальні або фантастичні образи. Малюнок в цій техніці виповнюється: тушшю, чорнилом, аквареллю, гуашшю.</vt:lpstr>
      <vt:lpstr>Пальчикова живопис сприяє ранньому розвитку творчих способностей.Не важливо що він намалював і як він намалював, важливо те з яким задоволенням він це робить.</vt:lpstr>
      <vt:lpstr>Монотипія - це графічна техніка. Малюнок наноситься спочатку на рівну і гладку поверхню, а потім він друкується на іншу поверхню.</vt:lpstr>
      <vt:lpstr>Мармуровий папір - це нетрадиційна техніка малювання за допомогою змішування піни для гоління і фарб.</vt:lpstr>
      <vt:lpstr>Фроттаж - техніка перекладу на папір текстури матеріалу або слабо вираженого рельєфу прийомом натирають руху не заточеного олівця.</vt:lpstr>
      <vt:lpstr>Проведення творчої художньої діяльності з використанням нетрадиційних технік:</vt:lpstr>
      <vt:lpstr>Мармуровий папір</vt:lpstr>
      <vt:lpstr>Матеріали та інструменти: </vt:lpstr>
      <vt:lpstr>План работи:</vt:lpstr>
      <vt:lpstr>Як малювати піною для бриття? </vt:lpstr>
      <vt:lpstr>Сенсорні ігри для малюків с піною для бриття </vt:lpstr>
      <vt:lpstr>Малювання піною</vt:lpstr>
      <vt:lpstr>Малювання на піні</vt:lpstr>
      <vt:lpstr>Слайд 25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ТЕХНИКИ РИСОВАНИЯ</dc:title>
  <dc:creator>Сергей</dc:creator>
  <cp:lastModifiedBy>User</cp:lastModifiedBy>
  <cp:revision>104</cp:revision>
  <dcterms:modified xsi:type="dcterms:W3CDTF">2020-10-27T23:57:33Z</dcterms:modified>
</cp:coreProperties>
</file>