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7" r:id="rId4"/>
    <p:sldId id="263" r:id="rId5"/>
    <p:sldId id="259" r:id="rId6"/>
    <p:sldId id="270" r:id="rId7"/>
    <p:sldId id="264" r:id="rId8"/>
    <p:sldId id="262" r:id="rId9"/>
    <p:sldId id="258" r:id="rId10"/>
    <p:sldId id="261" r:id="rId11"/>
    <p:sldId id="265" r:id="rId12"/>
    <p:sldId id="260" r:id="rId13"/>
    <p:sldId id="266" r:id="rId14"/>
    <p:sldId id="267" r:id="rId15"/>
    <p:sldId id="271" r:id="rId16"/>
    <p:sldId id="268" r:id="rId17"/>
    <p:sldId id="26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 hasCustomPrompt="1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 hasCustomPrompt="1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 hasCustomPrompt="1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 hasCustomPrompt="1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 hasCustomPrompt="1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2.png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hyperlink" Target="https://uk.wikipedia.org/wiki/%D0%9A%D0%BE%D0%BC%D1%83%D0%BD%D1%96%D0%B7%D0%BC" TargetMode="External"/><Relationship Id="rId2" Type="http://schemas.openxmlformats.org/officeDocument/2006/relationships/hyperlink" Target="https://uk.wikipedia.org/wiki/%D0%9D%D1%96%D0%BC%D0%B5%D1%86%D1%8C%D0%BA%D0%B0_%D0%BC%D0%BE%D0%B2%D0%B0" TargetMode="Externa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0960" y="60958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1260" y="1960880"/>
            <a:ext cx="6769760" cy="3446145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uk-UA" sz="4800" b="0" i="0" dirty="0">
                <a:effectLst/>
                <a:latin typeface="Google Sans"/>
              </a:rPr>
              <a:t>8 березня: день «весни, жіночності та краси» чи «боротьби жінок за свої права»?</a:t>
            </a:r>
            <a:endParaRPr lang="uk-UA" sz="4800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5835585" y="5030918"/>
            <a:ext cx="5935535" cy="2058765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uk-UA" dirty="0"/>
              <a:t>УКЛАДАЧ: </a:t>
            </a:r>
            <a:endParaRPr lang="uk-UA" dirty="0"/>
          </a:p>
          <a:p>
            <a:pPr algn="r"/>
            <a:r>
              <a:rPr lang="uk-UA" dirty="0"/>
              <a:t>ТЕТЯНА СЕЗЬКО, </a:t>
            </a:r>
            <a:endParaRPr lang="uk-UA" dirty="0"/>
          </a:p>
          <a:p>
            <a:pPr algn="r"/>
            <a:r>
              <a:rPr lang="uk-UA" dirty="0"/>
              <a:t>УЧИТЕЛЬ УКРАЇНСЬКОЇ МОВИ ТА ЛІТЕРАТУРИ, КЛАСНИЙ КЕРІВНИК 5 КЛАСУ</a:t>
            </a:r>
            <a:endParaRPr lang="uk-UA" dirty="0"/>
          </a:p>
        </p:txBody>
      </p:sp>
      <p:sp useBgFill="1"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"/>
          <a:srcRect t="13194" r="7032"/>
          <a:stretch>
            <a:fillRect/>
          </a:stretch>
        </p:blipFill>
        <p:spPr>
          <a:xfrm>
            <a:off x="-4" y="-2"/>
            <a:ext cx="4966386" cy="6858001"/>
          </a:xfrm>
          <a:prstGeom prst="rect">
            <a:avLst/>
          </a:prstGeom>
        </p:spPr>
      </p:pic>
      <p:sp>
        <p:nvSpPr>
          <p:cNvPr id="13" name="Rectangle 1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hade val="98000"/>
                <a:satMod val="150000"/>
                <a:lumMod val="102000"/>
              </a:schemeClr>
            </a:gs>
            <a:gs pos="50000">
              <a:schemeClr val="bg1">
                <a:tint val="98000"/>
                <a:shade val="90000"/>
                <a:satMod val="13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3406393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730"/>
          <a:stretch>
            <a:fillRect/>
          </a:stretch>
        </p:blipFill>
        <p:spPr>
          <a:xfrm rot="16200000">
            <a:off x="-1266906" y="2188762"/>
            <a:ext cx="6860373" cy="24828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47012" y="384108"/>
            <a:ext cx="7702682" cy="6107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Нарешті ми дочекалися закінчення зими! Довший світловий день, передчуття потепління додають нам оптимізму.</a:t>
            </a:r>
            <a:r>
              <a:rPr lang="uk-U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 мене запитали діти, а що це за свято таке 8 Березня? Оперуючи фактами,  розповім про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нього</a:t>
            </a:r>
            <a:r>
              <a:rPr lang="uk-UA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k-UA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Восьме березня </a:t>
            </a:r>
            <a:r>
              <a:rPr lang="uk-UA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одне з тих свят, навколо якого не перший рік дискутують із пропозицією </a:t>
            </a:r>
            <a:r>
              <a:rPr lang="uk-UA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декомунізувати</a:t>
            </a:r>
            <a:r>
              <a:rPr lang="uk-UA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*, скасувати чи хоча би зробити звичайним робочим днем. То яку ж із позицій обрати? Спираймося на факти. </a:t>
            </a:r>
            <a:endParaRPr lang="uk-UA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*декомунізація – </a:t>
            </a:r>
            <a:r>
              <a:rPr lang="ru-RU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коли </a:t>
            </a:r>
            <a:r>
              <a:rPr lang="ru-RU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позбуваються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комуністичної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спадщини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минулого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2000" i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5256" y="1282160"/>
            <a:ext cx="4809505" cy="42936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800"/>
              </a:spcAft>
            </a:pPr>
            <a:r>
              <a:rPr lang="uk-UA" sz="2800" b="1" dirty="0" err="1">
                <a:effectLst/>
              </a:rPr>
              <a:t>Міжнаро́дний</a:t>
            </a:r>
            <a:r>
              <a:rPr lang="uk-UA" sz="2800" b="1" dirty="0">
                <a:effectLst/>
              </a:rPr>
              <a:t> </a:t>
            </a:r>
            <a:r>
              <a:rPr lang="uk-UA" sz="2800" b="1" dirty="0" err="1">
                <a:effectLst/>
              </a:rPr>
              <a:t>жіно́чий</a:t>
            </a:r>
            <a:r>
              <a:rPr lang="uk-UA" sz="2800" b="1" dirty="0">
                <a:effectLst/>
              </a:rPr>
              <a:t> день </a:t>
            </a:r>
            <a:r>
              <a:rPr lang="uk-UA" sz="2800" dirty="0" err="1">
                <a:effectLst/>
              </a:rPr>
              <a:t>англ</a:t>
            </a:r>
            <a:r>
              <a:rPr lang="uk-UA" sz="2800" dirty="0">
                <a:effectLst/>
              </a:rPr>
              <a:t>. </a:t>
            </a:r>
            <a:r>
              <a:rPr lang="uk-UA" sz="2800" dirty="0" err="1">
                <a:effectLst/>
              </a:rPr>
              <a:t>International</a:t>
            </a:r>
            <a:r>
              <a:rPr lang="uk-UA" sz="2800" dirty="0">
                <a:effectLst/>
              </a:rPr>
              <a:t> </a:t>
            </a:r>
            <a:r>
              <a:rPr lang="uk-UA" sz="2800" dirty="0" err="1">
                <a:effectLst/>
              </a:rPr>
              <a:t>Women's</a:t>
            </a:r>
            <a:r>
              <a:rPr lang="uk-UA" sz="2800" dirty="0">
                <a:effectLst/>
              </a:rPr>
              <a:t> </a:t>
            </a:r>
            <a:r>
              <a:rPr lang="uk-UA" sz="2800" dirty="0" err="1">
                <a:effectLst/>
              </a:rPr>
              <a:t>Day</a:t>
            </a:r>
            <a:r>
              <a:rPr lang="uk-UA" sz="2800" dirty="0">
                <a:effectLst/>
              </a:rPr>
              <a:t>, повна назва </a:t>
            </a:r>
            <a:r>
              <a:rPr lang="uk-UA" sz="2800" dirty="0" err="1">
                <a:effectLst/>
              </a:rPr>
              <a:t>Міжнаро́дний</a:t>
            </a:r>
            <a:r>
              <a:rPr lang="uk-UA" sz="2800" dirty="0">
                <a:effectLst/>
              </a:rPr>
              <a:t> </a:t>
            </a:r>
            <a:r>
              <a:rPr lang="uk-UA" sz="2800" dirty="0" err="1">
                <a:effectLst/>
              </a:rPr>
              <a:t>де́нь</a:t>
            </a:r>
            <a:r>
              <a:rPr lang="uk-UA" sz="2800" dirty="0">
                <a:effectLst/>
              </a:rPr>
              <a:t> боротьби́ за права́ </a:t>
            </a:r>
            <a:r>
              <a:rPr lang="uk-UA" sz="2800" dirty="0" err="1">
                <a:effectLst/>
              </a:rPr>
              <a:t>жіно́к</a:t>
            </a:r>
            <a:r>
              <a:rPr lang="uk-UA" sz="2800" dirty="0">
                <a:effectLst/>
              </a:rPr>
              <a:t> і </a:t>
            </a:r>
            <a:r>
              <a:rPr lang="uk-UA" sz="2800" dirty="0" err="1">
                <a:effectLst/>
              </a:rPr>
              <a:t>міжнаро́дний</a:t>
            </a:r>
            <a:r>
              <a:rPr lang="uk-UA" sz="2800" dirty="0">
                <a:effectLst/>
              </a:rPr>
              <a:t> мир (рішенням ООН від 1977 року) — міжнародна дата, яка щорічно відзначається 8 березня </a:t>
            </a:r>
            <a:r>
              <a:rPr lang="uk-UA" sz="2800" b="1" dirty="0">
                <a:effectLst/>
              </a:rPr>
              <a:t>на згадку про культурні, політичні та соціально-економічні досягнення жінок.</a:t>
            </a:r>
            <a:endParaRPr lang="uk-UA" sz="2800" b="1" dirty="0">
              <a:effectLst/>
            </a:endParaRPr>
          </a:p>
        </p:txBody>
      </p:sp>
      <p:sp useBgFill="1">
        <p:nvSpPr>
          <p:cNvPr id="7175" name="Rectangle 717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Картинка міжнародний жіночий день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1" r="-1" b="-1"/>
          <a:stretch>
            <a:fillRect/>
          </a:stretch>
        </p:blipFill>
        <p:spPr bwMode="auto">
          <a:xfrm>
            <a:off x="5304147" y="10"/>
            <a:ext cx="688785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арни-феминисты о том, почему стоит поддерживать женщин в борьбе за их права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32" y="655048"/>
            <a:ext cx="5832629" cy="4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39161" y="504547"/>
            <a:ext cx="6063447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Почну з того, що </a:t>
            </a:r>
            <a:r>
              <a:rPr lang="uk-UA" sz="2800" i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передісторія Міжнародного жіночого дня бере свій початок від </a:t>
            </a:r>
            <a:r>
              <a:rPr lang="uk-UA" sz="2800" b="1" i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28 лютого 1909 року</a:t>
            </a:r>
            <a:r>
              <a:rPr lang="uk-UA" sz="28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коли під проводом Соціалістичної партії тисячі американок відзначали </a:t>
            </a:r>
            <a:r>
              <a:rPr lang="uk-UA" sz="28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Національний день прав жінок у США</a:t>
            </a:r>
            <a:r>
              <a:rPr lang="uk-UA" sz="28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dirty="0">
              <a:solidFill>
                <a:srgbClr val="000000"/>
              </a:solidFill>
              <a:effectLst/>
              <a:latin typeface="Lato" panose="020F050202020403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вже 1910 року, з подачі Клари Цеткін*, понад 100 делегаток із 17 країн одностайно </a:t>
            </a:r>
            <a:r>
              <a:rPr lang="uk-UA" sz="28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підтримали її ідею про щорічне відзначання дня прав жінок на міжнародному рівні.</a:t>
            </a:r>
            <a:br>
              <a:rPr lang="uk-UA" sz="28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9392" y="5829082"/>
            <a:ext cx="4509856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*</a:t>
            </a:r>
            <a:r>
              <a:rPr lang="uk-UA" sz="14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Кла́ра</a:t>
            </a:r>
            <a:r>
              <a:rPr lang="uk-UA" sz="14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uk-UA" sz="14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Це́ткін</a:t>
            </a:r>
            <a:r>
              <a:rPr lang="uk-UA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uk-UA" sz="14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Німецька мова"/>
              </a:rPr>
              <a:t>нім.</a:t>
            </a:r>
            <a:r>
              <a:rPr lang="uk-UA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cs-CZ" sz="1400" b="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Clara Zetkin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uk-UA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уроджена </a:t>
            </a:r>
            <a:r>
              <a:rPr lang="uk-UA" sz="14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Айснер</a:t>
            </a:r>
            <a:r>
              <a:rPr lang="uk-UA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 — діячка німецького та міжнародного </a:t>
            </a:r>
            <a:r>
              <a:rPr lang="uk-UA" sz="14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3" tooltip="Комунізм"/>
              </a:rPr>
              <a:t>комуністичного</a:t>
            </a:r>
            <a:r>
              <a:rPr lang="uk-UA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робітничого руху.</a:t>
            </a:r>
            <a:endParaRPr lang="uk-UA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Демонстрація суфражисток у США. Нью-Йорк, 1913 рік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09" y="522515"/>
            <a:ext cx="8020438" cy="5383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7864" y="6111551"/>
            <a:ext cx="56318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Демонстрація</a:t>
            </a:r>
            <a:r>
              <a:rPr lang="ru-RU" dirty="0"/>
              <a:t> суфражисток* у США. Нью-Йорк, 1913 </a:t>
            </a:r>
            <a:r>
              <a:rPr lang="ru-RU" dirty="0" err="1"/>
              <a:t>рік</a:t>
            </a:r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5645021" y="6111550"/>
            <a:ext cx="645911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1200" b="1" dirty="0" err="1"/>
              <a:t>Суфражи́зм</a:t>
            </a:r>
            <a:r>
              <a:rPr lang="uk-UA" sz="1200" dirty="0"/>
              <a:t>, або рух за жіноче виборче право (</a:t>
            </a:r>
            <a:r>
              <a:rPr lang="uk-UA" sz="1200" dirty="0" err="1"/>
              <a:t>англ</a:t>
            </a:r>
            <a:r>
              <a:rPr lang="uk-UA" sz="1200" dirty="0"/>
              <a:t>. </a:t>
            </a:r>
            <a:r>
              <a:rPr lang="cs-CZ" sz="1200" dirty="0"/>
              <a:t>Women's suffrage movement) — </a:t>
            </a:r>
            <a:r>
              <a:rPr lang="uk-UA" sz="1200" b="1" dirty="0"/>
              <a:t>правозахисний рух за надання жінкам виборчого права, </a:t>
            </a:r>
            <a:r>
              <a:rPr lang="uk-UA" sz="1200" dirty="0"/>
              <a:t>а також проти дискримінації жінок у правовому полі, політичному та економічному житті.</a:t>
            </a:r>
            <a:endParaRPr lang="uk-UA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8257592" y="1324946"/>
            <a:ext cx="359721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28 лютого 1908 року нью-йоркська Соціал-демократична жіноча організація влаштувала мітинг із </a:t>
            </a:r>
            <a:r>
              <a:rPr lang="uk-UA" b="1" dirty="0"/>
              <a:t>закликами скоротити робочий день та забезпечити жінкам рівні з чоловіками умови оплати праці.</a:t>
            </a:r>
            <a:r>
              <a:rPr lang="uk-UA" dirty="0"/>
              <a:t> Тоді у демонстрації взяли участь </a:t>
            </a:r>
            <a:r>
              <a:rPr lang="uk-UA" b="1" dirty="0"/>
              <a:t>понад 15 тисяч жінок</a:t>
            </a:r>
            <a:r>
              <a:rPr lang="uk-UA" dirty="0"/>
              <a:t>, які також вимагали надати їм виборче право</a:t>
            </a:r>
            <a:endParaRPr lang="uk-U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Украдене свято: історичні трансформації смислу 8 березня - 8 Березня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0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73336" y="707423"/>
            <a:ext cx="6682665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i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Києві 8 Березня вперше відзначали у 1914 році</a:t>
            </a:r>
            <a:r>
              <a:rPr lang="uk-UA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де провідне місце займали пацифістські* заклики. Із приходом до влади </a:t>
            </a:r>
            <a:r>
              <a:rPr lang="uk-UA" sz="20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більшовики почали </a:t>
            </a:r>
            <a:r>
              <a:rPr lang="uk-UA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поступове </a:t>
            </a:r>
            <a:r>
              <a:rPr lang="uk-UA" sz="20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зміщення акцентів </a:t>
            </a:r>
            <a:r>
              <a:rPr lang="uk-UA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 боротьби за права жінок до свята жіночності, весни та краси. У 1920 році Жіночий день уперше відзначили в радянській Україні, а вже у 1921 році 8 Березня стало </a:t>
            </a:r>
            <a:r>
              <a:rPr lang="uk-UA" sz="20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державним святом в СРСР</a:t>
            </a:r>
            <a:r>
              <a:rPr lang="uk-UA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Проте з перших років більшовики зайнялися планомірною </a:t>
            </a:r>
            <a:r>
              <a:rPr lang="uk-UA" sz="20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підміною сенсу цього дня</a:t>
            </a:r>
            <a:r>
              <a:rPr lang="uk-UA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Змінили форму проведення свята. </a:t>
            </a:r>
            <a:r>
              <a:rPr lang="uk-UA" sz="20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Замість вуличних акцій</a:t>
            </a:r>
            <a:r>
              <a:rPr lang="uk-UA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до яких могли б приєднатися усі охочі, — збори та </a:t>
            </a:r>
            <a:r>
              <a:rPr lang="uk-UA" sz="20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засідання у приміщеннях</a:t>
            </a:r>
            <a:r>
              <a:rPr lang="uk-UA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де кількість та склад присутніх можна було регламентувати. 8 Березня набуло більшого офіціозу та </a:t>
            </a:r>
            <a:r>
              <a:rPr lang="uk-UA" sz="20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перетворилось на огляд досягнень радянського жіноцтва з публікацією якісних та кількісних показників у звітах.</a:t>
            </a:r>
            <a:endParaRPr lang="uk-UA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273336" y="6043777"/>
            <a:ext cx="6773662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/>
              <a:t>*</a:t>
            </a:r>
            <a:r>
              <a:rPr lang="uk-UA" sz="1400" dirty="0"/>
              <a:t>Пацифізм (лат., миротворний): ліберальна політична течія, прихильники якої засуджують будь-які війни, незалежно від їхнього характеру</a:t>
            </a:r>
            <a:r>
              <a:rPr lang="ru-RU" dirty="0"/>
              <a:t>.</a:t>
            </a:r>
            <a:endParaRPr lang="uk-U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512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5122" name="Picture 2" descr="Що ми святкуємо 8 березня — The Village Україн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213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ра бы уже запомнить, что женщина – тоже человек | GQ Россия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817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722617" y="197346"/>
            <a:ext cx="5146829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8 Березня  1965 ріку  свято набуло статусу </a:t>
            </a:r>
            <a:r>
              <a:rPr lang="uk-UA" b="1" dirty="0"/>
              <a:t>державного вихідного дня</a:t>
            </a:r>
            <a:r>
              <a:rPr lang="uk-UA" dirty="0"/>
              <a:t>, а святкування з публічного простору </a:t>
            </a:r>
            <a:r>
              <a:rPr lang="uk-UA" b="1" dirty="0"/>
              <a:t>перенесли у приватну сферу. </a:t>
            </a:r>
            <a:r>
              <a:rPr lang="uk-UA" dirty="0"/>
              <a:t>Тепер у цей день жінки опинялися вдома, в колі близьких і друзів, тому можна говорити про перетворення 8 Березня на свято, котре за своїм смислом </a:t>
            </a:r>
            <a:r>
              <a:rPr lang="uk-UA" b="1" dirty="0"/>
              <a:t>близьке до Дня матері. </a:t>
            </a:r>
            <a:endParaRPr lang="uk-UA" b="1" dirty="0"/>
          </a:p>
          <a:p>
            <a:pPr algn="just"/>
            <a:endParaRPr lang="uk-UA" dirty="0"/>
          </a:p>
          <a:p>
            <a:pPr algn="just"/>
            <a:r>
              <a:rPr lang="uk-UA" dirty="0"/>
              <a:t>У 1977 році Генеральна Асамблея ООН запропонувала державам-учасницям оголосити 8 березня </a:t>
            </a:r>
            <a:r>
              <a:rPr lang="uk-UA" b="1" dirty="0"/>
              <a:t>Днем Організації Об'єднаних Націй для прав жінок і миру в усьому світі. </a:t>
            </a:r>
            <a:endParaRPr lang="uk-UA" b="1" dirty="0"/>
          </a:p>
          <a:p>
            <a:pPr algn="just"/>
            <a:endParaRPr lang="uk-UA" b="1" dirty="0"/>
          </a:p>
          <a:p>
            <a:pPr algn="just"/>
            <a:r>
              <a:rPr lang="uk-UA" dirty="0"/>
              <a:t>У  СРСР наприкінці 1970-х зробили ще один крок до </a:t>
            </a:r>
            <a:r>
              <a:rPr lang="uk-UA" b="1" dirty="0"/>
              <a:t>деполітизації*</a:t>
            </a:r>
            <a:r>
              <a:rPr lang="uk-UA" dirty="0"/>
              <a:t> 8 Березня.  Свято доповнили новою модою: у школах хлопчики почали вітати </a:t>
            </a:r>
            <a:r>
              <a:rPr lang="uk-UA" dirty="0" err="1"/>
              <a:t>дівчаток</a:t>
            </a:r>
            <a:r>
              <a:rPr lang="uk-UA" dirty="0"/>
              <a:t>-однокласниць. </a:t>
            </a:r>
            <a:r>
              <a:rPr lang="uk-UA" b="1" dirty="0"/>
              <a:t>Тенденція до «омолодження»</a:t>
            </a:r>
            <a:r>
              <a:rPr lang="uk-UA" dirty="0"/>
              <a:t> героїні свята призвела до </a:t>
            </a:r>
            <a:r>
              <a:rPr lang="uk-UA" b="1" dirty="0"/>
              <a:t>повного зникнення </a:t>
            </a:r>
            <a:r>
              <a:rPr lang="uk-UA" dirty="0"/>
              <a:t>натяків на його політичну сутність.</a:t>
            </a:r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1479" y="6396335"/>
            <a:ext cx="658029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1200" dirty="0"/>
              <a:t>*ДЕПОЛІТИЗАЦІЯ.   Відмова від превалювання політичних методів організації всього суспільного життя.</a:t>
            </a:r>
            <a:endParaRPr lang="uk-UA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410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4098" name="Picture 2" descr="Забезпечення рівних прав і можливостей жінок в Україні » Профспілка  працівників освіти і науки Україн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17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0" y="0"/>
            <a:ext cx="8688218" cy="32921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3" name="Rectangle 820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21912" y="1410556"/>
            <a:ext cx="4536559" cy="39224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800"/>
              </a:spcAft>
            </a:pPr>
            <a:r>
              <a:rPr lang="uk-UA" sz="2800" dirty="0">
                <a:effectLst/>
              </a:rPr>
              <a:t>«</a:t>
            </a:r>
            <a:r>
              <a:rPr lang="uk-UA" sz="2000" dirty="0">
                <a:effectLst/>
              </a:rPr>
              <a:t>День краси та жіночності» поступово почав втрачати свою актуальність в Україні, особливо сьогодні, коли </a:t>
            </a:r>
            <a:r>
              <a:rPr lang="uk-UA" sz="2000" b="1" dirty="0">
                <a:effectLst/>
              </a:rPr>
              <a:t>жінки стоять на захисті держави на рівні з чоловіками. </a:t>
            </a:r>
            <a:r>
              <a:rPr lang="uk-UA" sz="2000" b="1" dirty="0"/>
              <a:t>Ж</a:t>
            </a:r>
            <a:r>
              <a:rPr lang="uk-UA" sz="2000" dirty="0">
                <a:effectLst/>
              </a:rPr>
              <a:t>інки України роблять усе, що можуть, щоб зупинити війну — як і чоловіки. Воюють і </a:t>
            </a:r>
            <a:r>
              <a:rPr lang="uk-UA" sz="2000" dirty="0" err="1">
                <a:effectLst/>
              </a:rPr>
              <a:t>волонтерять</a:t>
            </a:r>
            <a:r>
              <a:rPr lang="uk-UA" sz="2000" dirty="0">
                <a:effectLst/>
              </a:rPr>
              <a:t>. Народжують дітей у підвалах. Закликають до відповідальності світових лідерів. Залучають світову спільноту. Допомагають. Рятують життя. Зберігають спокій. Жінки надихають на боротьбу за Україну весь світ</a:t>
            </a:r>
            <a:r>
              <a:rPr lang="en-US" sz="2000" dirty="0">
                <a:effectLst/>
              </a:rPr>
              <a:t>. </a:t>
            </a:r>
            <a:endParaRPr lang="en-US" sz="2000" dirty="0">
              <a:effectLst/>
            </a:endParaRPr>
          </a:p>
        </p:txBody>
      </p:sp>
      <p:pic>
        <p:nvPicPr>
          <p:cNvPr id="8196" name="Picture 4" descr="Відкрита виховна година «Видатні жінки України» | Відокремлений структурний  підрозділ &quot;Ладижинський фаховий коледж Вінницького національного аграрного  університету&quot;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6" r="22549" b="-1"/>
          <a:stretch>
            <a:fillRect/>
          </a:stretch>
        </p:blipFill>
        <p:spPr bwMode="auto">
          <a:xfrm>
            <a:off x="4658471" y="0"/>
            <a:ext cx="4124683" cy="410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5" name="Round Single Corner Rectangle 1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810817" y="1002026"/>
            <a:ext cx="2309217" cy="1684338"/>
          </a:xfrm>
          <a:prstGeom prst="round1Rect">
            <a:avLst>
              <a:gd name="adj" fmla="val 1129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207" name="Picture 820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8209" name="Round Single Corner Rectangle 1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 flipV="1">
            <a:off x="6241840" y="4259603"/>
            <a:ext cx="2417253" cy="1840846"/>
          </a:xfrm>
          <a:prstGeom prst="round1Rect">
            <a:avLst>
              <a:gd name="adj" fmla="val 1129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8" name="Picture 6" descr="Жінки нової епохи. Жіночі портрети України - Український видавничий портал  - who-is-who.u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7262"/>
          <a:stretch>
            <a:fillRect/>
          </a:stretch>
        </p:blipFill>
        <p:spPr bwMode="auto">
          <a:xfrm>
            <a:off x="8810817" y="2776863"/>
            <a:ext cx="3076383" cy="399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9955" y="3870991"/>
            <a:ext cx="2649028" cy="28965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8274" y="2258197"/>
            <a:ext cx="1766589" cy="268105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3078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3074" name="Picture 2" descr="Рівні права та можливості для жінок і чоловіків: схвалено стратегію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14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483876" y="1074509"/>
            <a:ext cx="5104660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 err="1">
                <a:solidFill>
                  <a:schemeClr val="accent1"/>
                </a:solidFill>
              </a:rPr>
              <a:t>Реальні</a:t>
            </a:r>
            <a:r>
              <a:rPr lang="ru-RU" sz="6000" b="1" dirty="0">
                <a:solidFill>
                  <a:schemeClr val="accent1"/>
                </a:solidFill>
              </a:rPr>
              <a:t> </a:t>
            </a:r>
            <a:r>
              <a:rPr lang="ru-RU" sz="6000" b="1" dirty="0" err="1">
                <a:solidFill>
                  <a:schemeClr val="accent1"/>
                </a:solidFill>
              </a:rPr>
              <a:t>досягнення</a:t>
            </a:r>
            <a:r>
              <a:rPr lang="ru-RU" sz="6000" b="1" dirty="0">
                <a:solidFill>
                  <a:schemeClr val="accent1"/>
                </a:solidFill>
              </a:rPr>
              <a:t> </a:t>
            </a:r>
            <a:r>
              <a:rPr lang="ru-RU" sz="6000" b="1" dirty="0" err="1">
                <a:solidFill>
                  <a:schemeClr val="accent1"/>
                </a:solidFill>
              </a:rPr>
              <a:t>жінок</a:t>
            </a:r>
            <a:r>
              <a:rPr lang="ru-RU" sz="6000" b="1" dirty="0">
                <a:solidFill>
                  <a:schemeClr val="accent1"/>
                </a:solidFill>
              </a:rPr>
              <a:t> у </a:t>
            </a:r>
            <a:r>
              <a:rPr lang="ru-RU" sz="6000" b="1" dirty="0" err="1">
                <a:solidFill>
                  <a:schemeClr val="accent1"/>
                </a:solidFill>
              </a:rPr>
              <a:t>різних</a:t>
            </a:r>
            <a:r>
              <a:rPr lang="ru-RU" sz="6000" b="1" dirty="0">
                <a:solidFill>
                  <a:schemeClr val="accent1"/>
                </a:solidFill>
              </a:rPr>
              <a:t> сферах</a:t>
            </a:r>
            <a:endParaRPr lang="uk-UA" sz="6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23" y="122003"/>
            <a:ext cx="2085343" cy="266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552631" y="668791"/>
            <a:ext cx="837189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 err="1"/>
              <a:t>Оле́на</a:t>
            </a:r>
            <a:r>
              <a:rPr lang="uk-UA" b="1" dirty="0"/>
              <a:t> Іванівна </a:t>
            </a:r>
            <a:r>
              <a:rPr lang="uk-UA" b="1" dirty="0" err="1"/>
              <a:t>Степа́нів</a:t>
            </a:r>
            <a:r>
              <a:rPr lang="uk-UA" b="1" dirty="0"/>
              <a:t> </a:t>
            </a:r>
            <a:r>
              <a:rPr lang="uk-UA" dirty="0"/>
              <a:t>(відома як Олена Степанівна) (7 грудня 1892, с. Вишнівчик, Перемишлянський повіт, </a:t>
            </a:r>
            <a:r>
              <a:rPr lang="uk-UA" dirty="0" err="1"/>
              <a:t>ниніЛьвівська</a:t>
            </a:r>
            <a:r>
              <a:rPr lang="uk-UA" dirty="0"/>
              <a:t> область — 11 липня 1963, Львів) — </a:t>
            </a:r>
            <a:r>
              <a:rPr lang="uk-UA" b="1" dirty="0"/>
              <a:t>українська </a:t>
            </a:r>
            <a:r>
              <a:rPr lang="uk-UA" b="1" dirty="0" err="1"/>
              <a:t>історикиня</a:t>
            </a:r>
            <a:r>
              <a:rPr lang="uk-UA" dirty="0"/>
              <a:t>, викладачка географії, громадська та військова діячка; </a:t>
            </a:r>
            <a:r>
              <a:rPr lang="uk-UA" b="1" dirty="0"/>
              <a:t>перша в світі жінка, офіційно зарахована на військову службу в званні офіцера</a:t>
            </a:r>
            <a:r>
              <a:rPr lang="uk-UA" dirty="0"/>
              <a:t>. Ув'язнена радянських таборів.</a:t>
            </a:r>
            <a:endParaRPr lang="uk-UA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16" y="3074173"/>
            <a:ext cx="2164956" cy="2945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52630" y="3007837"/>
            <a:ext cx="8371891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/>
            <a:r>
              <a:rPr lang="uk-UA" sz="1600" b="1" i="0" dirty="0" err="1">
                <a:effectLst/>
                <a:latin typeface="open sans" panose="020B0606030504020204" pitchFamily="34" charset="0"/>
              </a:rPr>
              <a:t>Білоку́р</a:t>
            </a:r>
            <a:r>
              <a:rPr lang="uk-UA" sz="1600" b="1" i="0" dirty="0">
                <a:effectLst/>
                <a:latin typeface="open sans" panose="020B0606030504020204" pitchFamily="34" charset="0"/>
              </a:rPr>
              <a:t> </a:t>
            </a:r>
            <a:r>
              <a:rPr lang="uk-UA" sz="1600" b="1" i="0" dirty="0" err="1">
                <a:effectLst/>
                <a:latin typeface="open sans" panose="020B0606030504020204" pitchFamily="34" charset="0"/>
              </a:rPr>
              <a:t>Катери́на</a:t>
            </a:r>
            <a:r>
              <a:rPr lang="uk-UA" sz="1600" b="1" i="0" dirty="0">
                <a:effectLst/>
                <a:latin typeface="open sans" panose="020B0606030504020204" pitchFamily="34" charset="0"/>
              </a:rPr>
              <a:t> </a:t>
            </a:r>
            <a:r>
              <a:rPr lang="uk-UA" sz="1600" b="1" i="0" dirty="0" err="1">
                <a:effectLst/>
                <a:latin typeface="open sans" panose="020B0606030504020204" pitchFamily="34" charset="0"/>
              </a:rPr>
              <a:t>Васи́лівна</a:t>
            </a:r>
            <a:r>
              <a:rPr lang="uk-UA" sz="1600" b="1" i="0" dirty="0">
                <a:effectLst/>
                <a:latin typeface="open sans" panose="020B0606030504020204" pitchFamily="34" charset="0"/>
              </a:rPr>
              <a:t> </a:t>
            </a:r>
            <a:r>
              <a:rPr lang="uk-UA" sz="1600" b="0" i="0" dirty="0">
                <a:effectLst/>
                <a:latin typeface="open sans" panose="020B0606030504020204" pitchFamily="34" charset="0"/>
              </a:rPr>
              <a:t>(нар. 24 листопада (7 грудня) 1900, с. Богданівка, Пирятинський повіт, Полтавська губернія, Російська імперія — </a:t>
            </a:r>
            <a:r>
              <a:rPr lang="uk-UA" sz="1600" b="0" i="0" dirty="0" err="1">
                <a:effectLst/>
                <a:latin typeface="open sans" panose="020B0606030504020204" pitchFamily="34" charset="0"/>
              </a:rPr>
              <a:t>пом</a:t>
            </a:r>
            <a:r>
              <a:rPr lang="uk-UA" sz="1600" b="0" i="0" dirty="0">
                <a:effectLst/>
                <a:latin typeface="open sans" panose="020B0606030504020204" pitchFamily="34" charset="0"/>
              </a:rPr>
              <a:t>. 10 червня (за ін. даними 9 червня[джерело?]) 1961, с. Богданівка, Яготинський район, Київська область, Українська РСР, СРСР) — українська художниця жанру наївного мистецтва, майстриня народного декоративного живопису.</a:t>
            </a:r>
            <a:endParaRPr lang="uk-UA" sz="1600" b="0" i="0" dirty="0">
              <a:effectLst/>
              <a:latin typeface="open sans" panose="020B0606030504020204" pitchFamily="34" charset="0"/>
            </a:endParaRPr>
          </a:p>
          <a:p>
            <a:pPr algn="just" fontAlgn="base"/>
            <a:endParaRPr lang="uk-UA" sz="1600" b="0" i="0" dirty="0">
              <a:effectLst/>
              <a:latin typeface="open sans" panose="020B0606030504020204" pitchFamily="34" charset="0"/>
            </a:endParaRPr>
          </a:p>
          <a:p>
            <a:pPr algn="just" fontAlgn="base"/>
            <a:r>
              <a:rPr lang="uk-UA" sz="1600" b="0" i="0" dirty="0">
                <a:effectLst/>
                <a:latin typeface="open sans" panose="020B0606030504020204" pitchFamily="34" charset="0"/>
              </a:rPr>
              <a:t>Входить до переліку найвідоміших жінок давньої та сучасної </a:t>
            </a:r>
            <a:r>
              <a:rPr lang="uk-UA" sz="1600" b="0" i="0" dirty="0" err="1">
                <a:effectLst/>
                <a:latin typeface="open sans" panose="020B0606030504020204" pitchFamily="34" charset="0"/>
              </a:rPr>
              <a:t>України.Талановита</a:t>
            </a:r>
            <a:r>
              <a:rPr lang="uk-UA" sz="1600" b="0" i="0" dirty="0">
                <a:effectLst/>
                <a:latin typeface="open sans" panose="020B0606030504020204" pitchFamily="34" charset="0"/>
              </a:rPr>
              <a:t> українка, яка дивовижною силою своєї фантазії передавала на полотні незвичайну красу, розмаїття квітів рідної землі. Якось на виставці у Парижі всесвітньо відомий митець </a:t>
            </a:r>
            <a:r>
              <a:rPr lang="uk-UA" sz="1600" b="0" i="0" dirty="0" err="1">
                <a:effectLst/>
                <a:latin typeface="open sans" panose="020B0606030504020204" pitchFamily="34" charset="0"/>
              </a:rPr>
              <a:t>Пабло</a:t>
            </a:r>
            <a:r>
              <a:rPr lang="uk-UA" sz="1600" b="0" i="0" dirty="0">
                <a:effectLst/>
                <a:latin typeface="open sans" panose="020B0606030504020204" pitchFamily="34" charset="0"/>
              </a:rPr>
              <a:t> </a:t>
            </a:r>
            <a:r>
              <a:rPr lang="uk-UA" sz="1600" b="0" i="0" dirty="0" err="1">
                <a:effectLst/>
                <a:latin typeface="open sans" panose="020B0606030504020204" pitchFamily="34" charset="0"/>
              </a:rPr>
              <a:t>Пікасо</a:t>
            </a:r>
            <a:r>
              <a:rPr lang="uk-UA" sz="1600" b="0" i="0" dirty="0">
                <a:effectLst/>
                <a:latin typeface="open sans" panose="020B0606030504020204" pitchFamily="34" charset="0"/>
              </a:rPr>
              <a:t> побачив полотна української художниці, він був вражений талантом майстрині. </a:t>
            </a:r>
            <a:r>
              <a:rPr lang="uk-UA" sz="1600" b="1" i="0" dirty="0">
                <a:effectLst/>
                <a:latin typeface="open sans" panose="020B0606030504020204" pitchFamily="34" charset="0"/>
              </a:rPr>
              <a:t>“Якби у Франції була така жінка, ми б змусили весь світ говорити про неї”, </a:t>
            </a:r>
            <a:r>
              <a:rPr lang="uk-UA" sz="1600" b="0" i="0" dirty="0">
                <a:effectLst/>
                <a:latin typeface="open sans" panose="020B0606030504020204" pitchFamily="34" charset="0"/>
              </a:rPr>
              <a:t>— захоплено сказав художник</a:t>
            </a:r>
            <a:r>
              <a:rPr lang="uk-UA" b="0" i="0" dirty="0">
                <a:effectLst/>
                <a:latin typeface="open sans" panose="020B0606030504020204" pitchFamily="34" charset="0"/>
              </a:rPr>
              <a:t>.</a:t>
            </a:r>
            <a:endParaRPr lang="uk-UA" b="0" i="0" dirty="0">
              <a:effectLst/>
              <a:latin typeface="open sans" panose="020B0606030504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9354" y="3108930"/>
            <a:ext cx="3213520" cy="25687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64232" y="3923306"/>
            <a:ext cx="745864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 err="1"/>
              <a:t>Мари́на</a:t>
            </a:r>
            <a:r>
              <a:rPr lang="uk-UA" b="1" dirty="0"/>
              <a:t> </a:t>
            </a:r>
            <a:r>
              <a:rPr lang="uk-UA" b="1" dirty="0" err="1"/>
              <a:t>Сергі́ївна</a:t>
            </a:r>
            <a:r>
              <a:rPr lang="uk-UA" b="1" dirty="0"/>
              <a:t> </a:t>
            </a:r>
            <a:r>
              <a:rPr lang="uk-UA" b="1" dirty="0" err="1"/>
              <a:t>Вязо́вська</a:t>
            </a:r>
            <a:r>
              <a:rPr lang="cs-CZ" b="1" dirty="0"/>
              <a:t> </a:t>
            </a:r>
            <a:r>
              <a:rPr lang="cs-CZ" dirty="0"/>
              <a:t>(</a:t>
            </a:r>
            <a:r>
              <a:rPr lang="uk-UA" dirty="0"/>
              <a:t>нар. 2 грудня 1984, Київ) — </a:t>
            </a:r>
            <a:r>
              <a:rPr lang="uk-UA" b="1" dirty="0"/>
              <a:t>український математик</a:t>
            </a:r>
            <a:r>
              <a:rPr lang="uk-UA" dirty="0"/>
              <a:t>. Кандидат фізико-математичних наук(2010 рік), доктор природничих наук. Друга з жінок (після Мар'ям </a:t>
            </a:r>
            <a:r>
              <a:rPr lang="uk-UA" dirty="0" err="1"/>
              <a:t>Мірзахані</a:t>
            </a:r>
            <a:r>
              <a:rPr lang="uk-UA" dirty="0"/>
              <a:t>) та українських математиків отримала Медаль </a:t>
            </a:r>
            <a:r>
              <a:rPr lang="uk-UA" dirty="0" err="1"/>
              <a:t>Філдса</a:t>
            </a:r>
            <a:r>
              <a:rPr lang="uk-UA" dirty="0"/>
              <a:t> *(2022).</a:t>
            </a:r>
            <a:r>
              <a:rPr lang="ru-RU" dirty="0"/>
              <a:t> Вона </a:t>
            </a:r>
            <a:r>
              <a:rPr lang="ru-RU" dirty="0" err="1"/>
              <a:t>розв’язала</a:t>
            </a:r>
            <a:r>
              <a:rPr lang="ru-RU" dirty="0"/>
              <a:t> задачу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складеного</a:t>
            </a:r>
            <a:r>
              <a:rPr lang="ru-RU" dirty="0"/>
              <a:t> в 1900 </a:t>
            </a:r>
            <a:r>
              <a:rPr lang="ru-RU" dirty="0" err="1"/>
              <a:t>році</a:t>
            </a:r>
            <a:r>
              <a:rPr lang="ru-RU" dirty="0"/>
              <a:t> списку «</a:t>
            </a:r>
            <a:r>
              <a:rPr lang="ru-RU" dirty="0" err="1"/>
              <a:t>невирішених</a:t>
            </a:r>
            <a:r>
              <a:rPr lang="ru-RU" dirty="0"/>
              <a:t> </a:t>
            </a:r>
            <a:r>
              <a:rPr lang="ru-RU" dirty="0" err="1"/>
              <a:t>світових</a:t>
            </a:r>
            <a:r>
              <a:rPr lang="ru-RU" dirty="0"/>
              <a:t> </a:t>
            </a:r>
            <a:r>
              <a:rPr lang="ru-RU" dirty="0" err="1"/>
              <a:t>математичних</a:t>
            </a:r>
            <a:r>
              <a:rPr lang="ru-RU" dirty="0"/>
              <a:t> задач». </a:t>
            </a:r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144262" y="6107978"/>
            <a:ext cx="8839940" cy="5539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*</a:t>
            </a:r>
            <a:r>
              <a:rPr lang="uk-UA" sz="1200" dirty="0"/>
              <a:t>Ця медаль вважається найпрестижнішою відзнакою в математиці та надається молодим математикам, яким менше за сорок років, за значний вклад у науку.</a:t>
            </a:r>
            <a:endParaRPr lang="uk-UA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4564232" y="343845"/>
            <a:ext cx="732296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 err="1"/>
              <a:t>Лі́на</a:t>
            </a:r>
            <a:r>
              <a:rPr lang="uk-UA" b="1" dirty="0"/>
              <a:t> </a:t>
            </a:r>
            <a:r>
              <a:rPr lang="uk-UA" b="1" dirty="0" err="1"/>
              <a:t>Васи́лівна</a:t>
            </a:r>
            <a:r>
              <a:rPr lang="uk-UA" b="1" dirty="0"/>
              <a:t> </a:t>
            </a:r>
            <a:r>
              <a:rPr lang="uk-UA" b="1" dirty="0" err="1"/>
              <a:t>Косте́нко</a:t>
            </a:r>
            <a:r>
              <a:rPr lang="uk-UA" b="1" dirty="0"/>
              <a:t> </a:t>
            </a:r>
            <a:r>
              <a:rPr lang="uk-UA" dirty="0"/>
              <a:t>(нар. 19 березня 1930, Ржищів, Київська округа, Українська РСР, СРСР) — українська поетеса-</a:t>
            </a:r>
            <a:r>
              <a:rPr lang="uk-UA" dirty="0" err="1"/>
              <a:t>шістдесятниця</a:t>
            </a:r>
            <a:r>
              <a:rPr lang="uk-UA" dirty="0"/>
              <a:t>, письменниця (історичний роман, твори для дітей), дисидент. Лауреат Шевченківської премії (1987), Премії Антоновичів (1989), Ордену Почесного легіону (2022).</a:t>
            </a:r>
            <a:r>
              <a:rPr lang="ru-RU" dirty="0"/>
              <a:t> Усе </a:t>
            </a:r>
            <a:r>
              <a:rPr lang="ru-RU" dirty="0" err="1"/>
              <a:t>своє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геніальна</a:t>
            </a:r>
            <a:r>
              <a:rPr lang="ru-RU" dirty="0"/>
              <a:t> </a:t>
            </a:r>
            <a:r>
              <a:rPr lang="ru-RU" dirty="0" err="1"/>
              <a:t>поетеса</a:t>
            </a:r>
            <a:r>
              <a:rPr lang="ru-RU" dirty="0"/>
              <a:t> та </a:t>
            </a:r>
            <a:r>
              <a:rPr lang="ru-RU" dirty="0" err="1"/>
              <a:t>письменниця</a:t>
            </a:r>
            <a:r>
              <a:rPr lang="ru-RU" dirty="0"/>
              <a:t> не </a:t>
            </a:r>
            <a:r>
              <a:rPr lang="ru-RU" dirty="0" err="1"/>
              <a:t>боялася</a:t>
            </a:r>
            <a:r>
              <a:rPr lang="ru-RU" dirty="0"/>
              <a:t> </a:t>
            </a:r>
            <a:r>
              <a:rPr lang="ru-RU" dirty="0" err="1"/>
              <a:t>влади</a:t>
            </a:r>
            <a:r>
              <a:rPr lang="ru-RU" dirty="0"/>
              <a:t> та </a:t>
            </a:r>
            <a:r>
              <a:rPr lang="ru-RU" dirty="0" err="1"/>
              <a:t>відкрито</a:t>
            </a:r>
            <a:r>
              <a:rPr lang="ru-RU" dirty="0"/>
              <a:t> говорила всю правду про </a:t>
            </a:r>
            <a:r>
              <a:rPr lang="ru-RU" dirty="0" err="1"/>
              <a:t>неї</a:t>
            </a:r>
            <a:r>
              <a:rPr lang="ru-RU" dirty="0"/>
              <a:t>. </a:t>
            </a:r>
            <a:r>
              <a:rPr lang="ru-RU" dirty="0" err="1"/>
              <a:t>Своїм</a:t>
            </a:r>
            <a:r>
              <a:rPr lang="ru-RU" dirty="0"/>
              <a:t> </a:t>
            </a:r>
            <a:r>
              <a:rPr lang="ru-RU" dirty="0" err="1"/>
              <a:t>життям</a:t>
            </a:r>
            <a:r>
              <a:rPr lang="ru-RU" dirty="0"/>
              <a:t> та </a:t>
            </a:r>
            <a:r>
              <a:rPr lang="ru-RU" dirty="0" err="1"/>
              <a:t>творчістю</a:t>
            </a:r>
            <a:r>
              <a:rPr lang="ru-RU" dirty="0"/>
              <a:t> </a:t>
            </a:r>
            <a:r>
              <a:rPr lang="ru-RU" dirty="0" err="1"/>
              <a:t>геніальна</a:t>
            </a:r>
            <a:r>
              <a:rPr lang="ru-RU" dirty="0"/>
              <a:t> </a:t>
            </a:r>
            <a:r>
              <a:rPr lang="ru-RU" dirty="0" err="1"/>
              <a:t>письменниця</a:t>
            </a:r>
            <a:r>
              <a:rPr lang="ru-RU" dirty="0"/>
              <a:t> заслужила титул </a:t>
            </a:r>
            <a:r>
              <a:rPr lang="ru-RU" dirty="0" err="1"/>
              <a:t>сумління</a:t>
            </a:r>
            <a:r>
              <a:rPr lang="ru-RU" dirty="0"/>
              <a:t> </a:t>
            </a:r>
            <a:r>
              <a:rPr lang="ru-RU" dirty="0" err="1"/>
              <a:t>нашої</a:t>
            </a:r>
            <a:r>
              <a:rPr lang="ru-RU" dirty="0"/>
              <a:t> </a:t>
            </a:r>
            <a:r>
              <a:rPr lang="ru-RU" dirty="0" err="1"/>
              <a:t>нації</a:t>
            </a:r>
            <a:r>
              <a:rPr lang="ru-RU" dirty="0"/>
              <a:t>. Вона не </a:t>
            </a:r>
            <a:r>
              <a:rPr lang="ru-RU" dirty="0" err="1"/>
              <a:t>скорилася</a:t>
            </a:r>
            <a:r>
              <a:rPr lang="ru-RU" dirty="0"/>
              <a:t>, коли </a:t>
            </a:r>
            <a:r>
              <a:rPr lang="ru-RU" dirty="0" err="1"/>
              <a:t>радянська</a:t>
            </a:r>
            <a:r>
              <a:rPr lang="ru-RU" dirty="0"/>
              <a:t> цензура заборонила </a:t>
            </a:r>
            <a:r>
              <a:rPr lang="ru-RU" dirty="0" err="1"/>
              <a:t>друкувати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твори, вона не </a:t>
            </a:r>
            <a:r>
              <a:rPr lang="ru-RU" dirty="0" err="1"/>
              <a:t>мовчала</a:t>
            </a:r>
            <a:r>
              <a:rPr lang="ru-RU" dirty="0"/>
              <a:t> в </a:t>
            </a:r>
            <a:r>
              <a:rPr lang="ru-RU" dirty="0" err="1"/>
              <a:t>складні</a:t>
            </a:r>
            <a:r>
              <a:rPr lang="ru-RU" dirty="0"/>
              <a:t> для </a:t>
            </a:r>
            <a:r>
              <a:rPr lang="ru-RU" dirty="0" err="1"/>
              <a:t>України</a:t>
            </a:r>
            <a:r>
              <a:rPr lang="ru-RU" dirty="0"/>
              <a:t> </a:t>
            </a:r>
            <a:r>
              <a:rPr lang="ru-RU" dirty="0" err="1"/>
              <a:t>часи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355" y="343845"/>
            <a:ext cx="3213520" cy="219839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"/>
          <a:srcRect t="406" b="5901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456583" y="139643"/>
            <a:ext cx="6629130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Без перебільшення і з гордістю можна констатувати, що про </a:t>
            </a:r>
            <a:r>
              <a:rPr lang="uk-UA" sz="2400" b="1" dirty="0"/>
              <a:t>жінку-українку в світі ходять легенди.</a:t>
            </a:r>
            <a:r>
              <a:rPr lang="uk-UA" sz="2400" dirty="0"/>
              <a:t> Українки ставали королевами, впливали на політику великих держав, з'являлися на полотнах всесвітньо відомих художників і створювали всесвітньо відомі полотна власноруч. Вони робили наукові відкриття, виступали на світових сценах, засновували школи і писали книжки.</a:t>
            </a:r>
            <a:endParaRPr lang="uk-UA" sz="2400" dirty="0"/>
          </a:p>
          <a:p>
            <a:pPr algn="just"/>
            <a:r>
              <a:rPr lang="uk-UA" sz="2400" dirty="0"/>
              <a:t>Тепер жінка у вишиванці з'являється на світових наукових конгресах, під українським прапором гордо стоять наші спортивні красуні, наша прекрасна половина представляє свої мистецькі шедеври на світових майданчиках, ми - у світових благодійних організаціях і на подіумах краси.</a:t>
            </a:r>
            <a:endParaRPr lang="uk-UA" sz="2400" dirty="0"/>
          </a:p>
        </p:txBody>
      </p:sp>
      <p:pic>
        <p:nvPicPr>
          <p:cNvPr id="10242" name="Picture 2" descr="Сучасна українська вишиванка, як модний тренд: короткий опис від історії до  сьогоденності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87" y="139643"/>
            <a:ext cx="5252384" cy="319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12 фактів про українську вишиванку, яких ви не знали - Духовна Велич Льво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87" y="3339546"/>
            <a:ext cx="5252384" cy="344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54811" y="868865"/>
            <a:ext cx="609151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0" i="0" dirty="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Міжнародний день боротьби за права жінок с</a:t>
            </a:r>
            <a:r>
              <a:rPr lang="uk-UA" sz="2800" b="1" i="0" dirty="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понукає відзначити політичні, воєнні, творчі, наукові, спортивні та інші досягнення українських жінок протягом різних історичних епох.</a:t>
            </a:r>
            <a:r>
              <a:rPr lang="uk-UA" sz="2800" b="0" i="0" dirty="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 </a:t>
            </a:r>
            <a:endParaRPr lang="uk-UA" sz="2800" b="0" i="0" dirty="0">
              <a:solidFill>
                <a:srgbClr val="000000"/>
              </a:solidFill>
              <a:effectLst/>
              <a:latin typeface="Lato" panose="020F0502020204030203" pitchFamily="34" charset="0"/>
            </a:endParaRPr>
          </a:p>
          <a:p>
            <a:pPr algn="just"/>
            <a:r>
              <a:rPr lang="uk-UA" sz="2800" b="0" i="0" dirty="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8 Березня ― це Міжнародний день </a:t>
            </a:r>
            <a:r>
              <a:rPr lang="uk-UA" sz="2800" b="1" i="0" dirty="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боротьби за права жінок</a:t>
            </a:r>
            <a:r>
              <a:rPr lang="uk-UA" sz="2800" b="0" i="0" dirty="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. Водночас,  боротьба за рівність та збереження спадщини жінок, які відстоювали свої права, </a:t>
            </a:r>
            <a:r>
              <a:rPr lang="uk-UA" sz="2800" b="1" i="0" dirty="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має відбуватись і в інші дні року.</a:t>
            </a:r>
            <a:endParaRPr lang="uk-UA" sz="28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401" y="136920"/>
            <a:ext cx="5494683" cy="29839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01" y="3246990"/>
            <a:ext cx="5494683" cy="325542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0</TotalTime>
  <Words>7467</Words>
  <Application>WPS Presentation</Application>
  <PresentationFormat>Широкий екран</PresentationFormat>
  <Paragraphs>58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9" baseType="lpstr">
      <vt:lpstr>Arial</vt:lpstr>
      <vt:lpstr>SimSun</vt:lpstr>
      <vt:lpstr>Wingdings</vt:lpstr>
      <vt:lpstr>Google Sans</vt:lpstr>
      <vt:lpstr>Segoe Print</vt:lpstr>
      <vt:lpstr>Century Gothic</vt:lpstr>
      <vt:lpstr>Times New Roman</vt:lpstr>
      <vt:lpstr>Calibri</vt:lpstr>
      <vt:lpstr>Lato</vt:lpstr>
      <vt:lpstr>open sans</vt:lpstr>
      <vt:lpstr>Microsoft YaHei</vt:lpstr>
      <vt:lpstr>Arial Unicode MS</vt:lpstr>
      <vt:lpstr>Туман</vt:lpstr>
      <vt:lpstr>8 березня: день «весни, жіночності та краси» чи «боротьби жінок за свої права»?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 березня: день «весни, жіночності та краси» чи «боротьби жінок за свої права»?</dc:title>
  <dc:creator>Тетяна Сезько</dc:creator>
  <cp:lastModifiedBy>Тетяна</cp:lastModifiedBy>
  <cp:revision>20</cp:revision>
  <dcterms:created xsi:type="dcterms:W3CDTF">2023-03-07T16:49:00Z</dcterms:created>
  <dcterms:modified xsi:type="dcterms:W3CDTF">2023-03-07T18:41:00Z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7EFCBAFB874B4F07B266C09F3A27580D</vt:lpwstr>
  </property>
  <property fmtid="{D5CDD505-2E9C-101B-9397-08002B2CF9AE}" pid="3" name="KSOProductBuildVer">
    <vt:lpwstr>1033-11.2.0.11486</vt:lpwstr>
  </property>
</Properties>
</file>