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Morisawa ラピスエッジ Min2 B" panose="020B0604020202020204" charset="-128"/>
      <p:regular r:id="rId16"/>
    </p:embeddedFont>
    <p:embeddedFont>
      <p:font typeface="Arimo" panose="020B0604020202020204" charset="0"/>
      <p:regular r:id="rId17"/>
    </p:embeddedFont>
    <p:embeddedFont>
      <p:font typeface="Arimo Bold" panose="020B0604020202020204" charset="0"/>
      <p:regular r:id="rId18"/>
    </p:embeddedFont>
    <p:embeddedFont>
      <p:font typeface="Azbuka03_D" panose="020B0604020202020204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07.02.2025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/>
          <p:cNvSpPr/>
          <p:nvPr/>
        </p:nvSpPr>
        <p:spPr>
          <a:xfrm>
            <a:off x="-25240" y="-3188664"/>
            <a:ext cx="18705450" cy="13978073"/>
          </a:xfrm>
          <a:custGeom>
            <a:avLst/>
            <a:gdLst/>
            <a:ahLst/>
            <a:cxnLst/>
            <a:rect l="l" t="t" r="r" b="b"/>
            <a:pathLst>
              <a:path w="18705450" h="13978073">
                <a:moveTo>
                  <a:pt x="0" y="0"/>
                </a:moveTo>
                <a:lnTo>
                  <a:pt x="18705450" y="0"/>
                </a:lnTo>
                <a:lnTo>
                  <a:pt x="18705450" y="13978073"/>
                </a:lnTo>
                <a:lnTo>
                  <a:pt x="0" y="139780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081112" y="2956917"/>
            <a:ext cx="10903659" cy="2075536"/>
            <a:chOff x="0" y="0"/>
            <a:chExt cx="14538212" cy="276738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4538212" cy="2767381"/>
            </a:xfrm>
            <a:custGeom>
              <a:avLst/>
              <a:gdLst/>
              <a:ahLst/>
              <a:cxnLst/>
              <a:rect l="l" t="t" r="r" b="b"/>
              <a:pathLst>
                <a:path w="14538212" h="2767381">
                  <a:moveTo>
                    <a:pt x="0" y="0"/>
                  </a:moveTo>
                  <a:lnTo>
                    <a:pt x="14538212" y="0"/>
                  </a:lnTo>
                  <a:lnTo>
                    <a:pt x="14538212" y="2767381"/>
                  </a:lnTo>
                  <a:lnTo>
                    <a:pt x="0" y="276738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81025"/>
              <a:ext cx="14538212" cy="334840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7311"/>
                </a:lnSpc>
              </a:pPr>
              <a:r>
                <a:rPr lang="en-US" sz="5862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Міжнародний день Червоної руки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45475" y="6850261"/>
            <a:ext cx="463154" cy="463154"/>
            <a:chOff x="0" y="0"/>
            <a:chExt cx="617538" cy="61753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17601" cy="617601"/>
            </a:xfrm>
            <a:custGeom>
              <a:avLst/>
              <a:gdLst/>
              <a:ahLst/>
              <a:cxnLst/>
              <a:rect l="l" t="t" r="r" b="b"/>
              <a:pathLst>
                <a:path w="617601" h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1" name="Freeform 11" descr="preencoded.png"/>
          <p:cNvSpPr/>
          <p:nvPr/>
        </p:nvSpPr>
        <p:spPr>
          <a:xfrm>
            <a:off x="10631817" y="9663099"/>
            <a:ext cx="434579" cy="434579"/>
          </a:xfrm>
          <a:custGeom>
            <a:avLst/>
            <a:gdLst/>
            <a:ahLst/>
            <a:cxnLst/>
            <a:rect l="l" t="t" r="r" b="b"/>
            <a:pathLst>
              <a:path w="434579" h="434579">
                <a:moveTo>
                  <a:pt x="0" y="0"/>
                </a:moveTo>
                <a:lnTo>
                  <a:pt x="434579" y="0"/>
                </a:lnTo>
                <a:lnTo>
                  <a:pt x="434579" y="434578"/>
                </a:lnTo>
                <a:lnTo>
                  <a:pt x="0" y="4345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11490003" y="9541851"/>
            <a:ext cx="6317780" cy="665579"/>
            <a:chOff x="0" y="0"/>
            <a:chExt cx="8423707" cy="88743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423708" cy="887438"/>
            </a:xfrm>
            <a:custGeom>
              <a:avLst/>
              <a:gdLst/>
              <a:ahLst/>
              <a:cxnLst/>
              <a:rect l="l" t="t" r="r" b="b"/>
              <a:pathLst>
                <a:path w="8423708" h="887438">
                  <a:moveTo>
                    <a:pt x="0" y="0"/>
                  </a:moveTo>
                  <a:lnTo>
                    <a:pt x="8423708" y="0"/>
                  </a:lnTo>
                  <a:lnTo>
                    <a:pt x="8423708" y="887438"/>
                  </a:lnTo>
                  <a:lnTo>
                    <a:pt x="0" y="8874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76200"/>
              <a:ext cx="8423707" cy="9636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5002"/>
                </a:lnSpc>
              </a:pPr>
              <a:r>
                <a:rPr lang="en-US" sz="3549">
                  <a:solidFill>
                    <a:srgbClr val="2A2742"/>
                  </a:solidFill>
                  <a:latin typeface="Azbuka03_D"/>
                  <a:ea typeface="Azbuka03_D"/>
                  <a:cs typeface="Azbuka03_D"/>
                  <a:sym typeface="Azbuka03_D"/>
                </a:rPr>
                <a:t>Анна Анатоліївна Тимченко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-25240" y="0"/>
            <a:ext cx="7038474" cy="10287000"/>
          </a:xfrm>
          <a:custGeom>
            <a:avLst/>
            <a:gdLst/>
            <a:ahLst/>
            <a:cxnLst/>
            <a:rect l="l" t="t" r="r" b="b"/>
            <a:pathLst>
              <a:path w="7038474" h="10287000">
                <a:moveTo>
                  <a:pt x="0" y="0"/>
                </a:moveTo>
                <a:lnTo>
                  <a:pt x="7038474" y="0"/>
                </a:lnTo>
                <a:lnTo>
                  <a:pt x="703847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481698" y="2267910"/>
            <a:ext cx="10471026" cy="1968635"/>
            <a:chOff x="0" y="0"/>
            <a:chExt cx="13961368" cy="26248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961368" cy="2624847"/>
            </a:xfrm>
            <a:custGeom>
              <a:avLst/>
              <a:gdLst/>
              <a:ahLst/>
              <a:cxnLst/>
              <a:rect l="l" t="t" r="r" b="b"/>
              <a:pathLst>
                <a:path w="13961368" h="2624847">
                  <a:moveTo>
                    <a:pt x="0" y="0"/>
                  </a:moveTo>
                  <a:lnTo>
                    <a:pt x="13961368" y="0"/>
                  </a:lnTo>
                  <a:lnTo>
                    <a:pt x="13961368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3961368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Міжнародний день Червоної руки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673980" y="4753480"/>
            <a:ext cx="9445526" cy="2773168"/>
            <a:chOff x="0" y="0"/>
            <a:chExt cx="12594035" cy="369755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594035" cy="3697556"/>
            </a:xfrm>
            <a:custGeom>
              <a:avLst/>
              <a:gdLst/>
              <a:ahLst/>
              <a:cxnLst/>
              <a:rect l="l" t="t" r="r" b="b"/>
              <a:pathLst>
                <a:path w="12594035" h="3697556">
                  <a:moveTo>
                    <a:pt x="0" y="0"/>
                  </a:moveTo>
                  <a:lnTo>
                    <a:pt x="12594035" y="0"/>
                  </a:lnTo>
                  <a:lnTo>
                    <a:pt x="12594035" y="3697556"/>
                  </a:lnTo>
                  <a:lnTo>
                    <a:pt x="0" y="36975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61925"/>
              <a:ext cx="12594035" cy="38594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5516"/>
                </a:lnSpc>
              </a:pPr>
              <a:r>
                <a:rPr lang="en-US" sz="33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Щороку 12 лютого ми відзначаємо Міжнародний день Червоної руки, день, присвячений боротьбі з використанням дітей у збройних конфліктах.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845475" y="6850261"/>
            <a:ext cx="463154" cy="463154"/>
            <a:chOff x="0" y="0"/>
            <a:chExt cx="617538" cy="61753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7601" cy="617601"/>
            </a:xfrm>
            <a:custGeom>
              <a:avLst/>
              <a:gdLst/>
              <a:ahLst/>
              <a:cxnLst/>
              <a:rect l="l" t="t" r="r" b="b"/>
              <a:pathLst>
                <a:path w="617601" h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</p:spTree>
  </p:cSld>
  <p:clrMapOvr>
    <a:masterClrMapping/>
  </p:clrMapOvr>
  <p:transition>
    <p:cover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92238" y="1089272"/>
            <a:ext cx="9445526" cy="1968635"/>
            <a:chOff x="0" y="0"/>
            <a:chExt cx="12594035" cy="26248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594035" cy="2624847"/>
            </a:xfrm>
            <a:custGeom>
              <a:avLst/>
              <a:gdLst/>
              <a:ahLst/>
              <a:cxnLst/>
              <a:rect l="l" t="t" r="r" b="b"/>
              <a:pathLst>
                <a:path w="12594035" h="2624847">
                  <a:moveTo>
                    <a:pt x="0" y="0"/>
                  </a:moveTo>
                  <a:lnTo>
                    <a:pt x="12594035" y="0"/>
                  </a:lnTo>
                  <a:lnTo>
                    <a:pt x="12594035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2594035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День Червоної руки: що це?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87475" y="3600599"/>
            <a:ext cx="647402" cy="647402"/>
            <a:chOff x="0" y="0"/>
            <a:chExt cx="863203" cy="863203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1228130" y="3600599"/>
            <a:ext cx="209259" cy="536377"/>
            <a:chOff x="0" y="0"/>
            <a:chExt cx="221258" cy="56713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21258" cy="567135"/>
            </a:xfrm>
            <a:custGeom>
              <a:avLst/>
              <a:gdLst/>
              <a:ahLst/>
              <a:cxnLst/>
              <a:rect l="l" t="t" r="r" b="b"/>
              <a:pathLst>
                <a:path w="221258" h="567135">
                  <a:moveTo>
                    <a:pt x="0" y="0"/>
                  </a:moveTo>
                  <a:lnTo>
                    <a:pt x="221258" y="0"/>
                  </a:lnTo>
                  <a:lnTo>
                    <a:pt x="221258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38100"/>
              <a:ext cx="221258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913632" y="3605361"/>
            <a:ext cx="3659684" cy="3880468"/>
            <a:chOff x="0" y="0"/>
            <a:chExt cx="4879578" cy="517395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879579" cy="5173958"/>
            </a:xfrm>
            <a:custGeom>
              <a:avLst/>
              <a:gdLst/>
              <a:ahLst/>
              <a:cxnLst/>
              <a:rect l="l" t="t" r="r" b="b"/>
              <a:pathLst>
                <a:path w="4879579" h="5173958">
                  <a:moveTo>
                    <a:pt x="0" y="0"/>
                  </a:moveTo>
                  <a:lnTo>
                    <a:pt x="4879579" y="0"/>
                  </a:lnTo>
                  <a:lnTo>
                    <a:pt x="4879579" y="5173958"/>
                  </a:lnTo>
                  <a:lnTo>
                    <a:pt x="0" y="51739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04775"/>
              <a:ext cx="4879578" cy="527873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Міжнародний день Червоної руки (Red Hand Day) – це щорічний захід, який привертає увагу до страшної реальності: тисячі дітей у всьому світі насильно залучаються до військових конфліктів.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852071" y="3600599"/>
            <a:ext cx="647403" cy="647402"/>
            <a:chOff x="0" y="0"/>
            <a:chExt cx="863203" cy="863203"/>
          </a:xfrm>
        </p:grpSpPr>
        <p:sp>
          <p:nvSpPr>
            <p:cNvPr id="19" name="Freeform 19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6053286" y="3600599"/>
            <a:ext cx="308914" cy="536377"/>
            <a:chOff x="0" y="0"/>
            <a:chExt cx="326628" cy="56713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26628" cy="567135"/>
            </a:xfrm>
            <a:custGeom>
              <a:avLst/>
              <a:gdLst/>
              <a:ahLst/>
              <a:cxnLst/>
              <a:rect l="l" t="t" r="r" b="b"/>
              <a:pathLst>
                <a:path w="326628" h="567135">
                  <a:moveTo>
                    <a:pt x="0" y="0"/>
                  </a:moveTo>
                  <a:lnTo>
                    <a:pt x="326628" y="0"/>
                  </a:lnTo>
                  <a:lnTo>
                    <a:pt x="326628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38100"/>
              <a:ext cx="326628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6778229" y="3605361"/>
            <a:ext cx="3659684" cy="3394693"/>
            <a:chOff x="0" y="0"/>
            <a:chExt cx="4879578" cy="4526258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879579" cy="4526258"/>
            </a:xfrm>
            <a:custGeom>
              <a:avLst/>
              <a:gdLst/>
              <a:ahLst/>
              <a:cxnLst/>
              <a:rect l="l" t="t" r="r" b="b"/>
              <a:pathLst>
                <a:path w="4879579" h="4526258">
                  <a:moveTo>
                    <a:pt x="0" y="0"/>
                  </a:moveTo>
                  <a:lnTo>
                    <a:pt x="4879579" y="0"/>
                  </a:lnTo>
                  <a:lnTo>
                    <a:pt x="4879579" y="4526258"/>
                  </a:lnTo>
                  <a:lnTo>
                    <a:pt x="0" y="45262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104775"/>
              <a:ext cx="4879578" cy="463103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Цей день спрямований на те, щоб привернути увагу до необхідності захисту дітей від жорстокості війни та забезпечення їхніх прав на мирне життя.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987475" y="7832080"/>
            <a:ext cx="647402" cy="647403"/>
            <a:chOff x="0" y="0"/>
            <a:chExt cx="863203" cy="863203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1190179" y="7832080"/>
            <a:ext cx="305161" cy="536378"/>
            <a:chOff x="0" y="0"/>
            <a:chExt cx="322660" cy="56713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322660" cy="567135"/>
            </a:xfrm>
            <a:custGeom>
              <a:avLst/>
              <a:gdLst/>
              <a:ahLst/>
              <a:cxnLst/>
              <a:rect l="l" t="t" r="r" b="b"/>
              <a:pathLst>
                <a:path w="322660" h="567135">
                  <a:moveTo>
                    <a:pt x="0" y="0"/>
                  </a:moveTo>
                  <a:lnTo>
                    <a:pt x="322660" y="0"/>
                  </a:lnTo>
                  <a:lnTo>
                    <a:pt x="322660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38100"/>
              <a:ext cx="322660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913633" y="7836842"/>
            <a:ext cx="8524131" cy="1451593"/>
            <a:chOff x="0" y="0"/>
            <a:chExt cx="11365508" cy="1935458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1365509" cy="1935458"/>
            </a:xfrm>
            <a:custGeom>
              <a:avLst/>
              <a:gdLst/>
              <a:ahLst/>
              <a:cxnLst/>
              <a:rect l="l" t="t" r="r" b="b"/>
              <a:pathLst>
                <a:path w="11365509" h="1935458">
                  <a:moveTo>
                    <a:pt x="0" y="0"/>
                  </a:moveTo>
                  <a:lnTo>
                    <a:pt x="11365509" y="0"/>
                  </a:lnTo>
                  <a:lnTo>
                    <a:pt x="11365509" y="1935458"/>
                  </a:lnTo>
                  <a:lnTo>
                    <a:pt x="0" y="19354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104775"/>
              <a:ext cx="11365508" cy="204023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День Червоної руки нагадує про важливість боротьби з дитячим солдацтвом та закликає до збереження невинності та безпеки дітей.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734678" y="867608"/>
            <a:ext cx="9565333" cy="1968635"/>
            <a:chOff x="0" y="0"/>
            <a:chExt cx="12753777" cy="262484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53777" cy="2624847"/>
            </a:xfrm>
            <a:custGeom>
              <a:avLst/>
              <a:gdLst/>
              <a:ahLst/>
              <a:cxnLst/>
              <a:rect l="l" t="t" r="r" b="b"/>
              <a:pathLst>
                <a:path w="12753777" h="2624847">
                  <a:moveTo>
                    <a:pt x="0" y="0"/>
                  </a:moveTo>
                  <a:lnTo>
                    <a:pt x="12753777" y="0"/>
                  </a:lnTo>
                  <a:lnTo>
                    <a:pt x="12753777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61975"/>
              <a:ext cx="12753777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Символізм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Червоної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руки</a:t>
              </a:r>
              <a:endParaRPr lang="en-US" sz="5562" dirty="0">
                <a:solidFill>
                  <a:srgbClr val="231971"/>
                </a:solidFill>
                <a:latin typeface="Morisawa ラピスエッジ Min2 B"/>
                <a:ea typeface="Morisawa ラピスエッジ Min2 B"/>
                <a:cs typeface="Morisawa ラピスエッジ Min2 B"/>
                <a:sym typeface="Morisawa ラピスエッジ Min2 B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56648" y="3144287"/>
            <a:ext cx="4760697" cy="601474"/>
            <a:chOff x="0" y="0"/>
            <a:chExt cx="6347596" cy="80196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47596" cy="801966"/>
            </a:xfrm>
            <a:custGeom>
              <a:avLst/>
              <a:gdLst/>
              <a:ahLst/>
              <a:cxnLst/>
              <a:rect l="l" t="t" r="r" b="b"/>
              <a:pathLst>
                <a:path w="6347596" h="801966">
                  <a:moveTo>
                    <a:pt x="0" y="0"/>
                  </a:moveTo>
                  <a:lnTo>
                    <a:pt x="6347596" y="0"/>
                  </a:lnTo>
                  <a:lnTo>
                    <a:pt x="6347596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6347596" cy="8305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87"/>
                </a:lnSpc>
              </a:pPr>
              <a:r>
                <a:rPr lang="en-US" sz="2949" b="1" u="sng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Відбиток Червоної руки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51886" y="3845660"/>
            <a:ext cx="7805886" cy="2355268"/>
            <a:chOff x="0" y="0"/>
            <a:chExt cx="10407848" cy="314035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07848" cy="3140357"/>
            </a:xfrm>
            <a:custGeom>
              <a:avLst/>
              <a:gdLst/>
              <a:ahLst/>
              <a:cxnLst/>
              <a:rect l="l" t="t" r="r" b="b"/>
              <a:pathLst>
                <a:path w="10407848" h="3140357">
                  <a:moveTo>
                    <a:pt x="0" y="0"/>
                  </a:moveTo>
                  <a:lnTo>
                    <a:pt x="10407848" y="0"/>
                  </a:lnTo>
                  <a:lnTo>
                    <a:pt x="10407848" y="3140357"/>
                  </a:lnTo>
                  <a:lnTo>
                    <a:pt x="0" y="31403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10407848" cy="327370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702"/>
                </a:lnSpc>
              </a:pPr>
              <a:r>
                <a:rPr lang="en-US" sz="28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Червона долоня стала символом Дня Червоної руки. Вона є потужним нагадуванням про насильство, яке діти зазнають у війнах.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263812" y="3144287"/>
            <a:ext cx="4625979" cy="601474"/>
            <a:chOff x="0" y="0"/>
            <a:chExt cx="6167972" cy="80196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167972" cy="801966"/>
            </a:xfrm>
            <a:custGeom>
              <a:avLst/>
              <a:gdLst/>
              <a:ahLst/>
              <a:cxnLst/>
              <a:rect l="l" t="t" r="r" b="b"/>
              <a:pathLst>
                <a:path w="6167972" h="801966">
                  <a:moveTo>
                    <a:pt x="0" y="0"/>
                  </a:moveTo>
                  <a:lnTo>
                    <a:pt x="6167972" y="0"/>
                  </a:lnTo>
                  <a:lnTo>
                    <a:pt x="6167972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6167972" cy="8305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87"/>
                </a:lnSpc>
              </a:pPr>
              <a:r>
                <a:rPr lang="en-US" sz="2949" b="1" u="sng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Універсальний символ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259050" y="3845660"/>
            <a:ext cx="7805886" cy="1764718"/>
            <a:chOff x="0" y="0"/>
            <a:chExt cx="10407848" cy="235295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07848" cy="2352957"/>
            </a:xfrm>
            <a:custGeom>
              <a:avLst/>
              <a:gdLst/>
              <a:ahLst/>
              <a:cxnLst/>
              <a:rect l="l" t="t" r="r" b="b"/>
              <a:pathLst>
                <a:path w="10407848" h="2352957">
                  <a:moveTo>
                    <a:pt x="0" y="0"/>
                  </a:moveTo>
                  <a:lnTo>
                    <a:pt x="10407848" y="0"/>
                  </a:lnTo>
                  <a:lnTo>
                    <a:pt x="10407848" y="2352957"/>
                  </a:lnTo>
                  <a:lnTo>
                    <a:pt x="0" y="23529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133350"/>
              <a:ext cx="10407848" cy="248630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702"/>
                </a:lnSpc>
              </a:pPr>
              <a:r>
                <a:rPr lang="en-US" sz="28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Червона долоня зрозуміла всім – це простий та сильний візуальний сигнал, який об'єднує людей у ​​боротьбі за мирне майбутнє дітей.</a:t>
              </a:r>
            </a:p>
          </p:txBody>
        </p:sp>
      </p:grpSp>
      <p:sp>
        <p:nvSpPr>
          <p:cNvPr id="20" name="Freeform 20"/>
          <p:cNvSpPr/>
          <p:nvPr/>
        </p:nvSpPr>
        <p:spPr>
          <a:xfrm rot="1438192" flipH="1" flipV="1">
            <a:off x="15136799" y="-436723"/>
            <a:ext cx="3615881" cy="4114800"/>
          </a:xfrm>
          <a:custGeom>
            <a:avLst/>
            <a:gdLst/>
            <a:ahLst/>
            <a:cxnLst/>
            <a:rect l="l" t="t" r="r" b="b"/>
            <a:pathLst>
              <a:path w="3615881" h="4114800">
                <a:moveTo>
                  <a:pt x="3615881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3615881" y="0"/>
                </a:lnTo>
                <a:lnTo>
                  <a:pt x="3615881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0" y="6514339"/>
            <a:ext cx="18288000" cy="3772661"/>
          </a:xfrm>
          <a:custGeom>
            <a:avLst/>
            <a:gdLst/>
            <a:ahLst/>
            <a:cxnLst/>
            <a:rect l="l" t="t" r="r" b="b"/>
            <a:pathLst>
              <a:path w="18288000" h="3772661">
                <a:moveTo>
                  <a:pt x="0" y="0"/>
                </a:moveTo>
                <a:lnTo>
                  <a:pt x="18288000" y="0"/>
                </a:lnTo>
                <a:lnTo>
                  <a:pt x="18288000" y="3772661"/>
                </a:lnTo>
                <a:lnTo>
                  <a:pt x="0" y="37726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18288000" cy="3094285"/>
          </a:xfrm>
          <a:custGeom>
            <a:avLst/>
            <a:gdLst/>
            <a:ahLst/>
            <a:cxnLst/>
            <a:rect l="l" t="t" r="r" b="b"/>
            <a:pathLst>
              <a:path w="18288000" h="3094285">
                <a:moveTo>
                  <a:pt x="0" y="0"/>
                </a:moveTo>
                <a:lnTo>
                  <a:pt x="18288000" y="0"/>
                </a:lnTo>
                <a:lnTo>
                  <a:pt x="18288000" y="3094285"/>
                </a:lnTo>
                <a:lnTo>
                  <a:pt x="0" y="30942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1" b="-21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866329" y="3775025"/>
            <a:ext cx="14139572" cy="941237"/>
            <a:chOff x="0" y="0"/>
            <a:chExt cx="18852762" cy="125498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8852761" cy="1254982"/>
            </a:xfrm>
            <a:custGeom>
              <a:avLst/>
              <a:gdLst/>
              <a:ahLst/>
              <a:cxnLst/>
              <a:rect l="l" t="t" r="r" b="b"/>
              <a:pathLst>
                <a:path w="18852761" h="1254982">
                  <a:moveTo>
                    <a:pt x="0" y="0"/>
                  </a:moveTo>
                  <a:lnTo>
                    <a:pt x="18852761" y="0"/>
                  </a:lnTo>
                  <a:lnTo>
                    <a:pt x="18852761" y="1254982"/>
                  </a:lnTo>
                  <a:lnTo>
                    <a:pt x="0" y="12549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485775"/>
              <a:ext cx="18852762" cy="174075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062"/>
                </a:lnSpc>
              </a:pPr>
              <a:r>
                <a:rPr lang="en-US" sz="481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Історія</a:t>
              </a:r>
              <a:r>
                <a:rPr lang="en-US" sz="481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481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Дня</a:t>
              </a:r>
              <a:r>
                <a:rPr lang="en-US" sz="481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481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Червоної</a:t>
              </a:r>
              <a:r>
                <a:rPr lang="en-US" sz="481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481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руки</a:t>
              </a:r>
              <a:endParaRPr lang="en-US" sz="4812" dirty="0">
                <a:solidFill>
                  <a:srgbClr val="231971"/>
                </a:solidFill>
                <a:latin typeface="Morisawa ラピスエッジ Min2 B"/>
                <a:ea typeface="Morisawa ラピスエッジ Min2 B"/>
                <a:cs typeface="Morisawa ラピスエッジ Min2 B"/>
                <a:sym typeface="Morisawa ラピスエッジ Min2 B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129712" y="4919662"/>
            <a:ext cx="28575" cy="4687938"/>
            <a:chOff x="0" y="0"/>
            <a:chExt cx="38100" cy="625058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8100" cy="6250559"/>
            </a:xfrm>
            <a:custGeom>
              <a:avLst/>
              <a:gdLst/>
              <a:ahLst/>
              <a:cxnLst/>
              <a:rect l="l" t="t" r="r" b="b"/>
              <a:pathLst>
                <a:path w="38100" h="6250559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6231509"/>
                  </a:lnTo>
                  <a:cubicBezTo>
                    <a:pt x="38100" y="6242050"/>
                    <a:pt x="29591" y="6250559"/>
                    <a:pt x="19050" y="6250559"/>
                  </a:cubicBezTo>
                  <a:cubicBezTo>
                    <a:pt x="8509" y="6250559"/>
                    <a:pt x="0" y="6242050"/>
                    <a:pt x="0" y="6231509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8027789" y="5462290"/>
            <a:ext cx="866329" cy="28575"/>
            <a:chOff x="0" y="0"/>
            <a:chExt cx="1155105" cy="381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55065" cy="38100"/>
            </a:xfrm>
            <a:custGeom>
              <a:avLst/>
              <a:gdLst/>
              <a:ahLst/>
              <a:cxnLst/>
              <a:rect l="l" t="t" r="r" b="b"/>
              <a:pathLst>
                <a:path w="115506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36015" y="0"/>
                  </a:lnTo>
                  <a:cubicBezTo>
                    <a:pt x="1146556" y="0"/>
                    <a:pt x="1155065" y="8509"/>
                    <a:pt x="1155065" y="19050"/>
                  </a:cubicBezTo>
                  <a:cubicBezTo>
                    <a:pt x="1155065" y="29591"/>
                    <a:pt x="1146556" y="38100"/>
                    <a:pt x="113601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8860780" y="5193358"/>
            <a:ext cx="566440" cy="566440"/>
            <a:chOff x="0" y="0"/>
            <a:chExt cx="755253" cy="755253"/>
          </a:xfrm>
        </p:grpSpPr>
        <p:sp>
          <p:nvSpPr>
            <p:cNvPr id="14" name="Freeform 14"/>
            <p:cNvSpPr/>
            <p:nvPr/>
          </p:nvSpPr>
          <p:spPr>
            <a:xfrm>
              <a:off x="6350" y="6350"/>
              <a:ext cx="742569" cy="742569"/>
            </a:xfrm>
            <a:custGeom>
              <a:avLst/>
              <a:gdLst/>
              <a:ahLst/>
              <a:cxnLst/>
              <a:rect l="l" t="t" r="r" b="b"/>
              <a:pathLst>
                <a:path w="742569" h="742569">
                  <a:moveTo>
                    <a:pt x="0" y="138684"/>
                  </a:moveTo>
                  <a:cubicBezTo>
                    <a:pt x="0" y="62103"/>
                    <a:pt x="62103" y="0"/>
                    <a:pt x="138684" y="0"/>
                  </a:cubicBezTo>
                  <a:lnTo>
                    <a:pt x="603885" y="0"/>
                  </a:lnTo>
                  <a:cubicBezTo>
                    <a:pt x="680466" y="0"/>
                    <a:pt x="742569" y="62103"/>
                    <a:pt x="742569" y="138684"/>
                  </a:cubicBezTo>
                  <a:lnTo>
                    <a:pt x="742569" y="603885"/>
                  </a:lnTo>
                  <a:cubicBezTo>
                    <a:pt x="742569" y="680466"/>
                    <a:pt x="680466" y="742569"/>
                    <a:pt x="603885" y="742569"/>
                  </a:cubicBezTo>
                  <a:lnTo>
                    <a:pt x="138684" y="742569"/>
                  </a:lnTo>
                  <a:cubicBezTo>
                    <a:pt x="62103" y="742569"/>
                    <a:pt x="0" y="680466"/>
                    <a:pt x="0" y="603885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755269" cy="755269"/>
            </a:xfrm>
            <a:custGeom>
              <a:avLst/>
              <a:gdLst/>
              <a:ahLst/>
              <a:cxnLst/>
              <a:rect l="l" t="t" r="r" b="b"/>
              <a:pathLst>
                <a:path w="755269" h="755269">
                  <a:moveTo>
                    <a:pt x="0" y="145034"/>
                  </a:moveTo>
                  <a:cubicBezTo>
                    <a:pt x="0" y="64897"/>
                    <a:pt x="64897" y="0"/>
                    <a:pt x="145034" y="0"/>
                  </a:cubicBezTo>
                  <a:lnTo>
                    <a:pt x="610235" y="0"/>
                  </a:lnTo>
                  <a:lnTo>
                    <a:pt x="610235" y="6350"/>
                  </a:lnTo>
                  <a:lnTo>
                    <a:pt x="610235" y="0"/>
                  </a:lnTo>
                  <a:cubicBezTo>
                    <a:pt x="690245" y="0"/>
                    <a:pt x="755269" y="64897"/>
                    <a:pt x="755269" y="145034"/>
                  </a:cubicBezTo>
                  <a:lnTo>
                    <a:pt x="748919" y="145034"/>
                  </a:lnTo>
                  <a:lnTo>
                    <a:pt x="755269" y="145034"/>
                  </a:lnTo>
                  <a:lnTo>
                    <a:pt x="755269" y="610235"/>
                  </a:lnTo>
                  <a:lnTo>
                    <a:pt x="748919" y="610235"/>
                  </a:lnTo>
                  <a:lnTo>
                    <a:pt x="755269" y="610235"/>
                  </a:lnTo>
                  <a:cubicBezTo>
                    <a:pt x="755269" y="690245"/>
                    <a:pt x="690372" y="755269"/>
                    <a:pt x="610235" y="755269"/>
                  </a:cubicBezTo>
                  <a:lnTo>
                    <a:pt x="610235" y="748919"/>
                  </a:lnTo>
                  <a:lnTo>
                    <a:pt x="610235" y="755269"/>
                  </a:lnTo>
                  <a:lnTo>
                    <a:pt x="145034" y="755269"/>
                  </a:lnTo>
                  <a:lnTo>
                    <a:pt x="145034" y="748919"/>
                  </a:lnTo>
                  <a:lnTo>
                    <a:pt x="145034" y="755269"/>
                  </a:lnTo>
                  <a:cubicBezTo>
                    <a:pt x="64897" y="755269"/>
                    <a:pt x="0" y="690372"/>
                    <a:pt x="0" y="610235"/>
                  </a:cubicBezTo>
                  <a:lnTo>
                    <a:pt x="0" y="145034"/>
                  </a:lnTo>
                  <a:lnTo>
                    <a:pt x="6350" y="145034"/>
                  </a:lnTo>
                  <a:lnTo>
                    <a:pt x="0" y="145034"/>
                  </a:lnTo>
                  <a:moveTo>
                    <a:pt x="12700" y="145034"/>
                  </a:moveTo>
                  <a:lnTo>
                    <a:pt x="12700" y="610235"/>
                  </a:lnTo>
                  <a:lnTo>
                    <a:pt x="6350" y="610235"/>
                  </a:lnTo>
                  <a:lnTo>
                    <a:pt x="12700" y="610235"/>
                  </a:lnTo>
                  <a:cubicBezTo>
                    <a:pt x="12700" y="683260"/>
                    <a:pt x="71882" y="742569"/>
                    <a:pt x="145034" y="742569"/>
                  </a:cubicBezTo>
                  <a:lnTo>
                    <a:pt x="610235" y="742569"/>
                  </a:lnTo>
                  <a:cubicBezTo>
                    <a:pt x="683260" y="742569"/>
                    <a:pt x="742569" y="683387"/>
                    <a:pt x="742569" y="610235"/>
                  </a:cubicBezTo>
                  <a:lnTo>
                    <a:pt x="742569" y="145034"/>
                  </a:lnTo>
                  <a:cubicBezTo>
                    <a:pt x="742569" y="71882"/>
                    <a:pt x="683387" y="12700"/>
                    <a:pt x="610235" y="12700"/>
                  </a:cubicBezTo>
                  <a:lnTo>
                    <a:pt x="145034" y="12700"/>
                  </a:lnTo>
                  <a:lnTo>
                    <a:pt x="145034" y="6350"/>
                  </a:lnTo>
                  <a:lnTo>
                    <a:pt x="145034" y="12700"/>
                  </a:lnTo>
                  <a:cubicBezTo>
                    <a:pt x="71882" y="12700"/>
                    <a:pt x="12700" y="71882"/>
                    <a:pt x="12700" y="145034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9071521" y="5193358"/>
            <a:ext cx="182826" cy="468809"/>
            <a:chOff x="0" y="0"/>
            <a:chExt cx="193080" cy="49510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93080" cy="495102"/>
            </a:xfrm>
            <a:custGeom>
              <a:avLst/>
              <a:gdLst/>
              <a:ahLst/>
              <a:cxnLst/>
              <a:rect l="l" t="t" r="r" b="b"/>
              <a:pathLst>
                <a:path w="193080" h="495102">
                  <a:moveTo>
                    <a:pt x="0" y="0"/>
                  </a:moveTo>
                  <a:lnTo>
                    <a:pt x="193080" y="0"/>
                  </a:lnTo>
                  <a:lnTo>
                    <a:pt x="193080" y="495102"/>
                  </a:lnTo>
                  <a:lnTo>
                    <a:pt x="0" y="49510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47625"/>
              <a:ext cx="193080" cy="44747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874"/>
                </a:lnSpc>
              </a:pPr>
              <a:r>
                <a:rPr lang="en-US" sz="2874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604046" y="5167164"/>
            <a:ext cx="4178474" cy="583719"/>
            <a:chOff x="0" y="0"/>
            <a:chExt cx="5571299" cy="77829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571299" cy="778292"/>
            </a:xfrm>
            <a:custGeom>
              <a:avLst/>
              <a:gdLst/>
              <a:ahLst/>
              <a:cxnLst/>
              <a:rect l="l" t="t" r="r" b="b"/>
              <a:pathLst>
                <a:path w="5571299" h="778292">
                  <a:moveTo>
                    <a:pt x="0" y="0"/>
                  </a:moveTo>
                  <a:lnTo>
                    <a:pt x="5571299" y="0"/>
                  </a:lnTo>
                  <a:lnTo>
                    <a:pt x="5571299" y="778292"/>
                  </a:lnTo>
                  <a:lnTo>
                    <a:pt x="0" y="7782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5571299" cy="80686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631"/>
                </a:lnSpc>
              </a:pPr>
              <a:r>
                <a:rPr lang="en-US" sz="2874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12 лютого 2002 року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866329" y="5808464"/>
            <a:ext cx="6916191" cy="1875516"/>
            <a:chOff x="0" y="0"/>
            <a:chExt cx="9221588" cy="250068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9221588" cy="2500688"/>
            </a:xfrm>
            <a:custGeom>
              <a:avLst/>
              <a:gdLst/>
              <a:ahLst/>
              <a:cxnLst/>
              <a:rect l="l" t="t" r="r" b="b"/>
              <a:pathLst>
                <a:path w="9221588" h="2500688">
                  <a:moveTo>
                    <a:pt x="0" y="0"/>
                  </a:moveTo>
                  <a:lnTo>
                    <a:pt x="9221588" y="0"/>
                  </a:lnTo>
                  <a:lnTo>
                    <a:pt x="9221588" y="2500688"/>
                  </a:lnTo>
                  <a:lnTo>
                    <a:pt x="0" y="250068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95250"/>
              <a:ext cx="9221588" cy="25959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694"/>
                </a:lnSpc>
              </a:pPr>
              <a:r>
                <a:rPr lang="en-US" sz="23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Набув чинності Факультативний протокол до Конвенції ООН про права дитини, який забороняє використання дітей віком до 18 років у військових конфліктах.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9393882" y="6699945"/>
            <a:ext cx="866329" cy="28575"/>
            <a:chOff x="0" y="0"/>
            <a:chExt cx="1155105" cy="381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155065" cy="38100"/>
            </a:xfrm>
            <a:custGeom>
              <a:avLst/>
              <a:gdLst/>
              <a:ahLst/>
              <a:cxnLst/>
              <a:rect l="l" t="t" r="r" b="b"/>
              <a:pathLst>
                <a:path w="115506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36015" y="0"/>
                  </a:lnTo>
                  <a:cubicBezTo>
                    <a:pt x="1146556" y="0"/>
                    <a:pt x="1155065" y="8509"/>
                    <a:pt x="1155065" y="19050"/>
                  </a:cubicBezTo>
                  <a:cubicBezTo>
                    <a:pt x="1155065" y="29591"/>
                    <a:pt x="1146556" y="38100"/>
                    <a:pt x="113601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27" name="Group 27"/>
          <p:cNvGrpSpPr/>
          <p:nvPr/>
        </p:nvGrpSpPr>
        <p:grpSpPr>
          <a:xfrm>
            <a:off x="8860780" y="6431012"/>
            <a:ext cx="566440" cy="566440"/>
            <a:chOff x="0" y="0"/>
            <a:chExt cx="755253" cy="755253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742569" cy="742569"/>
            </a:xfrm>
            <a:custGeom>
              <a:avLst/>
              <a:gdLst/>
              <a:ahLst/>
              <a:cxnLst/>
              <a:rect l="l" t="t" r="r" b="b"/>
              <a:pathLst>
                <a:path w="742569" h="742569">
                  <a:moveTo>
                    <a:pt x="0" y="138684"/>
                  </a:moveTo>
                  <a:cubicBezTo>
                    <a:pt x="0" y="62103"/>
                    <a:pt x="62103" y="0"/>
                    <a:pt x="138684" y="0"/>
                  </a:cubicBezTo>
                  <a:lnTo>
                    <a:pt x="603885" y="0"/>
                  </a:lnTo>
                  <a:cubicBezTo>
                    <a:pt x="680466" y="0"/>
                    <a:pt x="742569" y="62103"/>
                    <a:pt x="742569" y="138684"/>
                  </a:cubicBezTo>
                  <a:lnTo>
                    <a:pt x="742569" y="603885"/>
                  </a:lnTo>
                  <a:cubicBezTo>
                    <a:pt x="742569" y="680466"/>
                    <a:pt x="680466" y="742569"/>
                    <a:pt x="603885" y="742569"/>
                  </a:cubicBezTo>
                  <a:lnTo>
                    <a:pt x="138684" y="742569"/>
                  </a:lnTo>
                  <a:cubicBezTo>
                    <a:pt x="62103" y="742569"/>
                    <a:pt x="0" y="680466"/>
                    <a:pt x="0" y="603885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755269" cy="755269"/>
            </a:xfrm>
            <a:custGeom>
              <a:avLst/>
              <a:gdLst/>
              <a:ahLst/>
              <a:cxnLst/>
              <a:rect l="l" t="t" r="r" b="b"/>
              <a:pathLst>
                <a:path w="755269" h="755269">
                  <a:moveTo>
                    <a:pt x="0" y="145034"/>
                  </a:moveTo>
                  <a:cubicBezTo>
                    <a:pt x="0" y="64897"/>
                    <a:pt x="64897" y="0"/>
                    <a:pt x="145034" y="0"/>
                  </a:cubicBezTo>
                  <a:lnTo>
                    <a:pt x="610235" y="0"/>
                  </a:lnTo>
                  <a:lnTo>
                    <a:pt x="610235" y="6350"/>
                  </a:lnTo>
                  <a:lnTo>
                    <a:pt x="610235" y="0"/>
                  </a:lnTo>
                  <a:cubicBezTo>
                    <a:pt x="690245" y="0"/>
                    <a:pt x="755269" y="64897"/>
                    <a:pt x="755269" y="145034"/>
                  </a:cubicBezTo>
                  <a:lnTo>
                    <a:pt x="748919" y="145034"/>
                  </a:lnTo>
                  <a:lnTo>
                    <a:pt x="755269" y="145034"/>
                  </a:lnTo>
                  <a:lnTo>
                    <a:pt x="755269" y="610235"/>
                  </a:lnTo>
                  <a:lnTo>
                    <a:pt x="748919" y="610235"/>
                  </a:lnTo>
                  <a:lnTo>
                    <a:pt x="755269" y="610235"/>
                  </a:lnTo>
                  <a:cubicBezTo>
                    <a:pt x="755269" y="690245"/>
                    <a:pt x="690372" y="755269"/>
                    <a:pt x="610235" y="755269"/>
                  </a:cubicBezTo>
                  <a:lnTo>
                    <a:pt x="610235" y="748919"/>
                  </a:lnTo>
                  <a:lnTo>
                    <a:pt x="610235" y="755269"/>
                  </a:lnTo>
                  <a:lnTo>
                    <a:pt x="145034" y="755269"/>
                  </a:lnTo>
                  <a:lnTo>
                    <a:pt x="145034" y="748919"/>
                  </a:lnTo>
                  <a:lnTo>
                    <a:pt x="145034" y="755269"/>
                  </a:lnTo>
                  <a:cubicBezTo>
                    <a:pt x="64897" y="755269"/>
                    <a:pt x="0" y="690372"/>
                    <a:pt x="0" y="610235"/>
                  </a:cubicBezTo>
                  <a:lnTo>
                    <a:pt x="0" y="145034"/>
                  </a:lnTo>
                  <a:lnTo>
                    <a:pt x="6350" y="145034"/>
                  </a:lnTo>
                  <a:lnTo>
                    <a:pt x="0" y="145034"/>
                  </a:lnTo>
                  <a:moveTo>
                    <a:pt x="12700" y="145034"/>
                  </a:moveTo>
                  <a:lnTo>
                    <a:pt x="12700" y="610235"/>
                  </a:lnTo>
                  <a:lnTo>
                    <a:pt x="6350" y="610235"/>
                  </a:lnTo>
                  <a:lnTo>
                    <a:pt x="12700" y="610235"/>
                  </a:lnTo>
                  <a:cubicBezTo>
                    <a:pt x="12700" y="683260"/>
                    <a:pt x="71882" y="742569"/>
                    <a:pt x="145034" y="742569"/>
                  </a:cubicBezTo>
                  <a:lnTo>
                    <a:pt x="610235" y="742569"/>
                  </a:lnTo>
                  <a:cubicBezTo>
                    <a:pt x="683260" y="742569"/>
                    <a:pt x="742569" y="683387"/>
                    <a:pt x="742569" y="610235"/>
                  </a:cubicBezTo>
                  <a:lnTo>
                    <a:pt x="742569" y="145034"/>
                  </a:lnTo>
                  <a:cubicBezTo>
                    <a:pt x="742569" y="71882"/>
                    <a:pt x="683387" y="12700"/>
                    <a:pt x="610235" y="12700"/>
                  </a:cubicBezTo>
                  <a:lnTo>
                    <a:pt x="145034" y="12700"/>
                  </a:lnTo>
                  <a:lnTo>
                    <a:pt x="145034" y="6350"/>
                  </a:lnTo>
                  <a:lnTo>
                    <a:pt x="145034" y="12700"/>
                  </a:lnTo>
                  <a:cubicBezTo>
                    <a:pt x="71882" y="12700"/>
                    <a:pt x="12700" y="71882"/>
                    <a:pt x="12700" y="145034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9036992" y="6404819"/>
            <a:ext cx="285098" cy="495003"/>
            <a:chOff x="0" y="0"/>
            <a:chExt cx="285155" cy="49510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85155" cy="495102"/>
            </a:xfrm>
            <a:custGeom>
              <a:avLst/>
              <a:gdLst/>
              <a:ahLst/>
              <a:cxnLst/>
              <a:rect l="l" t="t" r="r" b="b"/>
              <a:pathLst>
                <a:path w="285155" h="495102">
                  <a:moveTo>
                    <a:pt x="0" y="0"/>
                  </a:moveTo>
                  <a:lnTo>
                    <a:pt x="285155" y="0"/>
                  </a:lnTo>
                  <a:lnTo>
                    <a:pt x="285155" y="495102"/>
                  </a:lnTo>
                  <a:lnTo>
                    <a:pt x="0" y="49510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47625"/>
              <a:ext cx="285155" cy="44747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874"/>
                </a:lnSpc>
              </a:pPr>
              <a:r>
                <a:rPr lang="en-US" sz="2874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0505480" y="6404819"/>
            <a:ext cx="3094285" cy="583719"/>
            <a:chOff x="0" y="0"/>
            <a:chExt cx="4125713" cy="778292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4125713" cy="778292"/>
            </a:xfrm>
            <a:custGeom>
              <a:avLst/>
              <a:gdLst/>
              <a:ahLst/>
              <a:cxnLst/>
              <a:rect l="l" t="t" r="r" b="b"/>
              <a:pathLst>
                <a:path w="4125713" h="778292">
                  <a:moveTo>
                    <a:pt x="0" y="0"/>
                  </a:moveTo>
                  <a:lnTo>
                    <a:pt x="4125713" y="0"/>
                  </a:lnTo>
                  <a:lnTo>
                    <a:pt x="4125713" y="778292"/>
                  </a:lnTo>
                  <a:lnTo>
                    <a:pt x="0" y="7782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28575"/>
              <a:ext cx="4125713" cy="80686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31"/>
                </a:lnSpc>
              </a:pPr>
              <a:r>
                <a:rPr lang="en-US" sz="2874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2002 рік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0505480" y="7046118"/>
            <a:ext cx="6916191" cy="1408791"/>
            <a:chOff x="0" y="0"/>
            <a:chExt cx="9221588" cy="1878388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9221588" cy="1878388"/>
            </a:xfrm>
            <a:custGeom>
              <a:avLst/>
              <a:gdLst/>
              <a:ahLst/>
              <a:cxnLst/>
              <a:rect l="l" t="t" r="r" b="b"/>
              <a:pathLst>
                <a:path w="9221588" h="1878388">
                  <a:moveTo>
                    <a:pt x="0" y="0"/>
                  </a:moveTo>
                  <a:lnTo>
                    <a:pt x="9221588" y="0"/>
                  </a:lnTo>
                  <a:lnTo>
                    <a:pt x="9221588" y="1878388"/>
                  </a:lnTo>
                  <a:lnTo>
                    <a:pt x="0" y="187838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0" y="-95250"/>
              <a:ext cx="9221588" cy="19736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4"/>
                </a:lnSpc>
              </a:pPr>
              <a:r>
                <a:rPr lang="en-US" sz="23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Заснований День Червоної руки, щоб привернути увагу до проблеми дитячого солдацтства та закликати до її вирішення.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8027789" y="7932539"/>
            <a:ext cx="866329" cy="28575"/>
            <a:chOff x="0" y="0"/>
            <a:chExt cx="1155105" cy="381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155065" cy="38100"/>
            </a:xfrm>
            <a:custGeom>
              <a:avLst/>
              <a:gdLst/>
              <a:ahLst/>
              <a:cxnLst/>
              <a:rect l="l" t="t" r="r" b="b"/>
              <a:pathLst>
                <a:path w="1155065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1136015" y="0"/>
                  </a:lnTo>
                  <a:cubicBezTo>
                    <a:pt x="1146556" y="0"/>
                    <a:pt x="1155065" y="8509"/>
                    <a:pt x="1155065" y="19050"/>
                  </a:cubicBezTo>
                  <a:cubicBezTo>
                    <a:pt x="1155065" y="29591"/>
                    <a:pt x="1146556" y="38100"/>
                    <a:pt x="1136015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41" name="Group 41"/>
          <p:cNvGrpSpPr/>
          <p:nvPr/>
        </p:nvGrpSpPr>
        <p:grpSpPr>
          <a:xfrm>
            <a:off x="8860780" y="7663606"/>
            <a:ext cx="566440" cy="566440"/>
            <a:chOff x="0" y="0"/>
            <a:chExt cx="755253" cy="755253"/>
          </a:xfrm>
        </p:grpSpPr>
        <p:sp>
          <p:nvSpPr>
            <p:cNvPr id="42" name="Freeform 42"/>
            <p:cNvSpPr/>
            <p:nvPr/>
          </p:nvSpPr>
          <p:spPr>
            <a:xfrm>
              <a:off x="6350" y="6350"/>
              <a:ext cx="742569" cy="742569"/>
            </a:xfrm>
            <a:custGeom>
              <a:avLst/>
              <a:gdLst/>
              <a:ahLst/>
              <a:cxnLst/>
              <a:rect l="l" t="t" r="r" b="b"/>
              <a:pathLst>
                <a:path w="742569" h="742569">
                  <a:moveTo>
                    <a:pt x="0" y="138684"/>
                  </a:moveTo>
                  <a:cubicBezTo>
                    <a:pt x="0" y="62103"/>
                    <a:pt x="62103" y="0"/>
                    <a:pt x="138684" y="0"/>
                  </a:cubicBezTo>
                  <a:lnTo>
                    <a:pt x="603885" y="0"/>
                  </a:lnTo>
                  <a:cubicBezTo>
                    <a:pt x="680466" y="0"/>
                    <a:pt x="742569" y="62103"/>
                    <a:pt x="742569" y="138684"/>
                  </a:cubicBezTo>
                  <a:lnTo>
                    <a:pt x="742569" y="603885"/>
                  </a:lnTo>
                  <a:cubicBezTo>
                    <a:pt x="742569" y="680466"/>
                    <a:pt x="680466" y="742569"/>
                    <a:pt x="603885" y="742569"/>
                  </a:cubicBezTo>
                  <a:lnTo>
                    <a:pt x="138684" y="742569"/>
                  </a:lnTo>
                  <a:cubicBezTo>
                    <a:pt x="62103" y="742569"/>
                    <a:pt x="0" y="680466"/>
                    <a:pt x="0" y="603885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43" name="Freeform 43"/>
            <p:cNvSpPr/>
            <p:nvPr/>
          </p:nvSpPr>
          <p:spPr>
            <a:xfrm>
              <a:off x="0" y="0"/>
              <a:ext cx="755269" cy="755269"/>
            </a:xfrm>
            <a:custGeom>
              <a:avLst/>
              <a:gdLst/>
              <a:ahLst/>
              <a:cxnLst/>
              <a:rect l="l" t="t" r="r" b="b"/>
              <a:pathLst>
                <a:path w="755269" h="755269">
                  <a:moveTo>
                    <a:pt x="0" y="145034"/>
                  </a:moveTo>
                  <a:cubicBezTo>
                    <a:pt x="0" y="64897"/>
                    <a:pt x="64897" y="0"/>
                    <a:pt x="145034" y="0"/>
                  </a:cubicBezTo>
                  <a:lnTo>
                    <a:pt x="610235" y="0"/>
                  </a:lnTo>
                  <a:lnTo>
                    <a:pt x="610235" y="6350"/>
                  </a:lnTo>
                  <a:lnTo>
                    <a:pt x="610235" y="0"/>
                  </a:lnTo>
                  <a:cubicBezTo>
                    <a:pt x="690245" y="0"/>
                    <a:pt x="755269" y="64897"/>
                    <a:pt x="755269" y="145034"/>
                  </a:cubicBezTo>
                  <a:lnTo>
                    <a:pt x="748919" y="145034"/>
                  </a:lnTo>
                  <a:lnTo>
                    <a:pt x="755269" y="145034"/>
                  </a:lnTo>
                  <a:lnTo>
                    <a:pt x="755269" y="610235"/>
                  </a:lnTo>
                  <a:lnTo>
                    <a:pt x="748919" y="610235"/>
                  </a:lnTo>
                  <a:lnTo>
                    <a:pt x="755269" y="610235"/>
                  </a:lnTo>
                  <a:cubicBezTo>
                    <a:pt x="755269" y="690245"/>
                    <a:pt x="690372" y="755269"/>
                    <a:pt x="610235" y="755269"/>
                  </a:cubicBezTo>
                  <a:lnTo>
                    <a:pt x="610235" y="748919"/>
                  </a:lnTo>
                  <a:lnTo>
                    <a:pt x="610235" y="755269"/>
                  </a:lnTo>
                  <a:lnTo>
                    <a:pt x="145034" y="755269"/>
                  </a:lnTo>
                  <a:lnTo>
                    <a:pt x="145034" y="748919"/>
                  </a:lnTo>
                  <a:lnTo>
                    <a:pt x="145034" y="755269"/>
                  </a:lnTo>
                  <a:cubicBezTo>
                    <a:pt x="64897" y="755269"/>
                    <a:pt x="0" y="690372"/>
                    <a:pt x="0" y="610235"/>
                  </a:cubicBezTo>
                  <a:lnTo>
                    <a:pt x="0" y="145034"/>
                  </a:lnTo>
                  <a:lnTo>
                    <a:pt x="6350" y="145034"/>
                  </a:lnTo>
                  <a:lnTo>
                    <a:pt x="0" y="145034"/>
                  </a:lnTo>
                  <a:moveTo>
                    <a:pt x="12700" y="145034"/>
                  </a:moveTo>
                  <a:lnTo>
                    <a:pt x="12700" y="610235"/>
                  </a:lnTo>
                  <a:lnTo>
                    <a:pt x="6350" y="610235"/>
                  </a:lnTo>
                  <a:lnTo>
                    <a:pt x="12700" y="610235"/>
                  </a:lnTo>
                  <a:cubicBezTo>
                    <a:pt x="12700" y="683260"/>
                    <a:pt x="71882" y="742569"/>
                    <a:pt x="145034" y="742569"/>
                  </a:cubicBezTo>
                  <a:lnTo>
                    <a:pt x="610235" y="742569"/>
                  </a:lnTo>
                  <a:cubicBezTo>
                    <a:pt x="683260" y="742569"/>
                    <a:pt x="742569" y="683387"/>
                    <a:pt x="742569" y="610235"/>
                  </a:cubicBezTo>
                  <a:lnTo>
                    <a:pt x="742569" y="145034"/>
                  </a:lnTo>
                  <a:cubicBezTo>
                    <a:pt x="742569" y="71882"/>
                    <a:pt x="683387" y="12700"/>
                    <a:pt x="610235" y="12700"/>
                  </a:cubicBezTo>
                  <a:lnTo>
                    <a:pt x="145034" y="12700"/>
                  </a:lnTo>
                  <a:lnTo>
                    <a:pt x="145034" y="6350"/>
                  </a:lnTo>
                  <a:lnTo>
                    <a:pt x="145034" y="12700"/>
                  </a:lnTo>
                  <a:cubicBezTo>
                    <a:pt x="71882" y="12700"/>
                    <a:pt x="12700" y="71882"/>
                    <a:pt x="12700" y="145034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44" name="Group 44"/>
          <p:cNvGrpSpPr/>
          <p:nvPr/>
        </p:nvGrpSpPr>
        <p:grpSpPr>
          <a:xfrm>
            <a:off x="9038332" y="7663606"/>
            <a:ext cx="266817" cy="468809"/>
            <a:chOff x="0" y="0"/>
            <a:chExt cx="281782" cy="495102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281782" cy="495102"/>
            </a:xfrm>
            <a:custGeom>
              <a:avLst/>
              <a:gdLst/>
              <a:ahLst/>
              <a:cxnLst/>
              <a:rect l="l" t="t" r="r" b="b"/>
              <a:pathLst>
                <a:path w="281782" h="495102">
                  <a:moveTo>
                    <a:pt x="0" y="0"/>
                  </a:moveTo>
                  <a:lnTo>
                    <a:pt x="281782" y="0"/>
                  </a:lnTo>
                  <a:lnTo>
                    <a:pt x="281782" y="495102"/>
                  </a:lnTo>
                  <a:lnTo>
                    <a:pt x="0" y="49510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0" y="47625"/>
              <a:ext cx="281782" cy="44747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874"/>
                </a:lnSpc>
              </a:pPr>
              <a:r>
                <a:rPr lang="en-US" sz="2874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4688235" y="7637412"/>
            <a:ext cx="3094285" cy="583719"/>
            <a:chOff x="0" y="0"/>
            <a:chExt cx="4125713" cy="778292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4125713" cy="778292"/>
            </a:xfrm>
            <a:custGeom>
              <a:avLst/>
              <a:gdLst/>
              <a:ahLst/>
              <a:cxnLst/>
              <a:rect l="l" t="t" r="r" b="b"/>
              <a:pathLst>
                <a:path w="4125713" h="778292">
                  <a:moveTo>
                    <a:pt x="0" y="0"/>
                  </a:moveTo>
                  <a:lnTo>
                    <a:pt x="4125713" y="0"/>
                  </a:lnTo>
                  <a:lnTo>
                    <a:pt x="4125713" y="778292"/>
                  </a:lnTo>
                  <a:lnTo>
                    <a:pt x="0" y="7782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9" name="TextBox 49"/>
            <p:cNvSpPr txBox="1"/>
            <p:nvPr/>
          </p:nvSpPr>
          <p:spPr>
            <a:xfrm>
              <a:off x="0" y="-28575"/>
              <a:ext cx="4125713" cy="80686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631"/>
                </a:lnSpc>
              </a:pPr>
              <a:r>
                <a:rPr lang="en-US" sz="2874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Сьогодні</a:t>
              </a: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866329" y="8278712"/>
            <a:ext cx="6916191" cy="1408791"/>
            <a:chOff x="0" y="0"/>
            <a:chExt cx="9221588" cy="1878388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9221588" cy="1878388"/>
            </a:xfrm>
            <a:custGeom>
              <a:avLst/>
              <a:gdLst/>
              <a:ahLst/>
              <a:cxnLst/>
              <a:rect l="l" t="t" r="r" b="b"/>
              <a:pathLst>
                <a:path w="9221588" h="1878388">
                  <a:moveTo>
                    <a:pt x="0" y="0"/>
                  </a:moveTo>
                  <a:lnTo>
                    <a:pt x="9221588" y="0"/>
                  </a:lnTo>
                  <a:lnTo>
                    <a:pt x="9221588" y="1878388"/>
                  </a:lnTo>
                  <a:lnTo>
                    <a:pt x="0" y="187838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95250"/>
              <a:ext cx="9221588" cy="19736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694"/>
                </a:lnSpc>
              </a:pPr>
              <a:r>
                <a:rPr lang="en-US" sz="233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День Червоної руки відзначають у всьому світі, привертаючи увагу до важливості захисту дітей від насильства та воєнних конфліктів.</a:t>
              </a:r>
            </a:p>
          </p:txBody>
        </p:sp>
      </p:grpSp>
      <p:sp>
        <p:nvSpPr>
          <p:cNvPr id="53" name="Freeform 53"/>
          <p:cNvSpPr/>
          <p:nvPr/>
        </p:nvSpPr>
        <p:spPr>
          <a:xfrm rot="2063925">
            <a:off x="14806567" y="3311056"/>
            <a:ext cx="2839695" cy="3150840"/>
          </a:xfrm>
          <a:custGeom>
            <a:avLst/>
            <a:gdLst/>
            <a:ahLst/>
            <a:cxnLst/>
            <a:rect l="l" t="t" r="r" b="b"/>
            <a:pathLst>
              <a:path w="2839695" h="3150840">
                <a:moveTo>
                  <a:pt x="0" y="0"/>
                </a:moveTo>
                <a:lnTo>
                  <a:pt x="2839695" y="0"/>
                </a:lnTo>
                <a:lnTo>
                  <a:pt x="2839695" y="3150841"/>
                </a:lnTo>
                <a:lnTo>
                  <a:pt x="0" y="315084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45475" y="752376"/>
            <a:ext cx="8371731" cy="1968635"/>
            <a:chOff x="0" y="0"/>
            <a:chExt cx="11162308" cy="26248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162309" cy="2624847"/>
            </a:xfrm>
            <a:custGeom>
              <a:avLst/>
              <a:gdLst/>
              <a:ahLst/>
              <a:cxnLst/>
              <a:rect l="l" t="t" r="r" b="b"/>
              <a:pathLst>
                <a:path w="11162309" h="2624847">
                  <a:moveTo>
                    <a:pt x="0" y="0"/>
                  </a:moveTo>
                  <a:lnTo>
                    <a:pt x="11162309" y="0"/>
                  </a:lnTo>
                  <a:lnTo>
                    <a:pt x="11162309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1162308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Хто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такі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діти-солдати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45475" y="3025080"/>
            <a:ext cx="4590604" cy="4732414"/>
            <a:chOff x="0" y="0"/>
            <a:chExt cx="6120805" cy="6309885"/>
          </a:xfrm>
        </p:grpSpPr>
        <p:sp>
          <p:nvSpPr>
            <p:cNvPr id="10" name="Freeform 10"/>
            <p:cNvSpPr/>
            <p:nvPr/>
          </p:nvSpPr>
          <p:spPr>
            <a:xfrm>
              <a:off x="6350" y="7969"/>
              <a:ext cx="6108065" cy="6294006"/>
            </a:xfrm>
            <a:custGeom>
              <a:avLst/>
              <a:gdLst/>
              <a:ahLst/>
              <a:cxnLst/>
              <a:rect l="l" t="t" r="r" b="b"/>
              <a:pathLst>
                <a:path w="6108065" h="6294006">
                  <a:moveTo>
                    <a:pt x="0" y="199223"/>
                  </a:moveTo>
                  <a:cubicBezTo>
                    <a:pt x="0" y="89252"/>
                    <a:pt x="71120" y="0"/>
                    <a:pt x="158877" y="0"/>
                  </a:cubicBezTo>
                  <a:lnTo>
                    <a:pt x="5949188" y="0"/>
                  </a:lnTo>
                  <a:cubicBezTo>
                    <a:pt x="6036945" y="0"/>
                    <a:pt x="6108065" y="89252"/>
                    <a:pt x="6108065" y="199223"/>
                  </a:cubicBezTo>
                  <a:lnTo>
                    <a:pt x="6108065" y="6094624"/>
                  </a:lnTo>
                  <a:cubicBezTo>
                    <a:pt x="6108065" y="6204754"/>
                    <a:pt x="6036945" y="6293847"/>
                    <a:pt x="5949188" y="6293847"/>
                  </a:cubicBezTo>
                  <a:lnTo>
                    <a:pt x="158877" y="6293847"/>
                  </a:lnTo>
                  <a:cubicBezTo>
                    <a:pt x="71120" y="6294006"/>
                    <a:pt x="0" y="6204754"/>
                    <a:pt x="0" y="6094624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6120765" cy="6309785"/>
            </a:xfrm>
            <a:custGeom>
              <a:avLst/>
              <a:gdLst/>
              <a:ahLst/>
              <a:cxnLst/>
              <a:rect l="l" t="t" r="r" b="b"/>
              <a:pathLst>
                <a:path w="6120765" h="6309785">
                  <a:moveTo>
                    <a:pt x="0" y="207192"/>
                  </a:moveTo>
                  <a:cubicBezTo>
                    <a:pt x="0" y="92758"/>
                    <a:pt x="73914" y="0"/>
                    <a:pt x="165227" y="0"/>
                  </a:cubicBezTo>
                  <a:lnTo>
                    <a:pt x="5955538" y="0"/>
                  </a:lnTo>
                  <a:lnTo>
                    <a:pt x="5955538" y="7969"/>
                  </a:lnTo>
                  <a:lnTo>
                    <a:pt x="5955538" y="0"/>
                  </a:lnTo>
                  <a:cubicBezTo>
                    <a:pt x="6046724" y="0"/>
                    <a:pt x="6120765" y="92758"/>
                    <a:pt x="6120765" y="207192"/>
                  </a:cubicBezTo>
                  <a:lnTo>
                    <a:pt x="6114415" y="207192"/>
                  </a:lnTo>
                  <a:lnTo>
                    <a:pt x="6120765" y="207192"/>
                  </a:lnTo>
                  <a:lnTo>
                    <a:pt x="6120765" y="6102593"/>
                  </a:lnTo>
                  <a:lnTo>
                    <a:pt x="6114415" y="6102593"/>
                  </a:lnTo>
                  <a:lnTo>
                    <a:pt x="6120765" y="6102593"/>
                  </a:lnTo>
                  <a:cubicBezTo>
                    <a:pt x="6120765" y="6217026"/>
                    <a:pt x="6046851" y="6309785"/>
                    <a:pt x="5955538" y="6309785"/>
                  </a:cubicBezTo>
                  <a:lnTo>
                    <a:pt x="5955538" y="6301816"/>
                  </a:lnTo>
                  <a:lnTo>
                    <a:pt x="5955538" y="6309785"/>
                  </a:lnTo>
                  <a:lnTo>
                    <a:pt x="165227" y="6309785"/>
                  </a:lnTo>
                  <a:lnTo>
                    <a:pt x="165227" y="6301816"/>
                  </a:lnTo>
                  <a:lnTo>
                    <a:pt x="165227" y="6309785"/>
                  </a:lnTo>
                  <a:cubicBezTo>
                    <a:pt x="74041" y="6309785"/>
                    <a:pt x="0" y="6217026"/>
                    <a:pt x="0" y="6102593"/>
                  </a:cubicBezTo>
                  <a:lnTo>
                    <a:pt x="0" y="207192"/>
                  </a:lnTo>
                  <a:lnTo>
                    <a:pt x="6350" y="207192"/>
                  </a:lnTo>
                  <a:lnTo>
                    <a:pt x="0" y="207192"/>
                  </a:lnTo>
                  <a:moveTo>
                    <a:pt x="12700" y="207192"/>
                  </a:moveTo>
                  <a:lnTo>
                    <a:pt x="12700" y="6102593"/>
                  </a:lnTo>
                  <a:lnTo>
                    <a:pt x="6350" y="6102593"/>
                  </a:lnTo>
                  <a:lnTo>
                    <a:pt x="12700" y="6102593"/>
                  </a:lnTo>
                  <a:cubicBezTo>
                    <a:pt x="12700" y="6208261"/>
                    <a:pt x="81026" y="6293847"/>
                    <a:pt x="165227" y="6293847"/>
                  </a:cubicBezTo>
                  <a:lnTo>
                    <a:pt x="5955538" y="6293847"/>
                  </a:lnTo>
                  <a:cubicBezTo>
                    <a:pt x="6039739" y="6293847"/>
                    <a:pt x="6108065" y="6208261"/>
                    <a:pt x="6108065" y="6102593"/>
                  </a:cubicBezTo>
                  <a:lnTo>
                    <a:pt x="6108065" y="207192"/>
                  </a:lnTo>
                  <a:cubicBezTo>
                    <a:pt x="6108065" y="101524"/>
                    <a:pt x="6039739" y="15938"/>
                    <a:pt x="5955538" y="15938"/>
                  </a:cubicBezTo>
                  <a:lnTo>
                    <a:pt x="165227" y="15938"/>
                  </a:lnTo>
                  <a:lnTo>
                    <a:pt x="165227" y="7969"/>
                  </a:lnTo>
                  <a:lnTo>
                    <a:pt x="165227" y="15938"/>
                  </a:lnTo>
                  <a:cubicBezTo>
                    <a:pt x="81026" y="15938"/>
                    <a:pt x="12700" y="101524"/>
                    <a:pt x="12700" y="207192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8143280" y="3322885"/>
            <a:ext cx="3994994" cy="4260988"/>
            <a:chOff x="0" y="0"/>
            <a:chExt cx="5326658" cy="568131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326658" cy="5681318"/>
            </a:xfrm>
            <a:custGeom>
              <a:avLst/>
              <a:gdLst/>
              <a:ahLst/>
              <a:cxnLst/>
              <a:rect l="l" t="t" r="r" b="b"/>
              <a:pathLst>
                <a:path w="5326658" h="5681318">
                  <a:moveTo>
                    <a:pt x="0" y="0"/>
                  </a:moveTo>
                  <a:lnTo>
                    <a:pt x="5326658" y="0"/>
                  </a:lnTo>
                  <a:lnTo>
                    <a:pt x="5326658" y="5681318"/>
                  </a:lnTo>
                  <a:lnTo>
                    <a:pt x="0" y="568131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23825"/>
              <a:ext cx="5326658" cy="58051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213"/>
                </a:lnSpc>
              </a:pPr>
              <a:r>
                <a:rPr lang="en-US" sz="25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Діти-солдати – це діти, яких насильно змушують воювати у збройних групах. Вони стають солдатами, шпигунами, кур'єрами або прибічниками повстанських військ.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2710071" y="3025080"/>
            <a:ext cx="4590604" cy="4732414"/>
            <a:chOff x="0" y="0"/>
            <a:chExt cx="6120805" cy="6309885"/>
          </a:xfrm>
        </p:grpSpPr>
        <p:sp>
          <p:nvSpPr>
            <p:cNvPr id="16" name="Freeform 16"/>
            <p:cNvSpPr/>
            <p:nvPr/>
          </p:nvSpPr>
          <p:spPr>
            <a:xfrm>
              <a:off x="6350" y="7969"/>
              <a:ext cx="6108065" cy="6294006"/>
            </a:xfrm>
            <a:custGeom>
              <a:avLst/>
              <a:gdLst/>
              <a:ahLst/>
              <a:cxnLst/>
              <a:rect l="l" t="t" r="r" b="b"/>
              <a:pathLst>
                <a:path w="6108065" h="6294006">
                  <a:moveTo>
                    <a:pt x="0" y="199223"/>
                  </a:moveTo>
                  <a:cubicBezTo>
                    <a:pt x="0" y="89252"/>
                    <a:pt x="71120" y="0"/>
                    <a:pt x="158877" y="0"/>
                  </a:cubicBezTo>
                  <a:lnTo>
                    <a:pt x="5949188" y="0"/>
                  </a:lnTo>
                  <a:cubicBezTo>
                    <a:pt x="6036945" y="0"/>
                    <a:pt x="6108065" y="89252"/>
                    <a:pt x="6108065" y="199223"/>
                  </a:cubicBezTo>
                  <a:lnTo>
                    <a:pt x="6108065" y="6094624"/>
                  </a:lnTo>
                  <a:cubicBezTo>
                    <a:pt x="6108065" y="6204754"/>
                    <a:pt x="6036945" y="6293847"/>
                    <a:pt x="5949188" y="6293847"/>
                  </a:cubicBezTo>
                  <a:lnTo>
                    <a:pt x="158877" y="6293847"/>
                  </a:lnTo>
                  <a:cubicBezTo>
                    <a:pt x="71120" y="6294006"/>
                    <a:pt x="0" y="6204754"/>
                    <a:pt x="0" y="6094624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6120765" cy="6309785"/>
            </a:xfrm>
            <a:custGeom>
              <a:avLst/>
              <a:gdLst/>
              <a:ahLst/>
              <a:cxnLst/>
              <a:rect l="l" t="t" r="r" b="b"/>
              <a:pathLst>
                <a:path w="6120765" h="6309785">
                  <a:moveTo>
                    <a:pt x="0" y="207192"/>
                  </a:moveTo>
                  <a:cubicBezTo>
                    <a:pt x="0" y="92758"/>
                    <a:pt x="73914" y="0"/>
                    <a:pt x="165227" y="0"/>
                  </a:cubicBezTo>
                  <a:lnTo>
                    <a:pt x="5955538" y="0"/>
                  </a:lnTo>
                  <a:lnTo>
                    <a:pt x="5955538" y="7969"/>
                  </a:lnTo>
                  <a:lnTo>
                    <a:pt x="5955538" y="0"/>
                  </a:lnTo>
                  <a:cubicBezTo>
                    <a:pt x="6046724" y="0"/>
                    <a:pt x="6120765" y="92758"/>
                    <a:pt x="6120765" y="207192"/>
                  </a:cubicBezTo>
                  <a:lnTo>
                    <a:pt x="6114415" y="207192"/>
                  </a:lnTo>
                  <a:lnTo>
                    <a:pt x="6120765" y="207192"/>
                  </a:lnTo>
                  <a:lnTo>
                    <a:pt x="6120765" y="6102593"/>
                  </a:lnTo>
                  <a:lnTo>
                    <a:pt x="6114415" y="6102593"/>
                  </a:lnTo>
                  <a:lnTo>
                    <a:pt x="6120765" y="6102593"/>
                  </a:lnTo>
                  <a:cubicBezTo>
                    <a:pt x="6120765" y="6217026"/>
                    <a:pt x="6046851" y="6309785"/>
                    <a:pt x="5955538" y="6309785"/>
                  </a:cubicBezTo>
                  <a:lnTo>
                    <a:pt x="5955538" y="6301816"/>
                  </a:lnTo>
                  <a:lnTo>
                    <a:pt x="5955538" y="6309785"/>
                  </a:lnTo>
                  <a:lnTo>
                    <a:pt x="165227" y="6309785"/>
                  </a:lnTo>
                  <a:lnTo>
                    <a:pt x="165227" y="6301816"/>
                  </a:lnTo>
                  <a:lnTo>
                    <a:pt x="165227" y="6309785"/>
                  </a:lnTo>
                  <a:cubicBezTo>
                    <a:pt x="74041" y="6309785"/>
                    <a:pt x="0" y="6217026"/>
                    <a:pt x="0" y="6102593"/>
                  </a:cubicBezTo>
                  <a:lnTo>
                    <a:pt x="0" y="207192"/>
                  </a:lnTo>
                  <a:lnTo>
                    <a:pt x="6350" y="207192"/>
                  </a:lnTo>
                  <a:lnTo>
                    <a:pt x="0" y="207192"/>
                  </a:lnTo>
                  <a:moveTo>
                    <a:pt x="12700" y="207192"/>
                  </a:moveTo>
                  <a:lnTo>
                    <a:pt x="12700" y="6102593"/>
                  </a:lnTo>
                  <a:lnTo>
                    <a:pt x="6350" y="6102593"/>
                  </a:lnTo>
                  <a:lnTo>
                    <a:pt x="12700" y="6102593"/>
                  </a:lnTo>
                  <a:cubicBezTo>
                    <a:pt x="12700" y="6208261"/>
                    <a:pt x="81026" y="6293847"/>
                    <a:pt x="165227" y="6293847"/>
                  </a:cubicBezTo>
                  <a:lnTo>
                    <a:pt x="5955538" y="6293847"/>
                  </a:lnTo>
                  <a:cubicBezTo>
                    <a:pt x="6039739" y="6293847"/>
                    <a:pt x="6108065" y="6208261"/>
                    <a:pt x="6108065" y="6102593"/>
                  </a:cubicBezTo>
                  <a:lnTo>
                    <a:pt x="6108065" y="207192"/>
                  </a:lnTo>
                  <a:cubicBezTo>
                    <a:pt x="6108065" y="101524"/>
                    <a:pt x="6039739" y="15938"/>
                    <a:pt x="5955538" y="15938"/>
                  </a:cubicBezTo>
                  <a:lnTo>
                    <a:pt x="165227" y="15938"/>
                  </a:lnTo>
                  <a:lnTo>
                    <a:pt x="165227" y="7969"/>
                  </a:lnTo>
                  <a:lnTo>
                    <a:pt x="165227" y="15938"/>
                  </a:lnTo>
                  <a:cubicBezTo>
                    <a:pt x="81026" y="15938"/>
                    <a:pt x="12700" y="101524"/>
                    <a:pt x="12700" y="207192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13007876" y="3322885"/>
            <a:ext cx="3994994" cy="3727588"/>
            <a:chOff x="0" y="0"/>
            <a:chExt cx="5326658" cy="497011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326658" cy="4970118"/>
            </a:xfrm>
            <a:custGeom>
              <a:avLst/>
              <a:gdLst/>
              <a:ahLst/>
              <a:cxnLst/>
              <a:rect l="l" t="t" r="r" b="b"/>
              <a:pathLst>
                <a:path w="5326658" h="4970118">
                  <a:moveTo>
                    <a:pt x="0" y="0"/>
                  </a:moveTo>
                  <a:lnTo>
                    <a:pt x="5326658" y="0"/>
                  </a:lnTo>
                  <a:lnTo>
                    <a:pt x="5326658" y="4970118"/>
                  </a:lnTo>
                  <a:lnTo>
                    <a:pt x="0" y="497011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23825"/>
              <a:ext cx="5326658" cy="50939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213"/>
                </a:lnSpc>
              </a:pPr>
              <a:r>
                <a:rPr lang="en-US" sz="25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Ці діти зазнають жахливої ​​жорстокості та насильства, часто позбавлені освіти, медичної допомоги та можливості жити нормальним життям.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7845624" y="8275141"/>
            <a:ext cx="9455051" cy="1502866"/>
            <a:chOff x="0" y="0"/>
            <a:chExt cx="12606735" cy="2003822"/>
          </a:xfrm>
        </p:grpSpPr>
        <p:sp>
          <p:nvSpPr>
            <p:cNvPr id="22" name="Freeform 22"/>
            <p:cNvSpPr/>
            <p:nvPr/>
          </p:nvSpPr>
          <p:spPr>
            <a:xfrm>
              <a:off x="6350" y="6350"/>
              <a:ext cx="12594082" cy="1991106"/>
            </a:xfrm>
            <a:custGeom>
              <a:avLst/>
              <a:gdLst/>
              <a:ahLst/>
              <a:cxnLst/>
              <a:rect l="l" t="t" r="r" b="b"/>
              <a:pathLst>
                <a:path w="12594082" h="1991106">
                  <a:moveTo>
                    <a:pt x="0" y="158750"/>
                  </a:moveTo>
                  <a:cubicBezTo>
                    <a:pt x="0" y="71120"/>
                    <a:pt x="71501" y="0"/>
                    <a:pt x="159639" y="0"/>
                  </a:cubicBezTo>
                  <a:lnTo>
                    <a:pt x="12434443" y="0"/>
                  </a:lnTo>
                  <a:cubicBezTo>
                    <a:pt x="12522581" y="0"/>
                    <a:pt x="12594082" y="71120"/>
                    <a:pt x="12594082" y="158750"/>
                  </a:cubicBezTo>
                  <a:lnTo>
                    <a:pt x="12594082" y="1832356"/>
                  </a:lnTo>
                  <a:cubicBezTo>
                    <a:pt x="12594082" y="1919986"/>
                    <a:pt x="12522581" y="1991106"/>
                    <a:pt x="12434443" y="1991106"/>
                  </a:cubicBezTo>
                  <a:lnTo>
                    <a:pt x="159639" y="1991106"/>
                  </a:lnTo>
                  <a:cubicBezTo>
                    <a:pt x="71501" y="1991106"/>
                    <a:pt x="0" y="1919986"/>
                    <a:pt x="0" y="1832356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0" y="0"/>
              <a:ext cx="12606782" cy="2003806"/>
            </a:xfrm>
            <a:custGeom>
              <a:avLst/>
              <a:gdLst/>
              <a:ahLst/>
              <a:cxnLst/>
              <a:rect l="l" t="t" r="r" b="b"/>
              <a:pathLst>
                <a:path w="12606782" h="2003806">
                  <a:moveTo>
                    <a:pt x="0" y="165100"/>
                  </a:moveTo>
                  <a:cubicBezTo>
                    <a:pt x="0" y="73914"/>
                    <a:pt x="74295" y="0"/>
                    <a:pt x="165989" y="0"/>
                  </a:cubicBezTo>
                  <a:lnTo>
                    <a:pt x="12440793" y="0"/>
                  </a:lnTo>
                  <a:lnTo>
                    <a:pt x="12440793" y="6350"/>
                  </a:lnTo>
                  <a:lnTo>
                    <a:pt x="12440793" y="0"/>
                  </a:lnTo>
                  <a:cubicBezTo>
                    <a:pt x="12532487" y="0"/>
                    <a:pt x="12606782" y="73914"/>
                    <a:pt x="12606782" y="165100"/>
                  </a:cubicBezTo>
                  <a:lnTo>
                    <a:pt x="12600432" y="165100"/>
                  </a:lnTo>
                  <a:lnTo>
                    <a:pt x="12606782" y="165100"/>
                  </a:lnTo>
                  <a:lnTo>
                    <a:pt x="12606782" y="1838706"/>
                  </a:lnTo>
                  <a:lnTo>
                    <a:pt x="12600432" y="1838706"/>
                  </a:lnTo>
                  <a:lnTo>
                    <a:pt x="12606782" y="1838706"/>
                  </a:lnTo>
                  <a:cubicBezTo>
                    <a:pt x="12606782" y="1929892"/>
                    <a:pt x="12532487" y="2003806"/>
                    <a:pt x="12440793" y="2003806"/>
                  </a:cubicBezTo>
                  <a:lnTo>
                    <a:pt x="12440793" y="1997456"/>
                  </a:lnTo>
                  <a:lnTo>
                    <a:pt x="12440793" y="2003806"/>
                  </a:lnTo>
                  <a:lnTo>
                    <a:pt x="165989" y="2003806"/>
                  </a:lnTo>
                  <a:lnTo>
                    <a:pt x="165989" y="1997456"/>
                  </a:lnTo>
                  <a:lnTo>
                    <a:pt x="165989" y="2003806"/>
                  </a:lnTo>
                  <a:cubicBezTo>
                    <a:pt x="74295" y="2003806"/>
                    <a:pt x="0" y="1929892"/>
                    <a:pt x="0" y="1838706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1838706"/>
                  </a:lnTo>
                  <a:lnTo>
                    <a:pt x="6350" y="1838706"/>
                  </a:lnTo>
                  <a:lnTo>
                    <a:pt x="12700" y="1838706"/>
                  </a:lnTo>
                  <a:cubicBezTo>
                    <a:pt x="12700" y="1922907"/>
                    <a:pt x="81280" y="1991106"/>
                    <a:pt x="165989" y="1991106"/>
                  </a:cubicBezTo>
                  <a:lnTo>
                    <a:pt x="12440793" y="1991106"/>
                  </a:lnTo>
                  <a:cubicBezTo>
                    <a:pt x="12525502" y="1991106"/>
                    <a:pt x="12594082" y="1922780"/>
                    <a:pt x="12594082" y="1838706"/>
                  </a:cubicBezTo>
                  <a:lnTo>
                    <a:pt x="12594082" y="165100"/>
                  </a:lnTo>
                  <a:cubicBezTo>
                    <a:pt x="12594082" y="80899"/>
                    <a:pt x="12525502" y="12700"/>
                    <a:pt x="12440793" y="12700"/>
                  </a:cubicBezTo>
                  <a:lnTo>
                    <a:pt x="165989" y="12700"/>
                  </a:lnTo>
                  <a:lnTo>
                    <a:pt x="165989" y="6350"/>
                  </a:lnTo>
                  <a:lnTo>
                    <a:pt x="165989" y="12700"/>
                  </a:lnTo>
                  <a:cubicBezTo>
                    <a:pt x="81280" y="12700"/>
                    <a:pt x="12700" y="81026"/>
                    <a:pt x="12700" y="165100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24" name="Group 24"/>
          <p:cNvGrpSpPr/>
          <p:nvPr/>
        </p:nvGrpSpPr>
        <p:grpSpPr>
          <a:xfrm>
            <a:off x="8143429" y="8572946"/>
            <a:ext cx="8859441" cy="1060588"/>
            <a:chOff x="0" y="0"/>
            <a:chExt cx="11812588" cy="1414117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1812588" cy="1414117"/>
            </a:xfrm>
            <a:custGeom>
              <a:avLst/>
              <a:gdLst/>
              <a:ahLst/>
              <a:cxnLst/>
              <a:rect l="l" t="t" r="r" b="b"/>
              <a:pathLst>
                <a:path w="11812588" h="1414117">
                  <a:moveTo>
                    <a:pt x="0" y="0"/>
                  </a:moveTo>
                  <a:lnTo>
                    <a:pt x="11812588" y="0"/>
                  </a:lnTo>
                  <a:lnTo>
                    <a:pt x="11812588" y="1414117"/>
                  </a:lnTo>
                  <a:lnTo>
                    <a:pt x="0" y="14141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123825"/>
              <a:ext cx="11812588" cy="15379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213"/>
                </a:lnSpc>
              </a:pPr>
              <a:r>
                <a:rPr lang="en-US" sz="25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Дитяче солдацтво – це порушення прав людини, яке має негативні наслідки для дітей та суспільства в цілому.</a:t>
              </a:r>
            </a:p>
          </p:txBody>
        </p:sp>
      </p:grpSp>
    </p:spTree>
  </p:cSld>
  <p:clrMapOvr>
    <a:masterClrMapping/>
  </p:clrMapOvr>
  <p:transition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04800" y="-30882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50237" y="644958"/>
            <a:ext cx="9445526" cy="2844935"/>
            <a:chOff x="0" y="0"/>
            <a:chExt cx="12594035" cy="37932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594035" cy="3793247"/>
            </a:xfrm>
            <a:custGeom>
              <a:avLst/>
              <a:gdLst/>
              <a:ahLst/>
              <a:cxnLst/>
              <a:rect l="l" t="t" r="r" b="b"/>
              <a:pathLst>
                <a:path w="12594035" h="3793247">
                  <a:moveTo>
                    <a:pt x="0" y="0"/>
                  </a:moveTo>
                  <a:lnTo>
                    <a:pt x="12594035" y="0"/>
                  </a:lnTo>
                  <a:lnTo>
                    <a:pt x="12594035" y="3793247"/>
                  </a:lnTo>
                  <a:lnTo>
                    <a:pt x="0" y="37932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2594035" cy="43552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Як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діти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потрапляють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у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війська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?</a:t>
              </a:r>
            </a:p>
          </p:txBody>
        </p:sp>
      </p:grpSp>
      <p:sp>
        <p:nvSpPr>
          <p:cNvPr id="9" name="Freeform 9" descr="preencoded.png"/>
          <p:cNvSpPr/>
          <p:nvPr/>
        </p:nvSpPr>
        <p:spPr>
          <a:xfrm>
            <a:off x="7850237" y="3304134"/>
            <a:ext cx="1417588" cy="1701105"/>
          </a:xfrm>
          <a:custGeom>
            <a:avLst/>
            <a:gdLst/>
            <a:ahLst/>
            <a:cxnLst/>
            <a:rect l="l" t="t" r="r" b="b"/>
            <a:pathLst>
              <a:path w="1417588" h="1701105">
                <a:moveTo>
                  <a:pt x="0" y="0"/>
                </a:moveTo>
                <a:lnTo>
                  <a:pt x="1417588" y="0"/>
                </a:lnTo>
                <a:lnTo>
                  <a:pt x="1417588" y="1701105"/>
                </a:lnTo>
                <a:lnTo>
                  <a:pt x="0" y="170110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55" b="-55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693027" y="3587651"/>
            <a:ext cx="3544044" cy="554239"/>
            <a:chOff x="0" y="0"/>
            <a:chExt cx="4725392" cy="73898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725392" cy="738985"/>
            </a:xfrm>
            <a:custGeom>
              <a:avLst/>
              <a:gdLst/>
              <a:ahLst/>
              <a:cxnLst/>
              <a:rect l="l" t="t" r="r" b="b"/>
              <a:pathLst>
                <a:path w="4725392" h="738985">
                  <a:moveTo>
                    <a:pt x="0" y="0"/>
                  </a:moveTo>
                  <a:lnTo>
                    <a:pt x="4725392" y="0"/>
                  </a:lnTo>
                  <a:lnTo>
                    <a:pt x="4725392" y="738985"/>
                  </a:lnTo>
                  <a:lnTo>
                    <a:pt x="0" y="738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4725392" cy="7770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Викрадення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9693027" y="4200674"/>
            <a:ext cx="7602736" cy="508378"/>
            <a:chOff x="0" y="0"/>
            <a:chExt cx="10136982" cy="67783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136982" cy="677838"/>
            </a:xfrm>
            <a:custGeom>
              <a:avLst/>
              <a:gdLst/>
              <a:ahLst/>
              <a:cxnLst/>
              <a:rect l="l" t="t" r="r" b="b"/>
              <a:pathLst>
                <a:path w="10136982" h="677838">
                  <a:moveTo>
                    <a:pt x="0" y="0"/>
                  </a:moveTo>
                  <a:lnTo>
                    <a:pt x="10136982" y="0"/>
                  </a:lnTo>
                  <a:lnTo>
                    <a:pt x="10136982" y="677838"/>
                  </a:lnTo>
                  <a:lnTo>
                    <a:pt x="0" y="6778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114300"/>
              <a:ext cx="10136982" cy="7921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Дітей викрадають із сімей і змушують воювати.</a:t>
              </a:r>
            </a:p>
          </p:txBody>
        </p:sp>
      </p:grpSp>
      <p:sp>
        <p:nvSpPr>
          <p:cNvPr id="16" name="Freeform 16" descr="preencoded.png"/>
          <p:cNvSpPr/>
          <p:nvPr/>
        </p:nvSpPr>
        <p:spPr>
          <a:xfrm>
            <a:off x="7850237" y="5005239"/>
            <a:ext cx="1417588" cy="2087315"/>
          </a:xfrm>
          <a:custGeom>
            <a:avLst/>
            <a:gdLst/>
            <a:ahLst/>
            <a:cxnLst/>
            <a:rect l="l" t="t" r="r" b="b"/>
            <a:pathLst>
              <a:path w="1417588" h="2087315">
                <a:moveTo>
                  <a:pt x="0" y="0"/>
                </a:moveTo>
                <a:lnTo>
                  <a:pt x="1417588" y="0"/>
                </a:lnTo>
                <a:lnTo>
                  <a:pt x="1417588" y="2087315"/>
                </a:lnTo>
                <a:lnTo>
                  <a:pt x="0" y="20873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9" r="-89"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9693027" y="5288756"/>
            <a:ext cx="3544044" cy="554239"/>
            <a:chOff x="0" y="0"/>
            <a:chExt cx="4725392" cy="73898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725392" cy="738985"/>
            </a:xfrm>
            <a:custGeom>
              <a:avLst/>
              <a:gdLst/>
              <a:ahLst/>
              <a:cxnLst/>
              <a:rect l="l" t="t" r="r" b="b"/>
              <a:pathLst>
                <a:path w="4725392" h="738985">
                  <a:moveTo>
                    <a:pt x="0" y="0"/>
                  </a:moveTo>
                  <a:lnTo>
                    <a:pt x="4725392" y="0"/>
                  </a:lnTo>
                  <a:lnTo>
                    <a:pt x="4725392" y="738985"/>
                  </a:lnTo>
                  <a:lnTo>
                    <a:pt x="0" y="738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4725392" cy="7770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Знедоленість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693027" y="5901779"/>
            <a:ext cx="7602736" cy="1537078"/>
            <a:chOff x="0" y="0"/>
            <a:chExt cx="10136982" cy="204943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136982" cy="2049438"/>
            </a:xfrm>
            <a:custGeom>
              <a:avLst/>
              <a:gdLst/>
              <a:ahLst/>
              <a:cxnLst/>
              <a:rect l="l" t="t" r="r" b="b"/>
              <a:pathLst>
                <a:path w="10136982" h="2049438">
                  <a:moveTo>
                    <a:pt x="0" y="0"/>
                  </a:moveTo>
                  <a:lnTo>
                    <a:pt x="10136982" y="0"/>
                  </a:lnTo>
                  <a:lnTo>
                    <a:pt x="10136982" y="2049438"/>
                  </a:lnTo>
                  <a:lnTo>
                    <a:pt x="0" y="20494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114300"/>
              <a:ext cx="10136982" cy="21637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Діти, які втратили батьків або сім'ї, не мають іншого вибору, крім як приєднатися до збройних груп.</a:t>
              </a:r>
            </a:p>
          </p:txBody>
        </p:sp>
      </p:grpSp>
      <p:sp>
        <p:nvSpPr>
          <p:cNvPr id="23" name="Freeform 23" descr="preencoded.png"/>
          <p:cNvSpPr/>
          <p:nvPr/>
        </p:nvSpPr>
        <p:spPr>
          <a:xfrm>
            <a:off x="7850237" y="7092552"/>
            <a:ext cx="1417588" cy="2087315"/>
          </a:xfrm>
          <a:custGeom>
            <a:avLst/>
            <a:gdLst/>
            <a:ahLst/>
            <a:cxnLst/>
            <a:rect l="l" t="t" r="r" b="b"/>
            <a:pathLst>
              <a:path w="1417588" h="2087315">
                <a:moveTo>
                  <a:pt x="0" y="0"/>
                </a:moveTo>
                <a:lnTo>
                  <a:pt x="1417588" y="0"/>
                </a:lnTo>
                <a:lnTo>
                  <a:pt x="1417588" y="2087316"/>
                </a:lnTo>
                <a:lnTo>
                  <a:pt x="0" y="20873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9" r="-89"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9693027" y="7376071"/>
            <a:ext cx="3544044" cy="554239"/>
            <a:chOff x="0" y="0"/>
            <a:chExt cx="4725392" cy="73898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725392" cy="738985"/>
            </a:xfrm>
            <a:custGeom>
              <a:avLst/>
              <a:gdLst/>
              <a:ahLst/>
              <a:cxnLst/>
              <a:rect l="l" t="t" r="r" b="b"/>
              <a:pathLst>
                <a:path w="4725392" h="738985">
                  <a:moveTo>
                    <a:pt x="0" y="0"/>
                  </a:moveTo>
                  <a:lnTo>
                    <a:pt x="4725392" y="0"/>
                  </a:lnTo>
                  <a:lnTo>
                    <a:pt x="4725392" y="738985"/>
                  </a:lnTo>
                  <a:lnTo>
                    <a:pt x="0" y="738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4725392" cy="7770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Обман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9693027" y="7989094"/>
            <a:ext cx="7602736" cy="1022728"/>
            <a:chOff x="0" y="0"/>
            <a:chExt cx="10136982" cy="136363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0136982" cy="1363638"/>
            </a:xfrm>
            <a:custGeom>
              <a:avLst/>
              <a:gdLst/>
              <a:ahLst/>
              <a:cxnLst/>
              <a:rect l="l" t="t" r="r" b="b"/>
              <a:pathLst>
                <a:path w="10136982" h="1363638">
                  <a:moveTo>
                    <a:pt x="0" y="0"/>
                  </a:moveTo>
                  <a:lnTo>
                    <a:pt x="10136982" y="0"/>
                  </a:lnTo>
                  <a:lnTo>
                    <a:pt x="10136982" y="1363638"/>
                  </a:lnTo>
                  <a:lnTo>
                    <a:pt x="0" y="13636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114300"/>
              <a:ext cx="10136982" cy="14779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Дітей обманюють, обіцяючи їм їжу, захист та краще життя, щоб заманити їх до армії.</a:t>
              </a:r>
            </a:p>
          </p:txBody>
        </p:sp>
      </p:grpSp>
    </p:spTree>
  </p:cSld>
  <p:clrMapOvr>
    <a:masterClrMapping/>
  </p:clrMapOvr>
  <p:transition>
    <p:cover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751117" y="535973"/>
            <a:ext cx="9643765" cy="2564130"/>
            <a:chOff x="0" y="0"/>
            <a:chExt cx="12858353" cy="34188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858353" cy="3418840"/>
            </a:xfrm>
            <a:custGeom>
              <a:avLst/>
              <a:gdLst/>
              <a:ahLst/>
              <a:cxnLst/>
              <a:rect l="l" t="t" r="r" b="b"/>
              <a:pathLst>
                <a:path w="12858353" h="3418840">
                  <a:moveTo>
                    <a:pt x="0" y="0"/>
                  </a:moveTo>
                  <a:lnTo>
                    <a:pt x="12858353" y="0"/>
                  </a:lnTo>
                  <a:lnTo>
                    <a:pt x="12858353" y="3418840"/>
                  </a:lnTo>
                  <a:lnTo>
                    <a:pt x="0" y="341884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04825"/>
              <a:ext cx="12858353" cy="39236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249"/>
                </a:lnSpc>
              </a:pPr>
              <a:r>
                <a:rPr lang="en-US" sz="4999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Наслідки</a:t>
              </a:r>
              <a:r>
                <a:rPr lang="en-US" sz="4999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4999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дитячого</a:t>
              </a:r>
              <a:r>
                <a:rPr lang="en-US" sz="4999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4999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солдацтства</a:t>
              </a:r>
              <a:endParaRPr lang="en-US" sz="4999" dirty="0">
                <a:solidFill>
                  <a:srgbClr val="231971"/>
                </a:solidFill>
                <a:latin typeface="Morisawa ラピスエッジ Min2 B"/>
                <a:ea typeface="Morisawa ラピスエッジ Min2 B"/>
                <a:cs typeface="Morisawa ラピスエッジ Min2 B"/>
                <a:sym typeface="Morisawa ラピスエッジ Min2 B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746355" y="2880569"/>
            <a:ext cx="200769" cy="1377851"/>
            <a:chOff x="0" y="0"/>
            <a:chExt cx="267692" cy="1837135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255016" cy="1824482"/>
            </a:xfrm>
            <a:custGeom>
              <a:avLst/>
              <a:gdLst/>
              <a:ahLst/>
              <a:cxnLst/>
              <a:rect l="l" t="t" r="r" b="b"/>
              <a:pathLst>
                <a:path w="255016" h="1824482">
                  <a:moveTo>
                    <a:pt x="0" y="132969"/>
                  </a:moveTo>
                  <a:cubicBezTo>
                    <a:pt x="0" y="59563"/>
                    <a:pt x="57023" y="0"/>
                    <a:pt x="127508" y="0"/>
                  </a:cubicBezTo>
                  <a:cubicBezTo>
                    <a:pt x="197993" y="0"/>
                    <a:pt x="255016" y="59563"/>
                    <a:pt x="255016" y="132969"/>
                  </a:cubicBezTo>
                  <a:lnTo>
                    <a:pt x="255016" y="1691513"/>
                  </a:lnTo>
                  <a:cubicBezTo>
                    <a:pt x="255016" y="1764919"/>
                    <a:pt x="197993" y="1824482"/>
                    <a:pt x="127508" y="1824482"/>
                  </a:cubicBezTo>
                  <a:cubicBezTo>
                    <a:pt x="57023" y="1824482"/>
                    <a:pt x="0" y="1764919"/>
                    <a:pt x="0" y="1691513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267716" cy="1837182"/>
            </a:xfrm>
            <a:custGeom>
              <a:avLst/>
              <a:gdLst/>
              <a:ahLst/>
              <a:cxnLst/>
              <a:rect l="l" t="t" r="r" b="b"/>
              <a:pathLst>
                <a:path w="267716" h="1837182">
                  <a:moveTo>
                    <a:pt x="0" y="139319"/>
                  </a:moveTo>
                  <a:cubicBezTo>
                    <a:pt x="0" y="62611"/>
                    <a:pt x="59690" y="0"/>
                    <a:pt x="133858" y="0"/>
                  </a:cubicBezTo>
                  <a:cubicBezTo>
                    <a:pt x="135763" y="0"/>
                    <a:pt x="137668" y="889"/>
                    <a:pt x="138811" y="2413"/>
                  </a:cubicBezTo>
                  <a:lnTo>
                    <a:pt x="133858" y="6350"/>
                  </a:lnTo>
                  <a:lnTo>
                    <a:pt x="133858" y="0"/>
                  </a:lnTo>
                  <a:lnTo>
                    <a:pt x="133858" y="6350"/>
                  </a:lnTo>
                  <a:lnTo>
                    <a:pt x="133858" y="0"/>
                  </a:lnTo>
                  <a:cubicBezTo>
                    <a:pt x="208026" y="0"/>
                    <a:pt x="267716" y="62611"/>
                    <a:pt x="267716" y="139319"/>
                  </a:cubicBezTo>
                  <a:lnTo>
                    <a:pt x="267716" y="1697863"/>
                  </a:lnTo>
                  <a:lnTo>
                    <a:pt x="261366" y="1697863"/>
                  </a:lnTo>
                  <a:lnTo>
                    <a:pt x="267716" y="1697863"/>
                  </a:lnTo>
                  <a:cubicBezTo>
                    <a:pt x="267716" y="1774571"/>
                    <a:pt x="208026" y="1837182"/>
                    <a:pt x="133858" y="1837182"/>
                  </a:cubicBezTo>
                  <a:lnTo>
                    <a:pt x="133858" y="1830832"/>
                  </a:lnTo>
                  <a:lnTo>
                    <a:pt x="133858" y="1824482"/>
                  </a:lnTo>
                  <a:lnTo>
                    <a:pt x="133858" y="1830832"/>
                  </a:lnTo>
                  <a:lnTo>
                    <a:pt x="133858" y="1837182"/>
                  </a:lnTo>
                  <a:cubicBezTo>
                    <a:pt x="59690" y="1837182"/>
                    <a:pt x="0" y="1774571"/>
                    <a:pt x="0" y="1697863"/>
                  </a:cubicBezTo>
                  <a:lnTo>
                    <a:pt x="0" y="139319"/>
                  </a:lnTo>
                  <a:lnTo>
                    <a:pt x="6350" y="139319"/>
                  </a:lnTo>
                  <a:lnTo>
                    <a:pt x="0" y="139319"/>
                  </a:lnTo>
                  <a:moveTo>
                    <a:pt x="12700" y="139319"/>
                  </a:moveTo>
                  <a:lnTo>
                    <a:pt x="12700" y="1697863"/>
                  </a:lnTo>
                  <a:lnTo>
                    <a:pt x="6350" y="1697863"/>
                  </a:lnTo>
                  <a:lnTo>
                    <a:pt x="12700" y="1697863"/>
                  </a:lnTo>
                  <a:cubicBezTo>
                    <a:pt x="12700" y="1767967"/>
                    <a:pt x="67183" y="1824482"/>
                    <a:pt x="133858" y="1824482"/>
                  </a:cubicBezTo>
                  <a:cubicBezTo>
                    <a:pt x="137414" y="1824482"/>
                    <a:pt x="140208" y="1827276"/>
                    <a:pt x="140208" y="1830832"/>
                  </a:cubicBezTo>
                  <a:cubicBezTo>
                    <a:pt x="140208" y="1834388"/>
                    <a:pt x="137414" y="1837182"/>
                    <a:pt x="133858" y="1837182"/>
                  </a:cubicBezTo>
                  <a:cubicBezTo>
                    <a:pt x="130302" y="1837182"/>
                    <a:pt x="127508" y="1834388"/>
                    <a:pt x="127508" y="1830832"/>
                  </a:cubicBezTo>
                  <a:cubicBezTo>
                    <a:pt x="127508" y="1827276"/>
                    <a:pt x="130302" y="1824482"/>
                    <a:pt x="133858" y="1824482"/>
                  </a:cubicBezTo>
                  <a:cubicBezTo>
                    <a:pt x="200533" y="1824482"/>
                    <a:pt x="255016" y="1768094"/>
                    <a:pt x="255016" y="1697863"/>
                  </a:cubicBezTo>
                  <a:lnTo>
                    <a:pt x="255016" y="139319"/>
                  </a:lnTo>
                  <a:lnTo>
                    <a:pt x="261366" y="139319"/>
                  </a:lnTo>
                  <a:lnTo>
                    <a:pt x="255016" y="139319"/>
                  </a:lnTo>
                  <a:cubicBezTo>
                    <a:pt x="255016" y="69088"/>
                    <a:pt x="200533" y="12700"/>
                    <a:pt x="133858" y="12700"/>
                  </a:cubicBezTo>
                  <a:cubicBezTo>
                    <a:pt x="131953" y="12700"/>
                    <a:pt x="130048" y="11811"/>
                    <a:pt x="128905" y="10287"/>
                  </a:cubicBezTo>
                  <a:lnTo>
                    <a:pt x="133858" y="6350"/>
                  </a:lnTo>
                  <a:lnTo>
                    <a:pt x="133858" y="12700"/>
                  </a:lnTo>
                  <a:cubicBezTo>
                    <a:pt x="67183" y="12700"/>
                    <a:pt x="12700" y="69088"/>
                    <a:pt x="12700" y="139319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8324999" y="2885331"/>
            <a:ext cx="3511749" cy="504720"/>
            <a:chOff x="0" y="0"/>
            <a:chExt cx="4682332" cy="67295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682332" cy="672959"/>
            </a:xfrm>
            <a:custGeom>
              <a:avLst/>
              <a:gdLst/>
              <a:ahLst/>
              <a:cxnLst/>
              <a:rect l="l" t="t" r="r" b="b"/>
              <a:pathLst>
                <a:path w="4682332" h="672959">
                  <a:moveTo>
                    <a:pt x="0" y="0"/>
                  </a:moveTo>
                  <a:lnTo>
                    <a:pt x="4682332" y="0"/>
                  </a:lnTo>
                  <a:lnTo>
                    <a:pt x="4682332" y="672959"/>
                  </a:lnTo>
                  <a:lnTo>
                    <a:pt x="0" y="6729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28575"/>
              <a:ext cx="4682332" cy="7015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4"/>
                </a:lnSpc>
              </a:pPr>
              <a:r>
                <a:rPr lang="en-US" sz="249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Психологічні травми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324999" y="3436888"/>
            <a:ext cx="9069884" cy="880747"/>
            <a:chOff x="0" y="0"/>
            <a:chExt cx="12093178" cy="117433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093178" cy="1174330"/>
            </a:xfrm>
            <a:custGeom>
              <a:avLst/>
              <a:gdLst/>
              <a:ahLst/>
              <a:cxnLst/>
              <a:rect l="l" t="t" r="r" b="b"/>
              <a:pathLst>
                <a:path w="12093178" h="1174330">
                  <a:moveTo>
                    <a:pt x="0" y="0"/>
                  </a:moveTo>
                  <a:lnTo>
                    <a:pt x="12093178" y="0"/>
                  </a:lnTo>
                  <a:lnTo>
                    <a:pt x="12093178" y="1174330"/>
                  </a:lnTo>
                  <a:lnTo>
                    <a:pt x="0" y="117433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04775"/>
              <a:ext cx="12093178" cy="12791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6"/>
                </a:lnSpc>
              </a:pPr>
              <a:r>
                <a:rPr lang="en-US" sz="2199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Діти-солдати часто страждають від посттравматичного стресового розладу (ПТСР), тривоги, депресії та інших психічних розладів.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8128992" y="4503985"/>
            <a:ext cx="200769" cy="1377851"/>
            <a:chOff x="0" y="0"/>
            <a:chExt cx="267692" cy="1837135"/>
          </a:xfrm>
        </p:grpSpPr>
        <p:sp>
          <p:nvSpPr>
            <p:cNvPr id="19" name="Freeform 19"/>
            <p:cNvSpPr/>
            <p:nvPr/>
          </p:nvSpPr>
          <p:spPr>
            <a:xfrm>
              <a:off x="6350" y="6350"/>
              <a:ext cx="255016" cy="1824482"/>
            </a:xfrm>
            <a:custGeom>
              <a:avLst/>
              <a:gdLst/>
              <a:ahLst/>
              <a:cxnLst/>
              <a:rect l="l" t="t" r="r" b="b"/>
              <a:pathLst>
                <a:path w="255016" h="1824482">
                  <a:moveTo>
                    <a:pt x="0" y="132969"/>
                  </a:moveTo>
                  <a:cubicBezTo>
                    <a:pt x="0" y="59563"/>
                    <a:pt x="57023" y="0"/>
                    <a:pt x="127508" y="0"/>
                  </a:cubicBezTo>
                  <a:cubicBezTo>
                    <a:pt x="197993" y="0"/>
                    <a:pt x="255016" y="59563"/>
                    <a:pt x="255016" y="132969"/>
                  </a:cubicBezTo>
                  <a:lnTo>
                    <a:pt x="255016" y="1691513"/>
                  </a:lnTo>
                  <a:cubicBezTo>
                    <a:pt x="255016" y="1764919"/>
                    <a:pt x="197993" y="1824482"/>
                    <a:pt x="127508" y="1824482"/>
                  </a:cubicBezTo>
                  <a:cubicBezTo>
                    <a:pt x="57023" y="1824482"/>
                    <a:pt x="0" y="1764919"/>
                    <a:pt x="0" y="1691513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267716" cy="1837182"/>
            </a:xfrm>
            <a:custGeom>
              <a:avLst/>
              <a:gdLst/>
              <a:ahLst/>
              <a:cxnLst/>
              <a:rect l="l" t="t" r="r" b="b"/>
              <a:pathLst>
                <a:path w="267716" h="1837182">
                  <a:moveTo>
                    <a:pt x="0" y="139319"/>
                  </a:moveTo>
                  <a:cubicBezTo>
                    <a:pt x="0" y="62611"/>
                    <a:pt x="59690" y="0"/>
                    <a:pt x="133858" y="0"/>
                  </a:cubicBezTo>
                  <a:cubicBezTo>
                    <a:pt x="135763" y="0"/>
                    <a:pt x="137668" y="889"/>
                    <a:pt x="138811" y="2413"/>
                  </a:cubicBezTo>
                  <a:lnTo>
                    <a:pt x="133858" y="6350"/>
                  </a:lnTo>
                  <a:lnTo>
                    <a:pt x="133858" y="0"/>
                  </a:lnTo>
                  <a:lnTo>
                    <a:pt x="133858" y="6350"/>
                  </a:lnTo>
                  <a:lnTo>
                    <a:pt x="133858" y="0"/>
                  </a:lnTo>
                  <a:cubicBezTo>
                    <a:pt x="208026" y="0"/>
                    <a:pt x="267716" y="62611"/>
                    <a:pt x="267716" y="139319"/>
                  </a:cubicBezTo>
                  <a:lnTo>
                    <a:pt x="267716" y="1697863"/>
                  </a:lnTo>
                  <a:lnTo>
                    <a:pt x="261366" y="1697863"/>
                  </a:lnTo>
                  <a:lnTo>
                    <a:pt x="267716" y="1697863"/>
                  </a:lnTo>
                  <a:cubicBezTo>
                    <a:pt x="267716" y="1774571"/>
                    <a:pt x="208026" y="1837182"/>
                    <a:pt x="133858" y="1837182"/>
                  </a:cubicBezTo>
                  <a:lnTo>
                    <a:pt x="133858" y="1830832"/>
                  </a:lnTo>
                  <a:lnTo>
                    <a:pt x="133858" y="1824482"/>
                  </a:lnTo>
                  <a:lnTo>
                    <a:pt x="133858" y="1830832"/>
                  </a:lnTo>
                  <a:lnTo>
                    <a:pt x="133858" y="1837182"/>
                  </a:lnTo>
                  <a:cubicBezTo>
                    <a:pt x="59690" y="1837182"/>
                    <a:pt x="0" y="1774571"/>
                    <a:pt x="0" y="1697863"/>
                  </a:cubicBezTo>
                  <a:lnTo>
                    <a:pt x="0" y="139319"/>
                  </a:lnTo>
                  <a:lnTo>
                    <a:pt x="6350" y="139319"/>
                  </a:lnTo>
                  <a:lnTo>
                    <a:pt x="0" y="139319"/>
                  </a:lnTo>
                  <a:moveTo>
                    <a:pt x="12700" y="139319"/>
                  </a:moveTo>
                  <a:lnTo>
                    <a:pt x="12700" y="1697863"/>
                  </a:lnTo>
                  <a:lnTo>
                    <a:pt x="6350" y="1697863"/>
                  </a:lnTo>
                  <a:lnTo>
                    <a:pt x="12700" y="1697863"/>
                  </a:lnTo>
                  <a:cubicBezTo>
                    <a:pt x="12700" y="1767967"/>
                    <a:pt x="67183" y="1824482"/>
                    <a:pt x="133858" y="1824482"/>
                  </a:cubicBezTo>
                  <a:cubicBezTo>
                    <a:pt x="137414" y="1824482"/>
                    <a:pt x="140208" y="1827276"/>
                    <a:pt x="140208" y="1830832"/>
                  </a:cubicBezTo>
                  <a:cubicBezTo>
                    <a:pt x="140208" y="1834388"/>
                    <a:pt x="137414" y="1837182"/>
                    <a:pt x="133858" y="1837182"/>
                  </a:cubicBezTo>
                  <a:cubicBezTo>
                    <a:pt x="130302" y="1837182"/>
                    <a:pt x="127508" y="1834388"/>
                    <a:pt x="127508" y="1830832"/>
                  </a:cubicBezTo>
                  <a:cubicBezTo>
                    <a:pt x="127508" y="1827276"/>
                    <a:pt x="130302" y="1824482"/>
                    <a:pt x="133858" y="1824482"/>
                  </a:cubicBezTo>
                  <a:cubicBezTo>
                    <a:pt x="200533" y="1824482"/>
                    <a:pt x="255016" y="1768094"/>
                    <a:pt x="255016" y="1697863"/>
                  </a:cubicBezTo>
                  <a:lnTo>
                    <a:pt x="255016" y="139319"/>
                  </a:lnTo>
                  <a:lnTo>
                    <a:pt x="261366" y="139319"/>
                  </a:lnTo>
                  <a:lnTo>
                    <a:pt x="255016" y="139319"/>
                  </a:lnTo>
                  <a:cubicBezTo>
                    <a:pt x="255016" y="69088"/>
                    <a:pt x="200533" y="12700"/>
                    <a:pt x="133858" y="12700"/>
                  </a:cubicBezTo>
                  <a:cubicBezTo>
                    <a:pt x="131953" y="12700"/>
                    <a:pt x="130048" y="11811"/>
                    <a:pt x="128905" y="10287"/>
                  </a:cubicBezTo>
                  <a:lnTo>
                    <a:pt x="133858" y="6350"/>
                  </a:lnTo>
                  <a:lnTo>
                    <a:pt x="133858" y="12700"/>
                  </a:lnTo>
                  <a:cubicBezTo>
                    <a:pt x="67183" y="12700"/>
                    <a:pt x="12700" y="69088"/>
                    <a:pt x="12700" y="139319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8707636" y="4508748"/>
            <a:ext cx="3189685" cy="504720"/>
            <a:chOff x="0" y="0"/>
            <a:chExt cx="4252913" cy="67295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252913" cy="672959"/>
            </a:xfrm>
            <a:custGeom>
              <a:avLst/>
              <a:gdLst/>
              <a:ahLst/>
              <a:cxnLst/>
              <a:rect l="l" t="t" r="r" b="b"/>
              <a:pathLst>
                <a:path w="4252913" h="672959">
                  <a:moveTo>
                    <a:pt x="0" y="0"/>
                  </a:moveTo>
                  <a:lnTo>
                    <a:pt x="4252913" y="0"/>
                  </a:lnTo>
                  <a:lnTo>
                    <a:pt x="4252913" y="672959"/>
                  </a:lnTo>
                  <a:lnTo>
                    <a:pt x="0" y="6729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4252913" cy="7015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4"/>
                </a:lnSpc>
              </a:pPr>
              <a:r>
                <a:rPr lang="en-US" sz="249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Фізичні травми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8707636" y="5060305"/>
            <a:ext cx="8687246" cy="880747"/>
            <a:chOff x="0" y="0"/>
            <a:chExt cx="11582995" cy="117433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1582995" cy="1174330"/>
            </a:xfrm>
            <a:custGeom>
              <a:avLst/>
              <a:gdLst/>
              <a:ahLst/>
              <a:cxnLst/>
              <a:rect l="l" t="t" r="r" b="b"/>
              <a:pathLst>
                <a:path w="11582995" h="1174330">
                  <a:moveTo>
                    <a:pt x="0" y="0"/>
                  </a:moveTo>
                  <a:lnTo>
                    <a:pt x="11582995" y="0"/>
                  </a:lnTo>
                  <a:lnTo>
                    <a:pt x="11582995" y="1174330"/>
                  </a:lnTo>
                  <a:lnTo>
                    <a:pt x="0" y="117433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104775"/>
              <a:ext cx="11582995" cy="12791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6"/>
                </a:lnSpc>
              </a:pPr>
              <a:r>
                <a:rPr lang="en-US" sz="2199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Діти можуть отримати серйозні фізичні травми внаслідок участі у військових діях.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8511778" y="6127402"/>
            <a:ext cx="200769" cy="1377851"/>
            <a:chOff x="0" y="0"/>
            <a:chExt cx="267692" cy="1837135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255016" cy="1824482"/>
            </a:xfrm>
            <a:custGeom>
              <a:avLst/>
              <a:gdLst/>
              <a:ahLst/>
              <a:cxnLst/>
              <a:rect l="l" t="t" r="r" b="b"/>
              <a:pathLst>
                <a:path w="255016" h="1824482">
                  <a:moveTo>
                    <a:pt x="0" y="132969"/>
                  </a:moveTo>
                  <a:cubicBezTo>
                    <a:pt x="0" y="59563"/>
                    <a:pt x="57023" y="0"/>
                    <a:pt x="127508" y="0"/>
                  </a:cubicBezTo>
                  <a:cubicBezTo>
                    <a:pt x="197993" y="0"/>
                    <a:pt x="255016" y="59563"/>
                    <a:pt x="255016" y="132969"/>
                  </a:cubicBezTo>
                  <a:lnTo>
                    <a:pt x="255016" y="1691513"/>
                  </a:lnTo>
                  <a:cubicBezTo>
                    <a:pt x="255016" y="1764919"/>
                    <a:pt x="197993" y="1824482"/>
                    <a:pt x="127508" y="1824482"/>
                  </a:cubicBezTo>
                  <a:cubicBezTo>
                    <a:pt x="57023" y="1824482"/>
                    <a:pt x="0" y="1764919"/>
                    <a:pt x="0" y="1691513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267716" cy="1837182"/>
            </a:xfrm>
            <a:custGeom>
              <a:avLst/>
              <a:gdLst/>
              <a:ahLst/>
              <a:cxnLst/>
              <a:rect l="l" t="t" r="r" b="b"/>
              <a:pathLst>
                <a:path w="267716" h="1837182">
                  <a:moveTo>
                    <a:pt x="0" y="139319"/>
                  </a:moveTo>
                  <a:cubicBezTo>
                    <a:pt x="0" y="62611"/>
                    <a:pt x="59690" y="0"/>
                    <a:pt x="133858" y="0"/>
                  </a:cubicBezTo>
                  <a:cubicBezTo>
                    <a:pt x="135763" y="0"/>
                    <a:pt x="137668" y="889"/>
                    <a:pt x="138811" y="2413"/>
                  </a:cubicBezTo>
                  <a:lnTo>
                    <a:pt x="133858" y="6350"/>
                  </a:lnTo>
                  <a:lnTo>
                    <a:pt x="133858" y="0"/>
                  </a:lnTo>
                  <a:lnTo>
                    <a:pt x="133858" y="6350"/>
                  </a:lnTo>
                  <a:lnTo>
                    <a:pt x="133858" y="0"/>
                  </a:lnTo>
                  <a:cubicBezTo>
                    <a:pt x="208026" y="0"/>
                    <a:pt x="267716" y="62611"/>
                    <a:pt x="267716" y="139319"/>
                  </a:cubicBezTo>
                  <a:lnTo>
                    <a:pt x="267716" y="1697863"/>
                  </a:lnTo>
                  <a:lnTo>
                    <a:pt x="261366" y="1697863"/>
                  </a:lnTo>
                  <a:lnTo>
                    <a:pt x="267716" y="1697863"/>
                  </a:lnTo>
                  <a:cubicBezTo>
                    <a:pt x="267716" y="1774571"/>
                    <a:pt x="208026" y="1837182"/>
                    <a:pt x="133858" y="1837182"/>
                  </a:cubicBezTo>
                  <a:lnTo>
                    <a:pt x="133858" y="1830832"/>
                  </a:lnTo>
                  <a:lnTo>
                    <a:pt x="133858" y="1824482"/>
                  </a:lnTo>
                  <a:lnTo>
                    <a:pt x="133858" y="1830832"/>
                  </a:lnTo>
                  <a:lnTo>
                    <a:pt x="133858" y="1837182"/>
                  </a:lnTo>
                  <a:cubicBezTo>
                    <a:pt x="59690" y="1837182"/>
                    <a:pt x="0" y="1774571"/>
                    <a:pt x="0" y="1697863"/>
                  </a:cubicBezTo>
                  <a:lnTo>
                    <a:pt x="0" y="139319"/>
                  </a:lnTo>
                  <a:lnTo>
                    <a:pt x="6350" y="139319"/>
                  </a:lnTo>
                  <a:lnTo>
                    <a:pt x="0" y="139319"/>
                  </a:lnTo>
                  <a:moveTo>
                    <a:pt x="12700" y="139319"/>
                  </a:moveTo>
                  <a:lnTo>
                    <a:pt x="12700" y="1697863"/>
                  </a:lnTo>
                  <a:lnTo>
                    <a:pt x="6350" y="1697863"/>
                  </a:lnTo>
                  <a:lnTo>
                    <a:pt x="12700" y="1697863"/>
                  </a:lnTo>
                  <a:cubicBezTo>
                    <a:pt x="12700" y="1767967"/>
                    <a:pt x="67183" y="1824482"/>
                    <a:pt x="133858" y="1824482"/>
                  </a:cubicBezTo>
                  <a:cubicBezTo>
                    <a:pt x="137414" y="1824482"/>
                    <a:pt x="140208" y="1827276"/>
                    <a:pt x="140208" y="1830832"/>
                  </a:cubicBezTo>
                  <a:cubicBezTo>
                    <a:pt x="140208" y="1834388"/>
                    <a:pt x="137414" y="1837182"/>
                    <a:pt x="133858" y="1837182"/>
                  </a:cubicBezTo>
                  <a:cubicBezTo>
                    <a:pt x="130302" y="1837182"/>
                    <a:pt x="127508" y="1834388"/>
                    <a:pt x="127508" y="1830832"/>
                  </a:cubicBezTo>
                  <a:cubicBezTo>
                    <a:pt x="127508" y="1827276"/>
                    <a:pt x="130302" y="1824482"/>
                    <a:pt x="133858" y="1824482"/>
                  </a:cubicBezTo>
                  <a:cubicBezTo>
                    <a:pt x="200533" y="1824482"/>
                    <a:pt x="255016" y="1768094"/>
                    <a:pt x="255016" y="1697863"/>
                  </a:cubicBezTo>
                  <a:lnTo>
                    <a:pt x="255016" y="139319"/>
                  </a:lnTo>
                  <a:lnTo>
                    <a:pt x="261366" y="139319"/>
                  </a:lnTo>
                  <a:lnTo>
                    <a:pt x="255016" y="139319"/>
                  </a:lnTo>
                  <a:cubicBezTo>
                    <a:pt x="255016" y="69088"/>
                    <a:pt x="200533" y="12700"/>
                    <a:pt x="133858" y="12700"/>
                  </a:cubicBezTo>
                  <a:cubicBezTo>
                    <a:pt x="131953" y="12700"/>
                    <a:pt x="130048" y="11811"/>
                    <a:pt x="128905" y="10287"/>
                  </a:cubicBezTo>
                  <a:lnTo>
                    <a:pt x="133858" y="6350"/>
                  </a:lnTo>
                  <a:lnTo>
                    <a:pt x="133858" y="12700"/>
                  </a:lnTo>
                  <a:cubicBezTo>
                    <a:pt x="67183" y="12700"/>
                    <a:pt x="12700" y="69088"/>
                    <a:pt x="12700" y="139319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9090422" y="6132165"/>
            <a:ext cx="3189685" cy="504720"/>
            <a:chOff x="0" y="0"/>
            <a:chExt cx="4252913" cy="672959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252913" cy="672959"/>
            </a:xfrm>
            <a:custGeom>
              <a:avLst/>
              <a:gdLst/>
              <a:ahLst/>
              <a:cxnLst/>
              <a:rect l="l" t="t" r="r" b="b"/>
              <a:pathLst>
                <a:path w="4252913" h="672959">
                  <a:moveTo>
                    <a:pt x="0" y="0"/>
                  </a:moveTo>
                  <a:lnTo>
                    <a:pt x="4252913" y="0"/>
                  </a:lnTo>
                  <a:lnTo>
                    <a:pt x="4252913" y="672959"/>
                  </a:lnTo>
                  <a:lnTo>
                    <a:pt x="0" y="6729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28575"/>
              <a:ext cx="4252913" cy="7015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4"/>
                </a:lnSpc>
              </a:pPr>
              <a:r>
                <a:rPr lang="en-US" sz="249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Порушення освіти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9090422" y="6683722"/>
            <a:ext cx="8304460" cy="880747"/>
            <a:chOff x="0" y="0"/>
            <a:chExt cx="11072613" cy="117433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1072613" cy="1174330"/>
            </a:xfrm>
            <a:custGeom>
              <a:avLst/>
              <a:gdLst/>
              <a:ahLst/>
              <a:cxnLst/>
              <a:rect l="l" t="t" r="r" b="b"/>
              <a:pathLst>
                <a:path w="11072613" h="1174330">
                  <a:moveTo>
                    <a:pt x="0" y="0"/>
                  </a:moveTo>
                  <a:lnTo>
                    <a:pt x="11072613" y="0"/>
                  </a:lnTo>
                  <a:lnTo>
                    <a:pt x="11072613" y="1174330"/>
                  </a:lnTo>
                  <a:lnTo>
                    <a:pt x="0" y="117433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104775"/>
              <a:ext cx="11072613" cy="12791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6"/>
                </a:lnSpc>
              </a:pPr>
              <a:r>
                <a:rPr lang="en-US" sz="2199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Діти-солдати втрачають можливість отримати освіту та розвинути свій потенціал.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8894564" y="7750820"/>
            <a:ext cx="200769" cy="1377851"/>
            <a:chOff x="0" y="0"/>
            <a:chExt cx="267692" cy="1837135"/>
          </a:xfrm>
        </p:grpSpPr>
        <p:sp>
          <p:nvSpPr>
            <p:cNvPr id="37" name="Freeform 37"/>
            <p:cNvSpPr/>
            <p:nvPr/>
          </p:nvSpPr>
          <p:spPr>
            <a:xfrm>
              <a:off x="6350" y="6350"/>
              <a:ext cx="255016" cy="1824482"/>
            </a:xfrm>
            <a:custGeom>
              <a:avLst/>
              <a:gdLst/>
              <a:ahLst/>
              <a:cxnLst/>
              <a:rect l="l" t="t" r="r" b="b"/>
              <a:pathLst>
                <a:path w="255016" h="1824482">
                  <a:moveTo>
                    <a:pt x="0" y="132969"/>
                  </a:moveTo>
                  <a:cubicBezTo>
                    <a:pt x="0" y="59563"/>
                    <a:pt x="57023" y="0"/>
                    <a:pt x="127508" y="0"/>
                  </a:cubicBezTo>
                  <a:cubicBezTo>
                    <a:pt x="197993" y="0"/>
                    <a:pt x="255016" y="59563"/>
                    <a:pt x="255016" y="132969"/>
                  </a:cubicBezTo>
                  <a:lnTo>
                    <a:pt x="255016" y="1691513"/>
                  </a:lnTo>
                  <a:cubicBezTo>
                    <a:pt x="255016" y="1764919"/>
                    <a:pt x="197993" y="1824482"/>
                    <a:pt x="127508" y="1824482"/>
                  </a:cubicBezTo>
                  <a:cubicBezTo>
                    <a:pt x="57023" y="1824482"/>
                    <a:pt x="0" y="1764919"/>
                    <a:pt x="0" y="1691513"/>
                  </a:cubicBezTo>
                  <a:close/>
                </a:path>
              </a:pathLst>
            </a:custGeom>
            <a:solidFill>
              <a:srgbClr val="E9E6FA"/>
            </a:solidFill>
          </p:spPr>
        </p:sp>
        <p:sp>
          <p:nvSpPr>
            <p:cNvPr id="38" name="Freeform 38"/>
            <p:cNvSpPr/>
            <p:nvPr/>
          </p:nvSpPr>
          <p:spPr>
            <a:xfrm>
              <a:off x="0" y="0"/>
              <a:ext cx="267716" cy="1837182"/>
            </a:xfrm>
            <a:custGeom>
              <a:avLst/>
              <a:gdLst/>
              <a:ahLst/>
              <a:cxnLst/>
              <a:rect l="l" t="t" r="r" b="b"/>
              <a:pathLst>
                <a:path w="267716" h="1837182">
                  <a:moveTo>
                    <a:pt x="0" y="139319"/>
                  </a:moveTo>
                  <a:cubicBezTo>
                    <a:pt x="0" y="62611"/>
                    <a:pt x="59690" y="0"/>
                    <a:pt x="133858" y="0"/>
                  </a:cubicBezTo>
                  <a:cubicBezTo>
                    <a:pt x="135763" y="0"/>
                    <a:pt x="137668" y="889"/>
                    <a:pt x="138811" y="2413"/>
                  </a:cubicBezTo>
                  <a:lnTo>
                    <a:pt x="133858" y="6350"/>
                  </a:lnTo>
                  <a:lnTo>
                    <a:pt x="133858" y="0"/>
                  </a:lnTo>
                  <a:lnTo>
                    <a:pt x="133858" y="6350"/>
                  </a:lnTo>
                  <a:lnTo>
                    <a:pt x="133858" y="0"/>
                  </a:lnTo>
                  <a:cubicBezTo>
                    <a:pt x="208026" y="0"/>
                    <a:pt x="267716" y="62611"/>
                    <a:pt x="267716" y="139319"/>
                  </a:cubicBezTo>
                  <a:lnTo>
                    <a:pt x="267716" y="1697863"/>
                  </a:lnTo>
                  <a:lnTo>
                    <a:pt x="261366" y="1697863"/>
                  </a:lnTo>
                  <a:lnTo>
                    <a:pt x="267716" y="1697863"/>
                  </a:lnTo>
                  <a:cubicBezTo>
                    <a:pt x="267716" y="1774571"/>
                    <a:pt x="208026" y="1837182"/>
                    <a:pt x="133858" y="1837182"/>
                  </a:cubicBezTo>
                  <a:lnTo>
                    <a:pt x="133858" y="1830832"/>
                  </a:lnTo>
                  <a:lnTo>
                    <a:pt x="133858" y="1824482"/>
                  </a:lnTo>
                  <a:lnTo>
                    <a:pt x="133858" y="1830832"/>
                  </a:lnTo>
                  <a:lnTo>
                    <a:pt x="133858" y="1837182"/>
                  </a:lnTo>
                  <a:cubicBezTo>
                    <a:pt x="59690" y="1837182"/>
                    <a:pt x="0" y="1774571"/>
                    <a:pt x="0" y="1697863"/>
                  </a:cubicBezTo>
                  <a:lnTo>
                    <a:pt x="0" y="139319"/>
                  </a:lnTo>
                  <a:lnTo>
                    <a:pt x="6350" y="139319"/>
                  </a:lnTo>
                  <a:lnTo>
                    <a:pt x="0" y="139319"/>
                  </a:lnTo>
                  <a:moveTo>
                    <a:pt x="12700" y="139319"/>
                  </a:moveTo>
                  <a:lnTo>
                    <a:pt x="12700" y="1697863"/>
                  </a:lnTo>
                  <a:lnTo>
                    <a:pt x="6350" y="1697863"/>
                  </a:lnTo>
                  <a:lnTo>
                    <a:pt x="12700" y="1697863"/>
                  </a:lnTo>
                  <a:cubicBezTo>
                    <a:pt x="12700" y="1767967"/>
                    <a:pt x="67183" y="1824482"/>
                    <a:pt x="133858" y="1824482"/>
                  </a:cubicBezTo>
                  <a:cubicBezTo>
                    <a:pt x="137414" y="1824482"/>
                    <a:pt x="140208" y="1827276"/>
                    <a:pt x="140208" y="1830832"/>
                  </a:cubicBezTo>
                  <a:cubicBezTo>
                    <a:pt x="140208" y="1834388"/>
                    <a:pt x="137414" y="1837182"/>
                    <a:pt x="133858" y="1837182"/>
                  </a:cubicBezTo>
                  <a:cubicBezTo>
                    <a:pt x="130302" y="1837182"/>
                    <a:pt x="127508" y="1834388"/>
                    <a:pt x="127508" y="1830832"/>
                  </a:cubicBezTo>
                  <a:cubicBezTo>
                    <a:pt x="127508" y="1827276"/>
                    <a:pt x="130302" y="1824482"/>
                    <a:pt x="133858" y="1824482"/>
                  </a:cubicBezTo>
                  <a:cubicBezTo>
                    <a:pt x="200533" y="1824482"/>
                    <a:pt x="255016" y="1768094"/>
                    <a:pt x="255016" y="1697863"/>
                  </a:cubicBezTo>
                  <a:lnTo>
                    <a:pt x="255016" y="139319"/>
                  </a:lnTo>
                  <a:lnTo>
                    <a:pt x="261366" y="139319"/>
                  </a:lnTo>
                  <a:lnTo>
                    <a:pt x="255016" y="139319"/>
                  </a:lnTo>
                  <a:cubicBezTo>
                    <a:pt x="255016" y="69088"/>
                    <a:pt x="200533" y="12700"/>
                    <a:pt x="133858" y="12700"/>
                  </a:cubicBezTo>
                  <a:cubicBezTo>
                    <a:pt x="131953" y="12700"/>
                    <a:pt x="130048" y="11811"/>
                    <a:pt x="128905" y="10287"/>
                  </a:cubicBezTo>
                  <a:lnTo>
                    <a:pt x="133858" y="6350"/>
                  </a:lnTo>
                  <a:lnTo>
                    <a:pt x="133858" y="12700"/>
                  </a:lnTo>
                  <a:cubicBezTo>
                    <a:pt x="67183" y="12700"/>
                    <a:pt x="12700" y="69088"/>
                    <a:pt x="12700" y="139319"/>
                  </a:cubicBezTo>
                  <a:close/>
                </a:path>
              </a:pathLst>
            </a:custGeom>
            <a:solidFill>
              <a:srgbClr val="BDB8DF"/>
            </a:solidFill>
          </p:spPr>
        </p:sp>
      </p:grpSp>
      <p:grpSp>
        <p:nvGrpSpPr>
          <p:cNvPr id="39" name="Group 39"/>
          <p:cNvGrpSpPr/>
          <p:nvPr/>
        </p:nvGrpSpPr>
        <p:grpSpPr>
          <a:xfrm>
            <a:off x="9473207" y="7755582"/>
            <a:ext cx="4005560" cy="504720"/>
            <a:chOff x="0" y="0"/>
            <a:chExt cx="5340747" cy="672959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5340747" cy="672959"/>
            </a:xfrm>
            <a:custGeom>
              <a:avLst/>
              <a:gdLst/>
              <a:ahLst/>
              <a:cxnLst/>
              <a:rect l="l" t="t" r="r" b="b"/>
              <a:pathLst>
                <a:path w="5340747" h="672959">
                  <a:moveTo>
                    <a:pt x="0" y="0"/>
                  </a:moveTo>
                  <a:lnTo>
                    <a:pt x="5340747" y="0"/>
                  </a:lnTo>
                  <a:lnTo>
                    <a:pt x="5340747" y="672959"/>
                  </a:lnTo>
                  <a:lnTo>
                    <a:pt x="0" y="6729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-28575"/>
              <a:ext cx="5340747" cy="7015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4"/>
                </a:lnSpc>
              </a:pPr>
              <a:r>
                <a:rPr lang="en-US" sz="249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Проблеми з інтеграцією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9473207" y="8307140"/>
            <a:ext cx="7921675" cy="1318897"/>
            <a:chOff x="0" y="0"/>
            <a:chExt cx="10562233" cy="175853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0562234" cy="1758530"/>
            </a:xfrm>
            <a:custGeom>
              <a:avLst/>
              <a:gdLst/>
              <a:ahLst/>
              <a:cxnLst/>
              <a:rect l="l" t="t" r="r" b="b"/>
              <a:pathLst>
                <a:path w="10562234" h="1758530">
                  <a:moveTo>
                    <a:pt x="0" y="0"/>
                  </a:moveTo>
                  <a:lnTo>
                    <a:pt x="10562234" y="0"/>
                  </a:lnTo>
                  <a:lnTo>
                    <a:pt x="10562234" y="1758530"/>
                  </a:lnTo>
                  <a:lnTo>
                    <a:pt x="0" y="175853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0" y="-104775"/>
              <a:ext cx="10562233" cy="186330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6"/>
                </a:lnSpc>
              </a:pPr>
              <a:r>
                <a:rPr lang="en-US" sz="2199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Після війни діти-солдати стикаються з труднощами в інтеграції до суспільства та повернення до нормального життя.</a:t>
              </a:r>
            </a:p>
          </p:txBody>
        </p:sp>
      </p:grpSp>
    </p:spTree>
  </p:cSld>
  <p:clrMapOvr>
    <a:masterClrMapping/>
  </p:clrMapOvr>
  <p:transition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91167"/>
          </a:xfrm>
          <a:custGeom>
            <a:avLst/>
            <a:gdLst/>
            <a:ahLst/>
            <a:cxnLst/>
            <a:rect l="l" t="t" r="r" b="b"/>
            <a:pathLst>
              <a:path w="6858000" h="10291167">
                <a:moveTo>
                  <a:pt x="0" y="0"/>
                </a:moveTo>
                <a:lnTo>
                  <a:pt x="6858000" y="0"/>
                </a:lnTo>
                <a:lnTo>
                  <a:pt x="6858000" y="10291167"/>
                </a:lnTo>
                <a:lnTo>
                  <a:pt x="0" y="102911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0" r="-20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71475" y="753508"/>
            <a:ext cx="9486900" cy="2779006"/>
            <a:chOff x="0" y="0"/>
            <a:chExt cx="12649200" cy="370534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649200" cy="3705341"/>
            </a:xfrm>
            <a:custGeom>
              <a:avLst/>
              <a:gdLst/>
              <a:ahLst/>
              <a:cxnLst/>
              <a:rect l="l" t="t" r="r" b="b"/>
              <a:pathLst>
                <a:path w="12649200" h="3705341">
                  <a:moveTo>
                    <a:pt x="0" y="0"/>
                  </a:moveTo>
                  <a:lnTo>
                    <a:pt x="12649200" y="0"/>
                  </a:lnTo>
                  <a:lnTo>
                    <a:pt x="12649200" y="3705341"/>
                  </a:lnTo>
                  <a:lnTo>
                    <a:pt x="0" y="37053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52450"/>
              <a:ext cx="12649200" cy="425779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812"/>
                </a:lnSpc>
              </a:pPr>
              <a:r>
                <a:rPr lang="en-US" sz="5437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Статистика</a:t>
              </a:r>
              <a:r>
                <a:rPr lang="en-US" sz="5437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437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дитячого</a:t>
              </a:r>
              <a:r>
                <a:rPr lang="en-US" sz="5437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437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солдацтства</a:t>
              </a:r>
              <a:endParaRPr lang="en-US" sz="5437" dirty="0">
                <a:solidFill>
                  <a:srgbClr val="231971"/>
                </a:solidFill>
                <a:latin typeface="Morisawa ラピスエッジ Min2 B"/>
                <a:ea typeface="Morisawa ラピスエッジ Min2 B"/>
                <a:cs typeface="Morisawa ラピスエッジ Min2 B"/>
                <a:sym typeface="Morisawa ラピスエッジ Min2 B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28700" y="3102472"/>
            <a:ext cx="9486900" cy="1471165"/>
            <a:chOff x="0" y="0"/>
            <a:chExt cx="12649200" cy="196155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649200" cy="1961553"/>
            </a:xfrm>
            <a:custGeom>
              <a:avLst/>
              <a:gdLst/>
              <a:ahLst/>
              <a:cxnLst/>
              <a:rect l="l" t="t" r="r" b="b"/>
              <a:pathLst>
                <a:path w="12649200" h="1961553">
                  <a:moveTo>
                    <a:pt x="0" y="0"/>
                  </a:moveTo>
                  <a:lnTo>
                    <a:pt x="12649200" y="0"/>
                  </a:lnTo>
                  <a:lnTo>
                    <a:pt x="12649200" y="1961553"/>
                  </a:lnTo>
                  <a:lnTo>
                    <a:pt x="0" y="19615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114300"/>
              <a:ext cx="12649200" cy="184725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7187"/>
                </a:lnSpc>
              </a:pPr>
              <a:r>
                <a:rPr lang="en-US" sz="7187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250,000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979812" y="4316165"/>
            <a:ext cx="3470225" cy="671613"/>
            <a:chOff x="0" y="0"/>
            <a:chExt cx="4626967" cy="89548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626967" cy="895484"/>
            </a:xfrm>
            <a:custGeom>
              <a:avLst/>
              <a:gdLst/>
              <a:ahLst/>
              <a:cxnLst/>
              <a:rect l="l" t="t" r="r" b="b"/>
              <a:pathLst>
                <a:path w="4626967" h="895484">
                  <a:moveTo>
                    <a:pt x="0" y="0"/>
                  </a:moveTo>
                  <a:lnTo>
                    <a:pt x="4626967" y="0"/>
                  </a:lnTo>
                  <a:lnTo>
                    <a:pt x="4626967" y="895484"/>
                  </a:lnTo>
                  <a:lnTo>
                    <a:pt x="0" y="8954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4626967" cy="94310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128"/>
                </a:lnSpc>
              </a:pPr>
              <a:r>
                <a:rPr lang="en-US" sz="3287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Діти-солдати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71550" y="4916538"/>
            <a:ext cx="9486900" cy="1064140"/>
            <a:chOff x="0" y="0"/>
            <a:chExt cx="12649200" cy="141885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649200" cy="1418853"/>
            </a:xfrm>
            <a:custGeom>
              <a:avLst/>
              <a:gdLst/>
              <a:ahLst/>
              <a:cxnLst/>
              <a:rect l="l" t="t" r="r" b="b"/>
              <a:pathLst>
                <a:path w="12649200" h="1418853">
                  <a:moveTo>
                    <a:pt x="0" y="0"/>
                  </a:moveTo>
                  <a:lnTo>
                    <a:pt x="12649200" y="0"/>
                  </a:lnTo>
                  <a:lnTo>
                    <a:pt x="12649200" y="1418853"/>
                  </a:lnTo>
                  <a:lnTo>
                    <a:pt x="0" y="14188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23825"/>
              <a:ext cx="12649200" cy="154267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246"/>
                </a:lnSpc>
              </a:pPr>
              <a:r>
                <a:rPr lang="en-US" sz="2624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За оцінками ООН, у збройних конфліктах досі використовують близько 250 000 дітей.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71475" y="6237619"/>
            <a:ext cx="9486900" cy="1544687"/>
            <a:chOff x="0" y="0"/>
            <a:chExt cx="12649200" cy="205958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649200" cy="2059583"/>
            </a:xfrm>
            <a:custGeom>
              <a:avLst/>
              <a:gdLst/>
              <a:ahLst/>
              <a:cxnLst/>
              <a:rect l="l" t="t" r="r" b="b"/>
              <a:pathLst>
                <a:path w="12649200" h="2059583">
                  <a:moveTo>
                    <a:pt x="0" y="0"/>
                  </a:moveTo>
                  <a:lnTo>
                    <a:pt x="12649200" y="0"/>
                  </a:lnTo>
                  <a:lnTo>
                    <a:pt x="12649200" y="2059583"/>
                  </a:lnTo>
                  <a:lnTo>
                    <a:pt x="0" y="205958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114300"/>
              <a:ext cx="12649200" cy="194528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7187"/>
                </a:lnSpc>
              </a:pPr>
              <a:r>
                <a:rPr lang="en-US" sz="7187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10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3979812" y="7446500"/>
            <a:ext cx="3470225" cy="671613"/>
            <a:chOff x="0" y="0"/>
            <a:chExt cx="4626967" cy="895484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626967" cy="895484"/>
            </a:xfrm>
            <a:custGeom>
              <a:avLst/>
              <a:gdLst/>
              <a:ahLst/>
              <a:cxnLst/>
              <a:rect l="l" t="t" r="r" b="b"/>
              <a:pathLst>
                <a:path w="4626967" h="895484">
                  <a:moveTo>
                    <a:pt x="0" y="0"/>
                  </a:moveTo>
                  <a:lnTo>
                    <a:pt x="4626967" y="0"/>
                  </a:lnTo>
                  <a:lnTo>
                    <a:pt x="4626967" y="895484"/>
                  </a:lnTo>
                  <a:lnTo>
                    <a:pt x="0" y="8954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47625"/>
              <a:ext cx="4626967" cy="94310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128"/>
                </a:lnSpc>
              </a:pPr>
              <a:r>
                <a:rPr lang="en-US" sz="3287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Країни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971475" y="8118113"/>
            <a:ext cx="9486900" cy="1597540"/>
            <a:chOff x="0" y="0"/>
            <a:chExt cx="12649200" cy="2130053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2649200" cy="2130053"/>
            </a:xfrm>
            <a:custGeom>
              <a:avLst/>
              <a:gdLst/>
              <a:ahLst/>
              <a:cxnLst/>
              <a:rect l="l" t="t" r="r" b="b"/>
              <a:pathLst>
                <a:path w="12649200" h="2130053">
                  <a:moveTo>
                    <a:pt x="0" y="0"/>
                  </a:moveTo>
                  <a:lnTo>
                    <a:pt x="12649200" y="0"/>
                  </a:lnTo>
                  <a:lnTo>
                    <a:pt x="12649200" y="2130053"/>
                  </a:lnTo>
                  <a:lnTo>
                    <a:pt x="0" y="21300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123825"/>
              <a:ext cx="12649200" cy="225387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246"/>
                </a:lnSpc>
              </a:pPr>
              <a:r>
                <a:rPr lang="en-US" sz="2624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Найбільше дітей-солдатів використовують у таких країнах, як Демократична Республіка Конго, Сомалі, Афганістан, М'янма та Сирія.</a:t>
              </a:r>
            </a:p>
          </p:txBody>
        </p:sp>
      </p:grpSp>
    </p:spTree>
  </p:cSld>
  <p:clrMapOvr>
    <a:masterClrMapping/>
  </p:clrMapOvr>
  <p:transition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15253" y="1228606"/>
            <a:ext cx="9445526" cy="1968635"/>
            <a:chOff x="0" y="0"/>
            <a:chExt cx="12594035" cy="26248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594035" cy="2624847"/>
            </a:xfrm>
            <a:custGeom>
              <a:avLst/>
              <a:gdLst/>
              <a:ahLst/>
              <a:cxnLst/>
              <a:rect l="l" t="t" r="r" b="b"/>
              <a:pathLst>
                <a:path w="12594035" h="2624847">
                  <a:moveTo>
                    <a:pt x="0" y="0"/>
                  </a:moveTo>
                  <a:lnTo>
                    <a:pt x="12594035" y="0"/>
                  </a:lnTo>
                  <a:lnTo>
                    <a:pt x="12594035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2594035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Як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ми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можемо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допомогти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?</a:t>
              </a:r>
            </a:p>
          </p:txBody>
        </p:sp>
      </p:grpSp>
      <p:sp>
        <p:nvSpPr>
          <p:cNvPr id="9" name="Freeform 9" descr="preencoded.png"/>
          <p:cNvSpPr/>
          <p:nvPr/>
        </p:nvSpPr>
        <p:spPr>
          <a:xfrm>
            <a:off x="7850237" y="3403401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7850237" y="4395639"/>
            <a:ext cx="2864941" cy="982864"/>
            <a:chOff x="0" y="0"/>
            <a:chExt cx="3819922" cy="131048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819922" cy="1310485"/>
            </a:xfrm>
            <a:custGeom>
              <a:avLst/>
              <a:gdLst/>
              <a:ahLst/>
              <a:cxnLst/>
              <a:rect l="l" t="t" r="r" b="b"/>
              <a:pathLst>
                <a:path w="3819922" h="1310485">
                  <a:moveTo>
                    <a:pt x="0" y="0"/>
                  </a:moveTo>
                  <a:lnTo>
                    <a:pt x="3819922" y="0"/>
                  </a:lnTo>
                  <a:lnTo>
                    <a:pt x="3819922" y="1310485"/>
                  </a:lnTo>
                  <a:lnTo>
                    <a:pt x="0" y="13104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3819922" cy="13485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Підтримка кампаній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7850237" y="5451574"/>
            <a:ext cx="2864941" cy="4623178"/>
            <a:chOff x="0" y="0"/>
            <a:chExt cx="3819922" cy="616423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819922" cy="6164237"/>
            </a:xfrm>
            <a:custGeom>
              <a:avLst/>
              <a:gdLst/>
              <a:ahLst/>
              <a:cxnLst/>
              <a:rect l="l" t="t" r="r" b="b"/>
              <a:pathLst>
                <a:path w="3819922" h="6164237">
                  <a:moveTo>
                    <a:pt x="0" y="0"/>
                  </a:moveTo>
                  <a:lnTo>
                    <a:pt x="3819922" y="0"/>
                  </a:lnTo>
                  <a:lnTo>
                    <a:pt x="3819922" y="6164237"/>
                  </a:lnTo>
                  <a:lnTo>
                    <a:pt x="0" y="61642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114300"/>
              <a:ext cx="3819922" cy="62785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Підтримайте кампанії, спрямовані на боротьбу з дитячим солдацтвом, поширюючи інформацію та закликаючи до дій.</a:t>
              </a:r>
            </a:p>
          </p:txBody>
        </p:sp>
      </p:grpSp>
      <p:sp>
        <p:nvSpPr>
          <p:cNvPr id="16" name="Freeform 16" descr="preencoded.png"/>
          <p:cNvSpPr/>
          <p:nvPr/>
        </p:nvSpPr>
        <p:spPr>
          <a:xfrm>
            <a:off x="11140380" y="3403401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1140380" y="4395639"/>
            <a:ext cx="2865090" cy="982864"/>
            <a:chOff x="0" y="0"/>
            <a:chExt cx="3820120" cy="131048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820120" cy="1310485"/>
            </a:xfrm>
            <a:custGeom>
              <a:avLst/>
              <a:gdLst/>
              <a:ahLst/>
              <a:cxnLst/>
              <a:rect l="l" t="t" r="r" b="b"/>
              <a:pathLst>
                <a:path w="3820120" h="1310485">
                  <a:moveTo>
                    <a:pt x="0" y="0"/>
                  </a:moveTo>
                  <a:lnTo>
                    <a:pt x="3820120" y="0"/>
                  </a:lnTo>
                  <a:lnTo>
                    <a:pt x="3820120" y="1310485"/>
                  </a:lnTo>
                  <a:lnTo>
                    <a:pt x="0" y="13104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3820120" cy="13485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Фінансова допомога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1140380" y="5451574"/>
            <a:ext cx="2865090" cy="4623178"/>
            <a:chOff x="0" y="0"/>
            <a:chExt cx="3820120" cy="616423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820120" cy="6164238"/>
            </a:xfrm>
            <a:custGeom>
              <a:avLst/>
              <a:gdLst/>
              <a:ahLst/>
              <a:cxnLst/>
              <a:rect l="l" t="t" r="r" b="b"/>
              <a:pathLst>
                <a:path w="3820120" h="6164238">
                  <a:moveTo>
                    <a:pt x="0" y="0"/>
                  </a:moveTo>
                  <a:lnTo>
                    <a:pt x="3820120" y="0"/>
                  </a:lnTo>
                  <a:lnTo>
                    <a:pt x="3820120" y="6164238"/>
                  </a:lnTo>
                  <a:lnTo>
                    <a:pt x="0" y="61642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114300"/>
              <a:ext cx="3820120" cy="62785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Надайте фінансову допомогу організаціям, які займаються реінтеграцією дітей-солдатів та їхнім поверненням до нормального життя.</a:t>
              </a:r>
            </a:p>
          </p:txBody>
        </p:sp>
      </p:grpSp>
      <p:sp>
        <p:nvSpPr>
          <p:cNvPr id="23" name="Freeform 23" descr="preencoded.png"/>
          <p:cNvSpPr/>
          <p:nvPr/>
        </p:nvSpPr>
        <p:spPr>
          <a:xfrm>
            <a:off x="14430672" y="3403401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14430672" y="4395639"/>
            <a:ext cx="2864941" cy="982864"/>
            <a:chOff x="0" y="0"/>
            <a:chExt cx="3819922" cy="131048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3819922" cy="1310485"/>
            </a:xfrm>
            <a:custGeom>
              <a:avLst/>
              <a:gdLst/>
              <a:ahLst/>
              <a:cxnLst/>
              <a:rect l="l" t="t" r="r" b="b"/>
              <a:pathLst>
                <a:path w="3819922" h="1310485">
                  <a:moveTo>
                    <a:pt x="0" y="0"/>
                  </a:moveTo>
                  <a:lnTo>
                    <a:pt x="3819922" y="0"/>
                  </a:lnTo>
                  <a:lnTo>
                    <a:pt x="3819922" y="1310485"/>
                  </a:lnTo>
                  <a:lnTo>
                    <a:pt x="0" y="13104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3819922" cy="13485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Поширення інформації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430672" y="5451574"/>
            <a:ext cx="2864941" cy="4108828"/>
            <a:chOff x="0" y="0"/>
            <a:chExt cx="3819922" cy="547843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3819922" cy="5478437"/>
            </a:xfrm>
            <a:custGeom>
              <a:avLst/>
              <a:gdLst/>
              <a:ahLst/>
              <a:cxnLst/>
              <a:rect l="l" t="t" r="r" b="b"/>
              <a:pathLst>
                <a:path w="3819922" h="5478437">
                  <a:moveTo>
                    <a:pt x="0" y="0"/>
                  </a:moveTo>
                  <a:lnTo>
                    <a:pt x="3819922" y="0"/>
                  </a:lnTo>
                  <a:lnTo>
                    <a:pt x="3819922" y="5478437"/>
                  </a:lnTo>
                  <a:lnTo>
                    <a:pt x="0" y="54784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114300"/>
              <a:ext cx="3819922" cy="55927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51"/>
                </a:lnSpc>
              </a:pPr>
              <a:r>
                <a:rPr lang="en-US" sz="24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Говоріть про цю проблему з друзями, родиною та в соціальних мережах, підвищуючи обізнаність про дитяче солдацтво.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/>
          <p:cNvSpPr/>
          <p:nvPr/>
        </p:nvSpPr>
        <p:spPr>
          <a:xfrm>
            <a:off x="-25240" y="-3188664"/>
            <a:ext cx="18705450" cy="13978073"/>
          </a:xfrm>
          <a:custGeom>
            <a:avLst/>
            <a:gdLst/>
            <a:ahLst/>
            <a:cxnLst/>
            <a:rect l="l" t="t" r="r" b="b"/>
            <a:pathLst>
              <a:path w="18705450" h="13978073">
                <a:moveTo>
                  <a:pt x="0" y="0"/>
                </a:moveTo>
                <a:lnTo>
                  <a:pt x="18705450" y="0"/>
                </a:lnTo>
                <a:lnTo>
                  <a:pt x="18705450" y="13978073"/>
                </a:lnTo>
                <a:lnTo>
                  <a:pt x="0" y="139780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880073" y="2296148"/>
            <a:ext cx="7529661" cy="1968635"/>
            <a:chOff x="0" y="0"/>
            <a:chExt cx="10039548" cy="26248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039548" cy="2624847"/>
            </a:xfrm>
            <a:custGeom>
              <a:avLst/>
              <a:gdLst/>
              <a:ahLst/>
              <a:cxnLst/>
              <a:rect l="l" t="t" r="r" b="b"/>
              <a:pathLst>
                <a:path w="10039548" h="2624847">
                  <a:moveTo>
                    <a:pt x="0" y="0"/>
                  </a:moveTo>
                  <a:lnTo>
                    <a:pt x="10039548" y="0"/>
                  </a:lnTo>
                  <a:lnTo>
                    <a:pt x="10039548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0039548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Що можна зробити?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92238" y="4996457"/>
            <a:ext cx="3544044" cy="700513"/>
            <a:chOff x="0" y="0"/>
            <a:chExt cx="4725392" cy="93401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25392" cy="934017"/>
            </a:xfrm>
            <a:custGeom>
              <a:avLst/>
              <a:gdLst/>
              <a:ahLst/>
              <a:cxnLst/>
              <a:rect l="l" t="t" r="r" b="b"/>
              <a:pathLst>
                <a:path w="4725392" h="934017">
                  <a:moveTo>
                    <a:pt x="0" y="0"/>
                  </a:moveTo>
                  <a:lnTo>
                    <a:pt x="4725392" y="0"/>
                  </a:lnTo>
                  <a:lnTo>
                    <a:pt x="4725392" y="934017"/>
                  </a:lnTo>
                  <a:lnTo>
                    <a:pt x="0" y="934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4725392" cy="97211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12"/>
                </a:lnSpc>
              </a:pPr>
              <a:r>
                <a:rPr lang="en-US" sz="3449" b="1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Освіта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92238" y="5722887"/>
            <a:ext cx="7805886" cy="1174168"/>
            <a:chOff x="0" y="0"/>
            <a:chExt cx="10407848" cy="156555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407848" cy="1565557"/>
            </a:xfrm>
            <a:custGeom>
              <a:avLst/>
              <a:gdLst/>
              <a:ahLst/>
              <a:cxnLst/>
              <a:rect l="l" t="t" r="r" b="b"/>
              <a:pathLst>
                <a:path w="10407848" h="1565557">
                  <a:moveTo>
                    <a:pt x="0" y="0"/>
                  </a:moveTo>
                  <a:lnTo>
                    <a:pt x="10407848" y="0"/>
                  </a:lnTo>
                  <a:lnTo>
                    <a:pt x="10407848" y="1565557"/>
                  </a:lnTo>
                  <a:lnTo>
                    <a:pt x="0" y="15655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33350"/>
              <a:ext cx="10407848" cy="169890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702"/>
                </a:lnSpc>
              </a:pPr>
              <a:r>
                <a:rPr lang="en-US" sz="28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Навчайте дітей про права людини та важливість захисту дітей від насильства.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499401" y="4996457"/>
            <a:ext cx="3544044" cy="700513"/>
            <a:chOff x="0" y="0"/>
            <a:chExt cx="4725392" cy="934017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725392" cy="934017"/>
            </a:xfrm>
            <a:custGeom>
              <a:avLst/>
              <a:gdLst/>
              <a:ahLst/>
              <a:cxnLst/>
              <a:rect l="l" t="t" r="r" b="b"/>
              <a:pathLst>
                <a:path w="4725392" h="934017">
                  <a:moveTo>
                    <a:pt x="0" y="0"/>
                  </a:moveTo>
                  <a:lnTo>
                    <a:pt x="4725392" y="0"/>
                  </a:lnTo>
                  <a:lnTo>
                    <a:pt x="4725392" y="934017"/>
                  </a:lnTo>
                  <a:lnTo>
                    <a:pt x="0" y="9340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4725392" cy="97211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12"/>
                </a:lnSpc>
              </a:pPr>
              <a:r>
                <a:rPr lang="en-US" sz="3449" b="1">
                  <a:solidFill>
                    <a:srgbClr val="231971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Активізм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499401" y="5722887"/>
            <a:ext cx="7805886" cy="1764718"/>
            <a:chOff x="0" y="0"/>
            <a:chExt cx="10407848" cy="235295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0407848" cy="2352957"/>
            </a:xfrm>
            <a:custGeom>
              <a:avLst/>
              <a:gdLst/>
              <a:ahLst/>
              <a:cxnLst/>
              <a:rect l="l" t="t" r="r" b="b"/>
              <a:pathLst>
                <a:path w="10407848" h="2352957">
                  <a:moveTo>
                    <a:pt x="0" y="0"/>
                  </a:moveTo>
                  <a:lnTo>
                    <a:pt x="10407848" y="0"/>
                  </a:lnTo>
                  <a:lnTo>
                    <a:pt x="10407848" y="2352957"/>
                  </a:lnTo>
                  <a:lnTo>
                    <a:pt x="0" y="23529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133350"/>
              <a:ext cx="10407848" cy="248630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702"/>
                </a:lnSpc>
              </a:pPr>
              <a:r>
                <a:rPr lang="en-US" sz="28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Приєднайтеся до акцій та флешмоби із червоними відбитками рук, щоб привернути увагу до проблеми.</a:t>
              </a:r>
            </a:p>
          </p:txBody>
        </p:sp>
      </p:grpSp>
    </p:spTree>
  </p:cSld>
  <p:clrMapOvr>
    <a:masterClrMapping/>
  </p:clrMapOvr>
  <p:transition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/>
          <p:cNvSpPr/>
          <p:nvPr/>
        </p:nvSpPr>
        <p:spPr>
          <a:xfrm>
            <a:off x="-25240" y="-3188664"/>
            <a:ext cx="18705450" cy="13978073"/>
          </a:xfrm>
          <a:custGeom>
            <a:avLst/>
            <a:gdLst/>
            <a:ahLst/>
            <a:cxnLst/>
            <a:rect l="l" t="t" r="r" b="b"/>
            <a:pathLst>
              <a:path w="18705450" h="13978073">
                <a:moveTo>
                  <a:pt x="0" y="0"/>
                </a:moveTo>
                <a:lnTo>
                  <a:pt x="18705450" y="0"/>
                </a:lnTo>
                <a:lnTo>
                  <a:pt x="18705450" y="13978073"/>
                </a:lnTo>
                <a:lnTo>
                  <a:pt x="0" y="139780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92237" y="1667780"/>
            <a:ext cx="8210996" cy="1968635"/>
            <a:chOff x="0" y="0"/>
            <a:chExt cx="10947995" cy="262484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947995" cy="2624847"/>
            </a:xfrm>
            <a:custGeom>
              <a:avLst/>
              <a:gdLst/>
              <a:ahLst/>
              <a:cxnLst/>
              <a:rect l="l" t="t" r="r" b="b"/>
              <a:pathLst>
                <a:path w="10947995" h="2624847">
                  <a:moveTo>
                    <a:pt x="0" y="0"/>
                  </a:moveTo>
                  <a:lnTo>
                    <a:pt x="10947995" y="0"/>
                  </a:lnTo>
                  <a:lnTo>
                    <a:pt x="10947995" y="2624847"/>
                  </a:lnTo>
                  <a:lnTo>
                    <a:pt x="0" y="26248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61975"/>
              <a:ext cx="10947995" cy="31868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Чому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це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так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 </a:t>
              </a:r>
              <a:r>
                <a:rPr lang="en-US" sz="5562" dirty="0" err="1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важливо</a:t>
              </a:r>
              <a:r>
                <a:rPr lang="en-US" sz="5562" dirty="0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179736" y="4883051"/>
            <a:ext cx="3544044" cy="601474"/>
            <a:chOff x="0" y="0"/>
            <a:chExt cx="4725392" cy="80196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25392" cy="801966"/>
            </a:xfrm>
            <a:custGeom>
              <a:avLst/>
              <a:gdLst/>
              <a:ahLst/>
              <a:cxnLst/>
              <a:rect l="l" t="t" r="r" b="b"/>
              <a:pathLst>
                <a:path w="4725392" h="801966">
                  <a:moveTo>
                    <a:pt x="0" y="0"/>
                  </a:moveTo>
                  <a:lnTo>
                    <a:pt x="4725392" y="0"/>
                  </a:lnTo>
                  <a:lnTo>
                    <a:pt x="4725392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4725392" cy="8305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687"/>
                </a:lnSpc>
              </a:pPr>
              <a:r>
                <a:rPr lang="en-US" sz="294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Мирне дитинство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92237" y="5496074"/>
            <a:ext cx="4731544" cy="1650898"/>
            <a:chOff x="0" y="0"/>
            <a:chExt cx="6308725" cy="220119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08725" cy="2201197"/>
            </a:xfrm>
            <a:custGeom>
              <a:avLst/>
              <a:gdLst/>
              <a:ahLst/>
              <a:cxnLst/>
              <a:rect l="l" t="t" r="r" b="b"/>
              <a:pathLst>
                <a:path w="6308725" h="2201197">
                  <a:moveTo>
                    <a:pt x="0" y="0"/>
                  </a:moveTo>
                  <a:lnTo>
                    <a:pt x="6308725" y="0"/>
                  </a:lnTo>
                  <a:lnTo>
                    <a:pt x="6308725" y="2201197"/>
                  </a:lnTo>
                  <a:lnTo>
                    <a:pt x="0" y="22011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23825"/>
              <a:ext cx="6308725" cy="23250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4376"/>
                </a:lnSpc>
              </a:pPr>
              <a:r>
                <a:rPr lang="en-US" sz="26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Кожна дитина має право на мирне дитинство, навчання та щасливе життя.</a:t>
              </a:r>
            </a:p>
          </p:txBody>
        </p:sp>
      </p:grpSp>
      <p:sp>
        <p:nvSpPr>
          <p:cNvPr id="15" name="Freeform 15" descr="preencoded.png"/>
          <p:cNvSpPr/>
          <p:nvPr/>
        </p:nvSpPr>
        <p:spPr>
          <a:xfrm>
            <a:off x="6290816" y="3016895"/>
            <a:ext cx="5706219" cy="5706219"/>
          </a:xfrm>
          <a:custGeom>
            <a:avLst/>
            <a:gdLst/>
            <a:ahLst/>
            <a:cxnLst/>
            <a:rect l="l" t="t" r="r" b="b"/>
            <a:pathLst>
              <a:path w="5706219" h="5706219">
                <a:moveTo>
                  <a:pt x="0" y="0"/>
                </a:moveTo>
                <a:lnTo>
                  <a:pt x="5706219" y="0"/>
                </a:lnTo>
                <a:lnTo>
                  <a:pt x="5706219" y="5706219"/>
                </a:lnTo>
                <a:lnTo>
                  <a:pt x="0" y="57062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7077521" y="5586412"/>
            <a:ext cx="138261" cy="566886"/>
            <a:chOff x="0" y="0"/>
            <a:chExt cx="184348" cy="75584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84348" cy="755848"/>
            </a:xfrm>
            <a:custGeom>
              <a:avLst/>
              <a:gdLst/>
              <a:ahLst/>
              <a:cxnLst/>
              <a:rect l="l" t="t" r="r" b="b"/>
              <a:pathLst>
                <a:path w="184348" h="755848">
                  <a:moveTo>
                    <a:pt x="0" y="0"/>
                  </a:moveTo>
                  <a:lnTo>
                    <a:pt x="184348" y="0"/>
                  </a:lnTo>
                  <a:lnTo>
                    <a:pt x="184348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33350"/>
              <a:ext cx="184348" cy="889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7"/>
                </a:lnSpc>
              </a:pPr>
              <a:r>
                <a:rPr lang="en-US" sz="2750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422237" y="3463529"/>
            <a:ext cx="3544044" cy="601474"/>
            <a:chOff x="0" y="0"/>
            <a:chExt cx="4725392" cy="80196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725392" cy="801966"/>
            </a:xfrm>
            <a:custGeom>
              <a:avLst/>
              <a:gdLst/>
              <a:ahLst/>
              <a:cxnLst/>
              <a:rect l="l" t="t" r="r" b="b"/>
              <a:pathLst>
                <a:path w="4725392" h="801966">
                  <a:moveTo>
                    <a:pt x="0" y="0"/>
                  </a:moveTo>
                  <a:lnTo>
                    <a:pt x="4725392" y="0"/>
                  </a:lnTo>
                  <a:lnTo>
                    <a:pt x="4725392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4725392" cy="8305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87"/>
                </a:lnSpc>
              </a:pPr>
              <a:r>
                <a:rPr lang="en-US" sz="294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Захист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422237" y="4076551"/>
            <a:ext cx="4873526" cy="1098448"/>
            <a:chOff x="0" y="0"/>
            <a:chExt cx="6498035" cy="1464597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498035" cy="1464597"/>
            </a:xfrm>
            <a:custGeom>
              <a:avLst/>
              <a:gdLst/>
              <a:ahLst/>
              <a:cxnLst/>
              <a:rect l="l" t="t" r="r" b="b"/>
              <a:pathLst>
                <a:path w="6498035" h="1464597">
                  <a:moveTo>
                    <a:pt x="0" y="0"/>
                  </a:moveTo>
                  <a:lnTo>
                    <a:pt x="6498035" y="0"/>
                  </a:lnTo>
                  <a:lnTo>
                    <a:pt x="6498035" y="1464597"/>
                  </a:lnTo>
                  <a:lnTo>
                    <a:pt x="0" y="14645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23825"/>
              <a:ext cx="6498035" cy="15884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Світ має захищати дітей від жорстокості та насильства.</a:t>
              </a:r>
            </a:p>
          </p:txBody>
        </p:sp>
      </p:grpSp>
      <p:sp>
        <p:nvSpPr>
          <p:cNvPr id="25" name="Freeform 25" descr="preencoded.png"/>
          <p:cNvSpPr/>
          <p:nvPr/>
        </p:nvSpPr>
        <p:spPr>
          <a:xfrm>
            <a:off x="6290816" y="3016895"/>
            <a:ext cx="5706219" cy="5706219"/>
          </a:xfrm>
          <a:custGeom>
            <a:avLst/>
            <a:gdLst/>
            <a:ahLst/>
            <a:cxnLst/>
            <a:rect l="l" t="t" r="r" b="b"/>
            <a:pathLst>
              <a:path w="5706219" h="5706219">
                <a:moveTo>
                  <a:pt x="0" y="0"/>
                </a:moveTo>
                <a:lnTo>
                  <a:pt x="5706219" y="0"/>
                </a:lnTo>
                <a:lnTo>
                  <a:pt x="5706219" y="5706219"/>
                </a:lnTo>
                <a:lnTo>
                  <a:pt x="0" y="57062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>
            <a:off x="10040391" y="3856881"/>
            <a:ext cx="204044" cy="566886"/>
            <a:chOff x="0" y="0"/>
            <a:chExt cx="272058" cy="755848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72058" cy="755848"/>
            </a:xfrm>
            <a:custGeom>
              <a:avLst/>
              <a:gdLst/>
              <a:ahLst/>
              <a:cxnLst/>
              <a:rect l="l" t="t" r="r" b="b"/>
              <a:pathLst>
                <a:path w="272058" h="755848">
                  <a:moveTo>
                    <a:pt x="0" y="0"/>
                  </a:moveTo>
                  <a:lnTo>
                    <a:pt x="272058" y="0"/>
                  </a:lnTo>
                  <a:lnTo>
                    <a:pt x="272058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133350"/>
              <a:ext cx="272058" cy="889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7"/>
                </a:lnSpc>
              </a:pPr>
              <a:r>
                <a:rPr lang="en-US" sz="2750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2422237" y="6302425"/>
            <a:ext cx="3544044" cy="601474"/>
            <a:chOff x="0" y="0"/>
            <a:chExt cx="4725392" cy="801966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725392" cy="801966"/>
            </a:xfrm>
            <a:custGeom>
              <a:avLst/>
              <a:gdLst/>
              <a:ahLst/>
              <a:cxnLst/>
              <a:rect l="l" t="t" r="r" b="b"/>
              <a:pathLst>
                <a:path w="4725392" h="801966">
                  <a:moveTo>
                    <a:pt x="0" y="0"/>
                  </a:moveTo>
                  <a:lnTo>
                    <a:pt x="4725392" y="0"/>
                  </a:lnTo>
                  <a:lnTo>
                    <a:pt x="4725392" y="801966"/>
                  </a:lnTo>
                  <a:lnTo>
                    <a:pt x="0" y="8019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28575"/>
              <a:ext cx="4725392" cy="83054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87"/>
                </a:lnSpc>
              </a:pPr>
              <a:r>
                <a:rPr lang="en-US" sz="2949" b="1" u="sng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Майбутнє</a:t>
              </a: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2422237" y="6915447"/>
            <a:ext cx="4873526" cy="1650898"/>
            <a:chOff x="0" y="0"/>
            <a:chExt cx="6498035" cy="2201197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6498035" cy="2201197"/>
            </a:xfrm>
            <a:custGeom>
              <a:avLst/>
              <a:gdLst/>
              <a:ahLst/>
              <a:cxnLst/>
              <a:rect l="l" t="t" r="r" b="b"/>
              <a:pathLst>
                <a:path w="6498035" h="2201197">
                  <a:moveTo>
                    <a:pt x="0" y="0"/>
                  </a:moveTo>
                  <a:lnTo>
                    <a:pt x="6498035" y="0"/>
                  </a:lnTo>
                  <a:lnTo>
                    <a:pt x="6498035" y="2201197"/>
                  </a:lnTo>
                  <a:lnTo>
                    <a:pt x="0" y="22011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0" y="-123825"/>
              <a:ext cx="6498035" cy="23250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Діти – це наше майбутнє, і ми маємо забезпечити їм безпечне та мирне життя.</a:t>
              </a:r>
            </a:p>
          </p:txBody>
        </p:sp>
      </p:grpSp>
      <p:sp>
        <p:nvSpPr>
          <p:cNvPr id="35" name="Freeform 35" descr="preencoded.png"/>
          <p:cNvSpPr/>
          <p:nvPr/>
        </p:nvSpPr>
        <p:spPr>
          <a:xfrm>
            <a:off x="6290816" y="3016895"/>
            <a:ext cx="5706219" cy="5706219"/>
          </a:xfrm>
          <a:custGeom>
            <a:avLst/>
            <a:gdLst/>
            <a:ahLst/>
            <a:cxnLst/>
            <a:rect l="l" t="t" r="r" b="b"/>
            <a:pathLst>
              <a:path w="5706219" h="5706219">
                <a:moveTo>
                  <a:pt x="0" y="0"/>
                </a:moveTo>
                <a:lnTo>
                  <a:pt x="5706219" y="0"/>
                </a:lnTo>
                <a:lnTo>
                  <a:pt x="5706219" y="5706219"/>
                </a:lnTo>
                <a:lnTo>
                  <a:pt x="0" y="570621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36" name="Group 36"/>
          <p:cNvGrpSpPr/>
          <p:nvPr/>
        </p:nvGrpSpPr>
        <p:grpSpPr>
          <a:xfrm>
            <a:off x="10041582" y="7315944"/>
            <a:ext cx="201663" cy="566886"/>
            <a:chOff x="0" y="0"/>
            <a:chExt cx="268883" cy="755848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268883" cy="755848"/>
            </a:xfrm>
            <a:custGeom>
              <a:avLst/>
              <a:gdLst/>
              <a:ahLst/>
              <a:cxnLst/>
              <a:rect l="l" t="t" r="r" b="b"/>
              <a:pathLst>
                <a:path w="268883" h="755848">
                  <a:moveTo>
                    <a:pt x="0" y="0"/>
                  </a:moveTo>
                  <a:lnTo>
                    <a:pt x="268883" y="0"/>
                  </a:lnTo>
                  <a:lnTo>
                    <a:pt x="268883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0" y="-133350"/>
              <a:ext cx="268883" cy="889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7"/>
                </a:lnSpc>
              </a:pPr>
              <a:r>
                <a:rPr lang="en-US" sz="2750" b="1">
                  <a:solidFill>
                    <a:srgbClr val="2A2742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</p:spTree>
  </p:cSld>
  <p:clrMapOvr>
    <a:masterClrMapping/>
  </p:clrMapOvr>
  <p:transition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AFAFA">
                <a:alpha val="90196"/>
              </a:srgbClr>
            </a:solidFill>
          </p:spPr>
        </p:sp>
      </p:grpSp>
      <p:sp>
        <p:nvSpPr>
          <p:cNvPr id="5" name="Freeform 5"/>
          <p:cNvSpPr/>
          <p:nvPr/>
        </p:nvSpPr>
        <p:spPr>
          <a:xfrm>
            <a:off x="-25240" y="-3188664"/>
            <a:ext cx="18705450" cy="13978073"/>
          </a:xfrm>
          <a:custGeom>
            <a:avLst/>
            <a:gdLst/>
            <a:ahLst/>
            <a:cxnLst/>
            <a:rect l="l" t="t" r="r" b="b"/>
            <a:pathLst>
              <a:path w="18705450" h="13978073">
                <a:moveTo>
                  <a:pt x="0" y="0"/>
                </a:moveTo>
                <a:lnTo>
                  <a:pt x="18705450" y="0"/>
                </a:lnTo>
                <a:lnTo>
                  <a:pt x="18705450" y="13978073"/>
                </a:lnTo>
                <a:lnTo>
                  <a:pt x="0" y="139780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992237" y="3807470"/>
            <a:ext cx="8273972" cy="1092335"/>
            <a:chOff x="0" y="0"/>
            <a:chExt cx="11031963" cy="145644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031963" cy="1456447"/>
            </a:xfrm>
            <a:custGeom>
              <a:avLst/>
              <a:gdLst/>
              <a:ahLst/>
              <a:cxnLst/>
              <a:rect l="l" t="t" r="r" b="b"/>
              <a:pathLst>
                <a:path w="11031963" h="1456447">
                  <a:moveTo>
                    <a:pt x="0" y="0"/>
                  </a:moveTo>
                  <a:lnTo>
                    <a:pt x="11031963" y="0"/>
                  </a:lnTo>
                  <a:lnTo>
                    <a:pt x="11031963" y="1456447"/>
                  </a:lnTo>
                  <a:lnTo>
                    <a:pt x="0" y="14564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61975"/>
              <a:ext cx="11031963" cy="201842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7"/>
                </a:lnSpc>
              </a:pPr>
              <a:r>
                <a:rPr lang="en-US" sz="5562">
                  <a:solidFill>
                    <a:srgbClr val="231971"/>
                  </a:solidFill>
                  <a:latin typeface="Morisawa ラピスエッジ Min2 B"/>
                  <a:ea typeface="Morisawa ラピスエッジ Min2 B"/>
                  <a:cs typeface="Morisawa ラピスエッジ Min2 B"/>
                  <a:sym typeface="Morisawa ラピスエッジ Min2 B"/>
                </a:rPr>
                <a:t>Заклик до дій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92238" y="5118646"/>
            <a:ext cx="9445526" cy="3040828"/>
            <a:chOff x="0" y="0"/>
            <a:chExt cx="12594035" cy="40544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594035" cy="4054437"/>
            </a:xfrm>
            <a:custGeom>
              <a:avLst/>
              <a:gdLst/>
              <a:ahLst/>
              <a:cxnLst/>
              <a:rect l="l" t="t" r="r" b="b"/>
              <a:pathLst>
                <a:path w="12594035" h="4054437">
                  <a:moveTo>
                    <a:pt x="0" y="0"/>
                  </a:moveTo>
                  <a:lnTo>
                    <a:pt x="12594035" y="0"/>
                  </a:lnTo>
                  <a:lnTo>
                    <a:pt x="12594035" y="4054437"/>
                  </a:lnTo>
                  <a:lnTo>
                    <a:pt x="0" y="40544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33350"/>
              <a:ext cx="12594035" cy="418778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865"/>
                </a:lnSpc>
              </a:pPr>
              <a:r>
                <a:rPr lang="en-US" sz="2987">
                  <a:solidFill>
                    <a:srgbClr val="2A2742"/>
                  </a:solidFill>
                  <a:latin typeface="Arimo"/>
                  <a:ea typeface="Arimo"/>
                  <a:cs typeface="Arimo"/>
                  <a:sym typeface="Arimo"/>
                </a:rPr>
                <a:t>День Червоної руки – це день, коли ми маємо об'єднатися, щоб захистити дітей від жорстокості війни. Не дозволяйте дітям стати солдатами. Долучайтеся до боротьби за мирне життя кожної дитини.</a:t>
              </a:r>
            </a:p>
          </p:txBody>
        </p:sp>
      </p:grpSp>
    </p:spTree>
  </p:cSld>
  <p:clrMapOvr>
    <a:masterClrMapping/>
  </p:clrMapOvr>
  <p:transition>
    <p:cover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700</Words>
  <Application>Microsoft Office PowerPoint</Application>
  <PresentationFormat>Произвольный</PresentationFormat>
  <Paragraphs>116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Calibri</vt:lpstr>
      <vt:lpstr>Arimo</vt:lpstr>
      <vt:lpstr>Morisawa ラピスエッジ Min2 B</vt:lpstr>
      <vt:lpstr>Azbuka03_D</vt:lpstr>
      <vt:lpstr>Arimo Bold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Міжнародний день Червоної руки</dc:title>
  <cp:lastModifiedBy>user-hanka</cp:lastModifiedBy>
  <cp:revision>2</cp:revision>
  <dcterms:created xsi:type="dcterms:W3CDTF">2006-08-16T00:00:00Z</dcterms:created>
  <dcterms:modified xsi:type="dcterms:W3CDTF">2025-02-07T17:43:12Z</dcterms:modified>
  <dc:identifier>DAGebiBYNcc</dc:identifier>
</cp:coreProperties>
</file>