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8" r:id="rId3"/>
    <p:sldId id="280" r:id="rId4"/>
    <p:sldId id="279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91" r:id="rId14"/>
    <p:sldId id="289" r:id="rId15"/>
    <p:sldId id="290" r:id="rId16"/>
    <p:sldId id="292" r:id="rId17"/>
    <p:sldId id="293" r:id="rId18"/>
    <p:sldId id="298" r:id="rId19"/>
    <p:sldId id="297" r:id="rId20"/>
    <p:sldId id="299" r:id="rId21"/>
    <p:sldId id="296" r:id="rId22"/>
    <p:sldId id="294" r:id="rId23"/>
    <p:sldId id="304" r:id="rId24"/>
    <p:sldId id="303" r:id="rId25"/>
    <p:sldId id="302" r:id="rId26"/>
    <p:sldId id="301" r:id="rId27"/>
    <p:sldId id="300" r:id="rId28"/>
    <p:sldId id="305" r:id="rId29"/>
    <p:sldId id="306" r:id="rId30"/>
    <p:sldId id="307" r:id="rId31"/>
    <p:sldId id="309" r:id="rId32"/>
    <p:sldId id="310" r:id="rId33"/>
    <p:sldId id="312" r:id="rId34"/>
    <p:sldId id="311" r:id="rId35"/>
    <p:sldId id="314" r:id="rId36"/>
    <p:sldId id="274" r:id="rId3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8" d="100"/>
          <a:sy n="78" d="100"/>
        </p:scale>
        <p:origin x="-384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F34B38-7D41-4844-8D0F-791678DAFB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3BD42AE-A9BC-4B16-92CC-6A0EA51E19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A917AEA-B1DA-428C-99AE-727A91558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EE39D86-1953-41F8-898F-5654A95BC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0ED79D6-8957-40DB-871C-8B1D66B32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578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FDCF25-32B3-4F45-89BA-A9EF1CF3A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4D5EEFA-45B9-47D5-9D8F-F668E00553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CA54577-7DFF-4346-8E21-B52B189EF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585AF3D-72F4-4D80-BA92-89467985E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A00716B-E7E8-4F46-B79E-DFE0B0505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977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3AB2B3-9778-418A-969B-9AC18AF1B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C9257EB-8759-43B6-8DC4-5E7E569B3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AB93348-420F-41DC-894D-D8CB977EF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D6B707F-DA9F-42C6-BFB5-081E32B60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8FCC46-0F63-4140-85E9-8F13E7276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101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642243-D2EC-416F-B1F2-91DC44732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4A7A578-2CCB-41CE-941F-434B12F6BB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3CB3E7E-66C0-4AAC-B209-15FA94885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10ACB66-FAB2-4181-9880-A5ED92003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6643E3F-1160-42C1-AE2A-CA1D1119C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9A89ECE-DF9B-4E8E-B971-CDC232950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289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0333E4F-C467-4CE8-83A0-4CF77E102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2D9D984-ADD9-48E7-B0C8-13A14E93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6D5F2AB-0788-4476-9B89-E9575FF649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D05C2552-385A-4493-A835-5481F9A982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AACFA07-8684-44EC-9A94-828A614980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E8B3D1CD-020A-46EA-A096-CA8164CFF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FA788DD3-42CF-4D39-9F3E-FFB829B31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567BDF08-D5FE-4A51-B485-F0608B720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930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D6C76D6-1A6D-411F-8A61-68C63677B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47C49EB-543D-47B2-9FBB-A09D22F04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E7C4C8A-A036-420A-B472-D10F428E7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70C361A-3D3E-4793-87DC-79554195D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574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42A96F9-166A-4F86-86AE-61A2A5A69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0747791-4DDD-451F-AEEB-AC12296CA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00BA965-B06A-4DF3-A951-8EF75DC7C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700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6A90A4-7DE2-4446-AE66-1D61D533C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C422E05-93B0-400C-8054-FC8C87061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5512DEF-25E8-40A4-92F5-B2EBD2E5C2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210E916-DEAE-48E8-BF5A-FA03BC577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27D7EE7-A754-4205-807A-A9ADA783D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2C7DE27-C7A2-4EB5-B144-E95D83FE9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360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F90F80-3298-40FD-B6DB-F8B08AFAB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9B6030A4-22B1-4A52-9F12-59DA55E9D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DB787A1-3CB0-42D8-ADD0-665094133F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91A6FEF-F906-4A5A-B041-6EAA44F50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4B24EFB-02DD-4B56-8CCC-B881C758A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3EF2ED4-45E7-4599-BC36-4BB5462DD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471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04421E-27AB-4E7A-880C-C11BF6CF9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7BF2075-0990-4562-921D-6BC53CEEA7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61DF5B-7D2B-4F4D-A183-53521245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49CEE60-07BA-4452-95C9-7910D164D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2F9746D-627C-4834-993A-2BE0C2F7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496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757BF9B-64B9-4BFA-8E13-8D2C947B85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CDE8955-A5D2-45E6-BFA5-35F7BF8B25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C832888-C918-45A7-8AC9-3F2992F98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9DC7431-A5AD-4F39-A319-4451B745A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138FD91-2CD8-4649-97F6-703933422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02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504FB2F-38CE-48F1-8836-430B6C9F3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0DE843A-4095-41E0-A978-58936CDD8D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EEA7D46-8226-4396-9908-0776FB1AE5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3530C-E698-4DED-95C0-AEE5EA6F8F0F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B773786-53D2-4350-8965-7AFD901E97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F0D80E6-6566-4C01-9EC1-EC925B7B74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FEAE8-DF9E-4468-9A01-CFD01F729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009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1552" y="310896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7200" b="1" dirty="0" smtClean="0">
                <a:solidFill>
                  <a:srgbClr val="0070C0"/>
                </a:solidFill>
              </a:rPr>
              <a:t>Тема заняття:</a:t>
            </a:r>
            <a:endParaRPr lang="ru-RU" sz="72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61452" y="1740408"/>
            <a:ext cx="9377108" cy="1002792"/>
          </a:xfrm>
        </p:spPr>
        <p:txBody>
          <a:bodyPr>
            <a:noAutofit/>
          </a:bodyPr>
          <a:lstStyle/>
          <a:p>
            <a:pPr algn="ctr"/>
            <a:r>
              <a:rPr lang="uk-UA" sz="8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ВИМІРЮВАННЯ</a:t>
            </a:r>
            <a:endParaRPr lang="ru-RU" sz="8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Вита\Desktop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560" y="3072385"/>
            <a:ext cx="5888736" cy="285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826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1552" y="310896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7200" b="1" dirty="0" smtClean="0">
                <a:solidFill>
                  <a:srgbClr val="0070C0"/>
                </a:solidFill>
              </a:rPr>
              <a:t>Мета заняття:</a:t>
            </a:r>
            <a:endParaRPr lang="ru-RU" sz="72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61452" y="1740408"/>
            <a:ext cx="4670996" cy="1002792"/>
          </a:xfrm>
        </p:spPr>
        <p:txBody>
          <a:bodyPr>
            <a:noAutofit/>
          </a:bodyPr>
          <a:lstStyle/>
          <a:p>
            <a:pPr lvl="0"/>
            <a:r>
              <a:rPr lang="uk-UA" sz="2000" b="1" dirty="0" smtClean="0"/>
              <a:t>- </a:t>
            </a:r>
            <a:r>
              <a:rPr lang="uk-UA" sz="2800" b="1" dirty="0" smtClean="0">
                <a:solidFill>
                  <a:srgbClr val="7030A0"/>
                </a:solidFill>
              </a:rPr>
              <a:t>вивчення </a:t>
            </a:r>
            <a:r>
              <a:rPr lang="uk-UA" sz="2800" b="1" dirty="0">
                <a:solidFill>
                  <a:srgbClr val="7030A0"/>
                </a:solidFill>
              </a:rPr>
              <a:t>поняття та основного рівняння вимірювання;</a:t>
            </a:r>
            <a:endParaRPr lang="ru-RU" sz="2800" b="1" dirty="0">
              <a:solidFill>
                <a:srgbClr val="7030A0"/>
              </a:solidFill>
            </a:endParaRPr>
          </a:p>
          <a:p>
            <a:pPr lvl="0"/>
            <a:r>
              <a:rPr lang="uk-UA" sz="2800" b="1" dirty="0" smtClean="0">
                <a:solidFill>
                  <a:srgbClr val="7030A0"/>
                </a:solidFill>
              </a:rPr>
              <a:t>- вивчення </a:t>
            </a:r>
            <a:r>
              <a:rPr lang="uk-UA" sz="2800" b="1" dirty="0">
                <a:solidFill>
                  <a:srgbClr val="7030A0"/>
                </a:solidFill>
              </a:rPr>
              <a:t>класифікації видів і методів вимірювань та закріплення теоретичних знань за допомогою </a:t>
            </a:r>
            <a:r>
              <a:rPr lang="uk-UA" sz="2800" b="1" dirty="0" err="1">
                <a:solidFill>
                  <a:srgbClr val="7030A0"/>
                </a:solidFill>
              </a:rPr>
              <a:t>тренінгових</a:t>
            </a:r>
            <a:r>
              <a:rPr lang="uk-UA" sz="2800" b="1" dirty="0">
                <a:solidFill>
                  <a:srgbClr val="7030A0"/>
                </a:solidFill>
              </a:rPr>
              <a:t> вправ;</a:t>
            </a:r>
            <a:endParaRPr lang="ru-RU" sz="2800" b="1" dirty="0">
              <a:solidFill>
                <a:srgbClr val="7030A0"/>
              </a:solidFill>
            </a:endParaRPr>
          </a:p>
          <a:p>
            <a:pPr lvl="0"/>
            <a:r>
              <a:rPr lang="uk-UA" sz="2800" b="1" dirty="0" smtClean="0">
                <a:solidFill>
                  <a:srgbClr val="7030A0"/>
                </a:solidFill>
              </a:rPr>
              <a:t>- ознайомлення </a:t>
            </a:r>
            <a:r>
              <a:rPr lang="uk-UA" sz="2800" b="1" dirty="0">
                <a:solidFill>
                  <a:srgbClr val="7030A0"/>
                </a:solidFill>
              </a:rPr>
              <a:t>з принципами, методами та методикою вимірювань.</a:t>
            </a:r>
            <a:endParaRPr lang="ru-RU" sz="28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Вита\Desktop\images (2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376" y="1417320"/>
            <a:ext cx="5035296" cy="486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789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1552" y="310896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7200" b="1" dirty="0" smtClean="0">
                <a:solidFill>
                  <a:srgbClr val="0070C0"/>
                </a:solidFill>
              </a:rPr>
              <a:t>План заняття:</a:t>
            </a:r>
            <a:endParaRPr lang="ru-RU" sz="72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uk-UA" sz="1800" b="1" dirty="0" smtClean="0">
                <a:solidFill>
                  <a:srgbClr val="7030A0"/>
                </a:solidFill>
              </a:rPr>
              <a:t>1</a:t>
            </a:r>
            <a:r>
              <a:rPr lang="uk-UA" sz="1800" b="1" dirty="0">
                <a:solidFill>
                  <a:srgbClr val="7030A0"/>
                </a:solidFill>
              </a:rPr>
              <a:t>. Актуалізація опорних знань: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1.1 Розв’язання криптограми «Завдання та функції метрології. Фізична величина». 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1.2 Метрологічна розминка з теми, яка винесена на самостійне вивчення «Класифікація державних еталонів фізичних величин, зразків речовин і матеріалів».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 Викладання лекційного матеріалу – інформаційної лекції з елементами інтерактивного навчання та одночасно з закріпленням знань здобувачів освіти за допомогою </a:t>
            </a:r>
            <a:r>
              <a:rPr lang="uk-UA" sz="1800" b="1" dirty="0" err="1">
                <a:solidFill>
                  <a:srgbClr val="7030A0"/>
                </a:solidFill>
              </a:rPr>
              <a:t>тренінгових</a:t>
            </a:r>
            <a:r>
              <a:rPr lang="uk-UA" sz="1800" b="1" dirty="0">
                <a:solidFill>
                  <a:srgbClr val="7030A0"/>
                </a:solidFill>
              </a:rPr>
              <a:t> вправ.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 </a:t>
            </a:r>
            <a:r>
              <a:rPr lang="uk-UA" sz="1800" b="1" dirty="0" smtClean="0">
                <a:solidFill>
                  <a:srgbClr val="7030A0"/>
                </a:solidFill>
              </a:rPr>
              <a:t>2.1</a:t>
            </a:r>
            <a:r>
              <a:rPr lang="uk-UA" sz="1800" b="1" dirty="0">
                <a:solidFill>
                  <a:srgbClr val="7030A0"/>
                </a:solidFill>
              </a:rPr>
              <a:t>. Поняття вимірювання та його основне рівняння.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2.1.1 Розв’язання ребусів, розроблених за допомогою </a:t>
            </a:r>
            <a:endParaRPr lang="uk-UA" sz="1800" b="1" dirty="0" smtClean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 smtClean="0">
                <a:solidFill>
                  <a:srgbClr val="7030A0"/>
                </a:solidFill>
              </a:rPr>
              <a:t>програми </a:t>
            </a:r>
            <a:r>
              <a:rPr lang="uk-UA" sz="1800" b="1" dirty="0">
                <a:solidFill>
                  <a:srgbClr val="7030A0"/>
                </a:solidFill>
              </a:rPr>
              <a:t>штучного інтелекту «Генератор ребусів».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2.2 Види вимірювань: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2.2.1 </a:t>
            </a:r>
            <a:r>
              <a:rPr lang="uk-UA" sz="1800" b="1" dirty="0" err="1">
                <a:solidFill>
                  <a:srgbClr val="7030A0"/>
                </a:solidFill>
              </a:rPr>
              <a:t>Бліц-опитування</a:t>
            </a:r>
            <a:r>
              <a:rPr lang="uk-UA" sz="1800" b="1" dirty="0">
                <a:solidFill>
                  <a:srgbClr val="7030A0"/>
                </a:solidFill>
              </a:rPr>
              <a:t> з використанням платформи </a:t>
            </a:r>
            <a:endParaRPr lang="uk-UA" sz="1800" b="1" dirty="0" smtClean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 smtClean="0">
                <a:solidFill>
                  <a:srgbClr val="7030A0"/>
                </a:solidFill>
              </a:rPr>
              <a:t>для </a:t>
            </a:r>
            <a:r>
              <a:rPr lang="uk-UA" sz="1800" b="1" dirty="0">
                <a:solidFill>
                  <a:srgbClr val="7030A0"/>
                </a:solidFill>
              </a:rPr>
              <a:t>створювання навчальних ресурсів </a:t>
            </a:r>
            <a:r>
              <a:rPr lang="en-US" sz="1800" b="1" dirty="0" err="1">
                <a:solidFill>
                  <a:srgbClr val="7030A0"/>
                </a:solidFill>
              </a:rPr>
              <a:t>Wordwall</a:t>
            </a:r>
            <a:r>
              <a:rPr lang="uk-UA" sz="1800" b="1" dirty="0">
                <a:solidFill>
                  <a:srgbClr val="7030A0"/>
                </a:solidFill>
              </a:rPr>
              <a:t>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2.3 Принципи, методи та методика вимірювань.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2.3.1 </a:t>
            </a:r>
            <a:r>
              <a:rPr lang="uk-UA" sz="1800" b="1" dirty="0" err="1">
                <a:solidFill>
                  <a:srgbClr val="7030A0"/>
                </a:solidFill>
              </a:rPr>
              <a:t>Клоуз-тестування</a:t>
            </a:r>
            <a:r>
              <a:rPr lang="uk-UA" sz="1800" b="1" dirty="0">
                <a:solidFill>
                  <a:srgbClr val="7030A0"/>
                </a:solidFill>
              </a:rPr>
              <a:t>.</a:t>
            </a:r>
            <a:endParaRPr lang="ru-RU" sz="18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ÐÐ°ÑÑÐ¸Ð½ÐºÐ¸ Ð¿Ð¾ Ð·Ð°Ð¿ÑÐ¾ÑÑ Ð²Ð¸ÑÐ½Ð¾Ð²Ðº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232" y="3621024"/>
            <a:ext cx="4023100" cy="300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995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1552" y="310896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7200" b="1" dirty="0" smtClean="0">
                <a:solidFill>
                  <a:srgbClr val="0070C0"/>
                </a:solidFill>
              </a:rPr>
              <a:t>План заняття:</a:t>
            </a:r>
            <a:endParaRPr lang="ru-RU" sz="72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2.4 Класифікація методів вимірювань.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2.4.1 Інтерактивне тестування в </a:t>
            </a:r>
            <a:r>
              <a:rPr lang="ru-RU" sz="1800" b="1" dirty="0" err="1">
                <a:solidFill>
                  <a:srgbClr val="7030A0"/>
                </a:solidFill>
              </a:rPr>
              <a:t>Google</a:t>
            </a:r>
            <a:r>
              <a:rPr lang="uk-UA" sz="1800" b="1" dirty="0">
                <a:solidFill>
                  <a:srgbClr val="7030A0"/>
                </a:solidFill>
              </a:rPr>
              <a:t>-формі.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2.4.2 Самостійне ознайомлення з електричним </a:t>
            </a:r>
            <a:endParaRPr lang="uk-UA" sz="1800" b="1" dirty="0" smtClean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 smtClean="0">
                <a:solidFill>
                  <a:srgbClr val="7030A0"/>
                </a:solidFill>
              </a:rPr>
              <a:t>методом </a:t>
            </a:r>
            <a:r>
              <a:rPr lang="uk-UA" sz="1800" b="1" dirty="0">
                <a:solidFill>
                  <a:srgbClr val="7030A0"/>
                </a:solidFill>
              </a:rPr>
              <a:t>вимірювання неелектричних величин.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3. Закріплення лекційного матеріалу.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3.1 Фронтальне опитування.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4. Підведення підсумків заняття.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4.1 Досягнення мети заняття.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4.2 Аналіз діяльності здобувачів освіти на занятті, </a:t>
            </a:r>
            <a:endParaRPr lang="uk-UA" sz="1800" b="1" dirty="0" smtClean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 smtClean="0">
                <a:solidFill>
                  <a:srgbClr val="7030A0"/>
                </a:solidFill>
              </a:rPr>
              <a:t>виставлення </a:t>
            </a:r>
            <a:r>
              <a:rPr lang="uk-UA" sz="1800" b="1" dirty="0">
                <a:solidFill>
                  <a:srgbClr val="7030A0"/>
                </a:solidFill>
              </a:rPr>
              <a:t>оцінок.</a:t>
            </a:r>
            <a:endParaRPr lang="ru-RU" sz="1800" b="1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rgbClr val="7030A0"/>
                </a:solidFill>
              </a:rPr>
              <a:t>5. Домашнє завдання. </a:t>
            </a:r>
            <a:endParaRPr lang="ru-RU" sz="18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ÐÐ°ÑÑÐ¸Ð½ÐºÐ¸ Ð¿Ð¾ Ð·Ð°Ð¿ÑÐ¾ÑÑ Ð²Ð¸ÑÐ½Ð¾Ð²Ðº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248" y="2072156"/>
            <a:ext cx="4864347" cy="354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083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solidFill>
                  <a:srgbClr val="0070C0"/>
                </a:solidFill>
              </a:rPr>
              <a:t>Картка рейтингового оцінювання знань </a:t>
            </a:r>
            <a:r>
              <a:rPr lang="uk-UA" sz="3600" b="1" dirty="0" smtClean="0">
                <a:solidFill>
                  <a:srgbClr val="0070C0"/>
                </a:solidFill>
              </a:rPr>
              <a:t>здобувачів освіти</a:t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37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7030A0"/>
                </a:solidFill>
              </a:rPr>
              <a:t>Будь-який </a:t>
            </a:r>
            <a:r>
              <a:rPr lang="uk-UA" sz="2000" b="1" dirty="0">
                <a:solidFill>
                  <a:srgbClr val="7030A0"/>
                </a:solidFill>
              </a:rPr>
              <a:t>вид діяльності людини – електроенергетика, електротехніка, електромеханіка, наука, виробництво, оборона – просто неможливий без виконання вимірювань. Вони відіграють величезну роль в сучасному суспільстві. Наука, промисловість, економіка і комунікації не можуть існувати без вимірювань. Кожну секунду в світі виконуються мільярди вимірювальних операцій, результати яких використовуються для забезпечення якості і технічного рівня продукції, що випускається, безпечної і безаварійної роботи транспорту, обґрунтування медичних і екологічних діагнозів, аналізу інформаційних потоків. Практично немає жодної сфери діяльності людини, де б інтенсивно не використовувалися результати вимірювань, випробувань і контролю.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12290" name="Picture 2" descr="C:\Users\Вита\Desktop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608" y="188225"/>
            <a:ext cx="3810000" cy="316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ÐÐ°ÑÑÐ¸Ð½ÐºÐ¸ Ð¿Ð¾ Ð·Ð°Ð¿ÑÐ¾ÑÑ ÑÐ¾Ð·Ð²Ð¸ÑÐ¾Ðº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608" y="3466045"/>
            <a:ext cx="3810000" cy="314201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981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50720" y="413462"/>
            <a:ext cx="538886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7030A0"/>
                </a:solidFill>
              </a:rPr>
              <a:t>Науково-технічний прогрес значно посилив роль метрології як науки про вимірювання. Це пояснюється тим, що без випереджуючого розвитку метрології неможливий прогрес багатьох напрямків науки і техніки і передусім розробка нових сучасних засобів вимірювання та їх практичне використання. Одним із важливих завдань метрології як науки про вимірювання є забезпечення єдності вимірювання та достовірності їх результатів, оскільки останнім часом різко підвищилися вимоги до точності вимірювань, збільшилася кількість вимірюваних величин. Роль вимірювань </a:t>
            </a:r>
            <a:r>
              <a:rPr lang="uk-UA" sz="2000" b="1" dirty="0" err="1">
                <a:solidFill>
                  <a:srgbClr val="7030A0"/>
                </a:solidFill>
              </a:rPr>
              <a:t>неперервно</a:t>
            </a:r>
            <a:r>
              <a:rPr lang="uk-UA" sz="2000" b="1" dirty="0">
                <a:solidFill>
                  <a:srgbClr val="7030A0"/>
                </a:solidFill>
              </a:rPr>
              <a:t> зростає у всіх галузях науки і техніки. І це </a:t>
            </a:r>
            <a:r>
              <a:rPr lang="uk-UA" sz="2000" b="1" dirty="0" err="1">
                <a:solidFill>
                  <a:srgbClr val="7030A0"/>
                </a:solidFill>
              </a:rPr>
              <a:t>природньо</a:t>
            </a:r>
            <a:r>
              <a:rPr lang="uk-UA" sz="2000" b="1" dirty="0">
                <a:solidFill>
                  <a:srgbClr val="7030A0"/>
                </a:solidFill>
              </a:rPr>
              <a:t>, бо кожному прогресу в галузі природніх і технічних наук, кожному відкриттю, створенню нових машин, виробів і матеріалів передує велика кількість різноманітних вимірювань.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8" name="Рисунок 7" descr="541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1034" y="707137"/>
            <a:ext cx="4733973" cy="4840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8770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388280"/>
            <a:ext cx="96926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7030A0"/>
                </a:solidFill>
              </a:rPr>
              <a:t>Тема </a:t>
            </a:r>
            <a:r>
              <a:rPr lang="uk-UA" sz="2800" b="1" dirty="0">
                <a:solidFill>
                  <a:srgbClr val="7030A0"/>
                </a:solidFill>
              </a:rPr>
              <a:t>«Вимірювання» </a:t>
            </a:r>
            <a:r>
              <a:rPr lang="uk-UA" sz="2800" b="1" dirty="0" smtClean="0">
                <a:solidFill>
                  <a:srgbClr val="7030A0"/>
                </a:solidFill>
              </a:rPr>
              <a:t>дуже </a:t>
            </a:r>
            <a:r>
              <a:rPr lang="uk-UA" sz="2800" b="1" dirty="0">
                <a:solidFill>
                  <a:srgbClr val="7030A0"/>
                </a:solidFill>
              </a:rPr>
              <a:t>сучасна та актуальна і враховує міждисциплінарні зв’язки з дисциплінами «Електричні вимірювання», «Теоретичні основи електротехніки», «Основи промислової електроніки, мікропроцесорної техніки та автоматики», «Монтаж, експлуатація і ремонт електроустаткування», а також при проходженні навчальної практики для отримання робочої професії, технологічної та виробничої практик.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9" name="Рисунок 8" descr="ÐÐ°ÑÑÐ¸Ð½ÐºÐ¸ Ð¿Ð¾ Ð·Ð°Ð¿ÑÐ¾ÑÑ ÐºÐ°ÑÑÐ¸Ð½ÐºÐ¸ Ð¸Ð½ÑÐµÑÐ°ÐºÑÐ¸Ð²Ð½Ð° Ð´Ð¾ÑÐºÐ° Ð¸ Ð²Ð¸ÐºÐ»Ð°Ð´Ð°Ñ"/>
          <p:cNvPicPr/>
          <p:nvPr/>
        </p:nvPicPr>
        <p:blipFill>
          <a:blip r:embed="rId3"/>
          <a:srcRect t="9525" b="9514"/>
          <a:stretch>
            <a:fillRect/>
          </a:stretch>
        </p:blipFill>
        <p:spPr bwMode="auto">
          <a:xfrm>
            <a:off x="3802844" y="4108174"/>
            <a:ext cx="5791200" cy="229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6641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Криптограма </a:t>
            </a:r>
            <a:r>
              <a:rPr lang="uk-UA" sz="2400" b="1" dirty="0">
                <a:solidFill>
                  <a:srgbClr val="0070C0"/>
                </a:solidFill>
              </a:rPr>
              <a:t>«Завдання та функції метрології. Фізична величина</a:t>
            </a:r>
            <a:r>
              <a:rPr lang="uk-UA" sz="2400" b="1" dirty="0" smtClean="0">
                <a:solidFill>
                  <a:srgbClr val="0070C0"/>
                </a:solidFill>
              </a:rPr>
              <a:t>» </a:t>
            </a:r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048" y="950594"/>
            <a:ext cx="6071616" cy="514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998208" y="850652"/>
            <a:ext cx="4913376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1. Одиниця </a:t>
            </a:r>
            <a:r>
              <a:rPr lang="uk-UA" sz="1700" b="1" dirty="0">
                <a:solidFill>
                  <a:srgbClr val="7030A0"/>
                </a:solidFill>
              </a:rPr>
              <a:t>довжини, яка була прийнята в 1883 році.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2. Кожна </a:t>
            </a:r>
            <a:r>
              <a:rPr lang="uk-UA" sz="1700" b="1" dirty="0">
                <a:solidFill>
                  <a:srgbClr val="7030A0"/>
                </a:solidFill>
              </a:rPr>
              <a:t>означена якісна властивість фізичних об’єктів, яка може мати певний розмір – фізична …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3. Фізична </a:t>
            </a:r>
            <a:r>
              <a:rPr lang="uk-UA" sz="1700" b="1" dirty="0">
                <a:solidFill>
                  <a:srgbClr val="7030A0"/>
                </a:solidFill>
              </a:rPr>
              <a:t>величина, яка поряд з розміром має ще й напрямок.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4. Фізична </a:t>
            </a:r>
            <a:r>
              <a:rPr lang="uk-UA" sz="1700" b="1" dirty="0">
                <a:solidFill>
                  <a:srgbClr val="7030A0"/>
                </a:solidFill>
              </a:rPr>
              <a:t>величина, розмір якої є функцією часу.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5. Метрологія</a:t>
            </a:r>
            <a:r>
              <a:rPr lang="uk-UA" sz="1700" b="1" dirty="0">
                <a:solidFill>
                  <a:srgbClr val="7030A0"/>
                </a:solidFill>
              </a:rPr>
              <a:t>, яка займається загальними науковими проблемами.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6. Метрологія</a:t>
            </a:r>
            <a:r>
              <a:rPr lang="uk-UA" sz="1700" b="1" dirty="0">
                <a:solidFill>
                  <a:srgbClr val="7030A0"/>
                </a:solidFill>
              </a:rPr>
              <a:t>, яка займається практичним застосування метрології.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7. Метрологія</a:t>
            </a:r>
            <a:r>
              <a:rPr lang="uk-UA" sz="1700" b="1" dirty="0">
                <a:solidFill>
                  <a:srgbClr val="7030A0"/>
                </a:solidFill>
              </a:rPr>
              <a:t>, яка встановлює вимоги та контроль за дотриманням закону та стандартів з метрології.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8. Країна</a:t>
            </a:r>
            <a:r>
              <a:rPr lang="uk-UA" sz="1700" b="1" dirty="0">
                <a:solidFill>
                  <a:srgbClr val="7030A0"/>
                </a:solidFill>
              </a:rPr>
              <a:t>, в якій вперше почали використовувати поняття з метрології та одиниці вимірювань.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9. В </a:t>
            </a:r>
            <a:r>
              <a:rPr lang="uk-UA" sz="1700" b="1" dirty="0">
                <a:solidFill>
                  <a:srgbClr val="7030A0"/>
                </a:solidFill>
              </a:rPr>
              <a:t>якому місті України була створена перша </a:t>
            </a:r>
            <a:r>
              <a:rPr lang="uk-UA" sz="1700" b="1" dirty="0" err="1">
                <a:solidFill>
                  <a:srgbClr val="7030A0"/>
                </a:solidFill>
              </a:rPr>
              <a:t>перевіряльна</a:t>
            </a:r>
            <a:r>
              <a:rPr lang="uk-UA" sz="1700" b="1" dirty="0">
                <a:solidFill>
                  <a:srgbClr val="7030A0"/>
                </a:solidFill>
              </a:rPr>
              <a:t> </a:t>
            </a:r>
            <a:r>
              <a:rPr lang="uk-UA" sz="1700" b="1" dirty="0" smtClean="0">
                <a:solidFill>
                  <a:srgbClr val="7030A0"/>
                </a:solidFill>
              </a:rPr>
              <a:t>палата?</a:t>
            </a:r>
            <a:endParaRPr lang="ru-RU" sz="1700" b="1" dirty="0">
              <a:solidFill>
                <a:srgbClr val="7030A0"/>
              </a:solidFill>
            </a:endParaRPr>
          </a:p>
          <a:p>
            <a:pPr lvl="0"/>
            <a:r>
              <a:rPr lang="uk-UA" sz="1700" b="1" dirty="0" smtClean="0">
                <a:solidFill>
                  <a:srgbClr val="7030A0"/>
                </a:solidFill>
              </a:rPr>
              <a:t>10. Фізичні </a:t>
            </a:r>
            <a:r>
              <a:rPr lang="uk-UA" sz="1700" b="1" dirty="0">
                <a:solidFill>
                  <a:srgbClr val="7030A0"/>
                </a:solidFill>
              </a:rPr>
              <a:t>величини, які можуть бути полярними та неполярними.</a:t>
            </a:r>
            <a:endParaRPr lang="ru-RU" sz="17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922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Відповіді на криптограму</a:t>
            </a:r>
          </a:p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 </a:t>
            </a:r>
            <a:r>
              <a:rPr lang="uk-UA" sz="2400" b="1" dirty="0">
                <a:solidFill>
                  <a:srgbClr val="0070C0"/>
                </a:solidFill>
              </a:rPr>
              <a:t>«Завдання та функції метрології. Фізична величина</a:t>
            </a:r>
            <a:r>
              <a:rPr lang="uk-UA" sz="2400" b="1" dirty="0" smtClean="0">
                <a:solidFill>
                  <a:srgbClr val="0070C0"/>
                </a:solidFill>
              </a:rPr>
              <a:t>» </a:t>
            </a:r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008" y="1309688"/>
            <a:ext cx="7656576" cy="5347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3789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Вита\Desktop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128" y="742224"/>
            <a:ext cx="3230880" cy="307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56086" y="415783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marL="457200" lvl="0" indent="-457200">
              <a:buAutoNum type="arabicPeriod"/>
            </a:pPr>
            <a:r>
              <a:rPr lang="uk-UA" sz="2000" b="1" dirty="0" smtClean="0">
                <a:solidFill>
                  <a:srgbClr val="7030A0"/>
                </a:solidFill>
              </a:rPr>
              <a:t>Засоби </a:t>
            </a:r>
            <a:r>
              <a:rPr lang="uk-UA" sz="2000" b="1" dirty="0">
                <a:solidFill>
                  <a:srgbClr val="7030A0"/>
                </a:solidFill>
              </a:rPr>
              <a:t>вимірювання найвищої точності, які служать для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відтворення </a:t>
            </a:r>
            <a:r>
              <a:rPr lang="uk-UA" sz="2000" b="1" dirty="0">
                <a:solidFill>
                  <a:srgbClr val="7030A0"/>
                </a:solidFill>
              </a:rPr>
              <a:t>та передавання одиниць фізичних величин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іншим</a:t>
            </a:r>
            <a:r>
              <a:rPr lang="uk-UA" sz="2000" b="1" dirty="0">
                <a:solidFill>
                  <a:srgbClr val="7030A0"/>
                </a:solidFill>
              </a:rPr>
              <a:t>, </a:t>
            </a:r>
            <a:r>
              <a:rPr lang="uk-UA" sz="2000" b="1" dirty="0" smtClean="0">
                <a:solidFill>
                  <a:srgbClr val="7030A0"/>
                </a:solidFill>
              </a:rPr>
              <a:t>нижчої </a:t>
            </a:r>
            <a:r>
              <a:rPr lang="uk-UA" sz="2000" b="1" dirty="0">
                <a:solidFill>
                  <a:srgbClr val="7030A0"/>
                </a:solidFill>
              </a:rPr>
              <a:t>за їхню точність, засобам </a:t>
            </a:r>
            <a:r>
              <a:rPr lang="uk-UA" sz="2000" b="1" dirty="0" smtClean="0">
                <a:solidFill>
                  <a:srgbClr val="7030A0"/>
                </a:solidFill>
              </a:rPr>
              <a:t>вимірювання.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2. Еталони</a:t>
            </a:r>
            <a:r>
              <a:rPr lang="uk-UA" sz="2000" b="1" dirty="0">
                <a:solidFill>
                  <a:srgbClr val="7030A0"/>
                </a:solidFill>
              </a:rPr>
              <a:t>, які можуть прийматися ДКТРСП і сприймають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розмір одиниці </a:t>
            </a:r>
            <a:r>
              <a:rPr lang="uk-UA" sz="2000" b="1" dirty="0">
                <a:solidFill>
                  <a:srgbClr val="7030A0"/>
                </a:solidFill>
              </a:rPr>
              <a:t>фізичної величини від первинних </a:t>
            </a:r>
            <a:r>
              <a:rPr lang="uk-UA" sz="2000" b="1" dirty="0" smtClean="0">
                <a:solidFill>
                  <a:srgbClr val="7030A0"/>
                </a:solidFill>
              </a:rPr>
              <a:t>еталонів.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3. Еталони</a:t>
            </a:r>
            <a:r>
              <a:rPr lang="uk-UA" sz="2000" b="1" dirty="0">
                <a:solidFill>
                  <a:srgbClr val="7030A0"/>
                </a:solidFill>
              </a:rPr>
              <a:t>, які сприймають розмір одиниці фізичної величини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від </a:t>
            </a:r>
            <a:r>
              <a:rPr lang="uk-UA" sz="2000" b="1" dirty="0">
                <a:solidFill>
                  <a:srgbClr val="7030A0"/>
                </a:solidFill>
              </a:rPr>
              <a:t>вторинних еталонів і служать для передавання його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робочим </a:t>
            </a:r>
            <a:r>
              <a:rPr lang="uk-UA" sz="2000" b="1" dirty="0">
                <a:solidFill>
                  <a:srgbClr val="7030A0"/>
                </a:solidFill>
              </a:rPr>
              <a:t>еталонам нижчої точності чи робочим </a:t>
            </a:r>
            <a:r>
              <a:rPr lang="uk-UA" sz="2000" b="1" dirty="0" smtClean="0">
                <a:solidFill>
                  <a:srgbClr val="7030A0"/>
                </a:solidFill>
              </a:rPr>
              <a:t>ЗВТ.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4. Еталони</a:t>
            </a:r>
            <a:r>
              <a:rPr lang="uk-UA" sz="2000" b="1" dirty="0">
                <a:solidFill>
                  <a:srgbClr val="7030A0"/>
                </a:solidFill>
              </a:rPr>
              <a:t>, які призначені для відтворення одиниць фізичної величини з умовах, коли пряме передавання одиниць фізичних величин до інших ЗВТ технічно </a:t>
            </a:r>
            <a:r>
              <a:rPr lang="uk-UA" sz="2000" b="1" dirty="0" smtClean="0">
                <a:solidFill>
                  <a:srgbClr val="7030A0"/>
                </a:solidFill>
              </a:rPr>
              <a:t>нездійсненне.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5. Еталони</a:t>
            </a:r>
            <a:r>
              <a:rPr lang="uk-UA" sz="2000" b="1" dirty="0">
                <a:solidFill>
                  <a:srgbClr val="7030A0"/>
                </a:solidFill>
              </a:rPr>
              <a:t>, які призначені для взаємного звіряння еталонів, що не можуть бути перевірені </a:t>
            </a:r>
            <a:r>
              <a:rPr lang="uk-UA" sz="2000" b="1" dirty="0" smtClean="0">
                <a:solidFill>
                  <a:srgbClr val="7030A0"/>
                </a:solidFill>
              </a:rPr>
              <a:t>безпосередньо.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6. Еталони</a:t>
            </a:r>
            <a:r>
              <a:rPr lang="uk-UA" sz="2000" b="1" dirty="0">
                <a:solidFill>
                  <a:srgbClr val="7030A0"/>
                </a:solidFill>
              </a:rPr>
              <a:t>, які мають найвищу метрологічну точність серед еталонів, що є на певному </a:t>
            </a:r>
            <a:r>
              <a:rPr lang="uk-UA" sz="2000" b="1" dirty="0" smtClean="0">
                <a:solidFill>
                  <a:srgbClr val="7030A0"/>
                </a:solidFill>
              </a:rPr>
              <a:t>підприємстві.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7. Еталон</a:t>
            </a:r>
            <a:r>
              <a:rPr lang="uk-UA" sz="2000" b="1" dirty="0">
                <a:solidFill>
                  <a:srgbClr val="7030A0"/>
                </a:solidFill>
              </a:rPr>
              <a:t>, який переважно відтворює одне значення одиниці фізичної величини та є одною мірою чи </a:t>
            </a:r>
            <a:r>
              <a:rPr lang="uk-UA" sz="2000" b="1" dirty="0" smtClean="0">
                <a:solidFill>
                  <a:srgbClr val="7030A0"/>
                </a:solidFill>
              </a:rPr>
              <a:t>ЗВТ.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4337"/>
            <a:ext cx="91805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70C0"/>
                </a:solidFill>
              </a:rPr>
              <a:t>Метрологічна розминка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271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Вита\Desktop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4543" y="3084576"/>
            <a:ext cx="2938271" cy="301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766380" y="837009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lvl="0"/>
            <a:r>
              <a:rPr lang="uk-UA" sz="2400" b="1" dirty="0" smtClean="0">
                <a:solidFill>
                  <a:srgbClr val="7030A0"/>
                </a:solidFill>
              </a:rPr>
              <a:t>8. Еталон</a:t>
            </a:r>
            <a:r>
              <a:rPr lang="uk-UA" sz="2400" b="1" dirty="0">
                <a:solidFill>
                  <a:srgbClr val="7030A0"/>
                </a:solidFill>
              </a:rPr>
              <a:t>, який складається з декількох мір чи ЗВТ та служить для відтворення значення одиниці фізичної величини як </a:t>
            </a:r>
            <a:r>
              <a:rPr lang="uk-UA" sz="2400" b="1" dirty="0" smtClean="0">
                <a:solidFill>
                  <a:srgbClr val="7030A0"/>
                </a:solidFill>
              </a:rPr>
              <a:t>середньо­арифметичного.</a:t>
            </a:r>
            <a:endParaRPr lang="ru-RU" sz="2400" b="1" dirty="0">
              <a:solidFill>
                <a:srgbClr val="7030A0"/>
              </a:solidFill>
            </a:endParaRPr>
          </a:p>
          <a:p>
            <a:pPr lvl="0"/>
            <a:r>
              <a:rPr lang="uk-UA" sz="2400" b="1" dirty="0" smtClean="0">
                <a:solidFill>
                  <a:srgbClr val="7030A0"/>
                </a:solidFill>
              </a:rPr>
              <a:t>9. Він </a:t>
            </a:r>
            <a:r>
              <a:rPr lang="uk-UA" sz="2400" b="1" dirty="0">
                <a:solidFill>
                  <a:srgbClr val="7030A0"/>
                </a:solidFill>
              </a:rPr>
              <a:t>дає змогу відтворювати та зберігати значення одиниць фізичних величин в певному </a:t>
            </a:r>
            <a:r>
              <a:rPr lang="uk-UA" sz="2400" b="1" dirty="0" smtClean="0">
                <a:solidFill>
                  <a:srgbClr val="7030A0"/>
                </a:solidFill>
              </a:rPr>
              <a:t>діапазоні.</a:t>
            </a:r>
            <a:endParaRPr lang="ru-RU" sz="2400" b="1" dirty="0">
              <a:solidFill>
                <a:srgbClr val="7030A0"/>
              </a:solidFill>
            </a:endParaRPr>
          </a:p>
          <a:p>
            <a:pPr lvl="0"/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10. Первинний </a:t>
            </a:r>
            <a:r>
              <a:rPr lang="uk-UA" sz="2400" b="1" dirty="0">
                <a:solidFill>
                  <a:srgbClr val="7030A0"/>
                </a:solidFill>
              </a:rPr>
              <a:t>еталон одиниці довжини – це </a:t>
            </a:r>
            <a:r>
              <a:rPr lang="uk-UA" sz="2400" b="1" dirty="0" smtClean="0">
                <a:solidFill>
                  <a:srgbClr val="7030A0"/>
                </a:solidFill>
              </a:rPr>
              <a:t>….</a:t>
            </a:r>
            <a:endParaRPr lang="ru-RU" sz="2400" b="1" dirty="0">
              <a:solidFill>
                <a:srgbClr val="7030A0"/>
              </a:solidFill>
            </a:endParaRPr>
          </a:p>
          <a:p>
            <a:pPr lvl="0"/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11. Первинний </a:t>
            </a:r>
            <a:r>
              <a:rPr lang="uk-UA" sz="2400" b="1" dirty="0">
                <a:solidFill>
                  <a:srgbClr val="7030A0"/>
                </a:solidFill>
              </a:rPr>
              <a:t>еталон одиниці маси – це </a:t>
            </a:r>
            <a:r>
              <a:rPr lang="uk-UA" sz="2400" b="1" dirty="0" smtClean="0">
                <a:solidFill>
                  <a:srgbClr val="7030A0"/>
                </a:solidFill>
              </a:rPr>
              <a:t>….</a:t>
            </a:r>
            <a:endParaRPr lang="ru-RU" sz="2400" b="1" dirty="0">
              <a:solidFill>
                <a:srgbClr val="7030A0"/>
              </a:solidFill>
            </a:endParaRPr>
          </a:p>
          <a:p>
            <a:pPr lvl="0"/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12. Первинний </a:t>
            </a:r>
            <a:r>
              <a:rPr lang="uk-UA" sz="2400" b="1" dirty="0">
                <a:solidFill>
                  <a:srgbClr val="7030A0"/>
                </a:solidFill>
              </a:rPr>
              <a:t>еталон одиниці часу та частоти – це </a:t>
            </a:r>
            <a:r>
              <a:rPr lang="uk-UA" sz="2400" b="1" dirty="0" smtClean="0">
                <a:solidFill>
                  <a:srgbClr val="7030A0"/>
                </a:solidFill>
              </a:rPr>
              <a:t>….</a:t>
            </a:r>
            <a:endParaRPr lang="ru-RU" sz="2400" b="1" dirty="0">
              <a:solidFill>
                <a:srgbClr val="7030A0"/>
              </a:solidFill>
            </a:endParaRPr>
          </a:p>
          <a:p>
            <a:pPr lvl="0"/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13. Первинний </a:t>
            </a:r>
            <a:r>
              <a:rPr lang="uk-UA" sz="2400" b="1" dirty="0">
                <a:solidFill>
                  <a:srgbClr val="7030A0"/>
                </a:solidFill>
              </a:rPr>
              <a:t>еталон одиниці сили електричного </a:t>
            </a:r>
            <a:endParaRPr lang="uk-UA" sz="24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400" b="1" dirty="0" smtClean="0">
                <a:solidFill>
                  <a:srgbClr val="7030A0"/>
                </a:solidFill>
              </a:rPr>
              <a:t>струму </a:t>
            </a:r>
            <a:r>
              <a:rPr lang="uk-UA" sz="2400" b="1" dirty="0">
                <a:solidFill>
                  <a:srgbClr val="7030A0"/>
                </a:solidFill>
              </a:rPr>
              <a:t>– це </a:t>
            </a:r>
            <a:r>
              <a:rPr lang="uk-UA" sz="2400" b="1" dirty="0" smtClean="0">
                <a:solidFill>
                  <a:srgbClr val="7030A0"/>
                </a:solidFill>
              </a:rPr>
              <a:t>….</a:t>
            </a:r>
            <a:endParaRPr lang="ru-RU" sz="2400" b="1" dirty="0">
              <a:solidFill>
                <a:srgbClr val="7030A0"/>
              </a:solidFill>
            </a:endParaRPr>
          </a:p>
          <a:p>
            <a:pPr lvl="0"/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14. Первинний </a:t>
            </a:r>
            <a:r>
              <a:rPr lang="uk-UA" sz="2400" b="1" dirty="0">
                <a:solidFill>
                  <a:srgbClr val="7030A0"/>
                </a:solidFill>
              </a:rPr>
              <a:t>еталон одиниці температури – це </a:t>
            </a:r>
            <a:r>
              <a:rPr lang="uk-UA" sz="2400" b="1" dirty="0" smtClean="0">
                <a:solidFill>
                  <a:srgbClr val="7030A0"/>
                </a:solidFill>
              </a:rPr>
              <a:t>….</a:t>
            </a:r>
            <a:endParaRPr lang="ru-RU" sz="2400" b="1" dirty="0">
              <a:solidFill>
                <a:srgbClr val="7030A0"/>
              </a:solidFill>
            </a:endParaRPr>
          </a:p>
          <a:p>
            <a:pPr lvl="0"/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15. Первинний </a:t>
            </a:r>
            <a:r>
              <a:rPr lang="uk-UA" sz="2400" b="1" dirty="0">
                <a:solidFill>
                  <a:srgbClr val="7030A0"/>
                </a:solidFill>
              </a:rPr>
              <a:t>еталон одиниці сили світла – це </a:t>
            </a:r>
            <a:r>
              <a:rPr lang="uk-UA" sz="2400" b="1" dirty="0" smtClean="0">
                <a:solidFill>
                  <a:srgbClr val="7030A0"/>
                </a:solidFill>
              </a:rPr>
              <a:t>….</a:t>
            </a:r>
            <a:endParaRPr lang="ru-RU" sz="24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70C0"/>
                </a:solidFill>
              </a:rPr>
              <a:t>Метрологічна розминка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406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1. Поняття </a:t>
            </a:r>
            <a:r>
              <a:rPr lang="uk-UA" sz="3200" b="1" dirty="0">
                <a:solidFill>
                  <a:srgbClr val="0070C0"/>
                </a:solidFill>
              </a:rPr>
              <a:t>вимірювання та його основне рівняння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781329"/>
            <a:ext cx="6096000" cy="609397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600" b="1" dirty="0">
                <a:solidFill>
                  <a:srgbClr val="7030A0"/>
                </a:solidFill>
              </a:rPr>
              <a:t>Вимірювання є одним із важливих шляхів пізнання навколишнього середовища, зв’язків між подіями, закономірностей явищ природи. </a:t>
            </a:r>
            <a:endParaRPr lang="ru-RU" sz="2600" b="1" dirty="0">
              <a:solidFill>
                <a:srgbClr val="7030A0"/>
              </a:solidFill>
            </a:endParaRPr>
          </a:p>
          <a:p>
            <a:pPr algn="ctr"/>
            <a:r>
              <a:rPr lang="uk-UA" sz="2600" b="1" dirty="0">
                <a:solidFill>
                  <a:srgbClr val="7030A0"/>
                </a:solidFill>
              </a:rPr>
              <a:t>Вимірювання — це процес експериментального знаходження значення фізичної величини дослідним шляхом за допомогою спеціальних технічних засобів. Згідно з ДСТУ 2681-94 «Метрологія. Терміни і визначення», вимірювання – це відображення вимірюваних величин їх значеннями шляхом експерименту та обчислень за допомогою спеціальних технічних засобів. </a:t>
            </a:r>
            <a:endParaRPr lang="ru-RU" sz="2600" b="1" dirty="0">
              <a:solidFill>
                <a:srgbClr val="7030A0"/>
              </a:solidFill>
            </a:endParaRPr>
          </a:p>
        </p:txBody>
      </p:sp>
      <p:pic>
        <p:nvPicPr>
          <p:cNvPr id="2051" name="Picture 3" descr="C:\Users\Вита\Desktop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064" y="1938528"/>
            <a:ext cx="3681984" cy="330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152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1. Поняття </a:t>
            </a:r>
            <a:r>
              <a:rPr lang="uk-UA" sz="3200" b="1" dirty="0">
                <a:solidFill>
                  <a:srgbClr val="0070C0"/>
                </a:solidFill>
              </a:rPr>
              <a:t>вимірювання та його основне рівняння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1100019"/>
            <a:ext cx="6096000" cy="52937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600" b="1" dirty="0">
                <a:solidFill>
                  <a:srgbClr val="7030A0"/>
                </a:solidFill>
              </a:rPr>
              <a:t>Вимірювальна інформація – </a:t>
            </a:r>
            <a:r>
              <a:rPr lang="uk-UA" sz="2600" b="1" dirty="0" smtClean="0">
                <a:solidFill>
                  <a:srgbClr val="7030A0"/>
                </a:solidFill>
              </a:rPr>
              <a:t>це інформація </a:t>
            </a:r>
            <a:r>
              <a:rPr lang="uk-UA" sz="2600" b="1" dirty="0">
                <a:solidFill>
                  <a:srgbClr val="7030A0"/>
                </a:solidFill>
              </a:rPr>
              <a:t>про значення вимірюваних фізичних величин. </a:t>
            </a:r>
            <a:endParaRPr lang="ru-RU" sz="2600" b="1" dirty="0">
              <a:solidFill>
                <a:srgbClr val="7030A0"/>
              </a:solidFill>
            </a:endParaRPr>
          </a:p>
          <a:p>
            <a:pPr algn="ctr"/>
            <a:r>
              <a:rPr lang="uk-UA" sz="2600" b="1" dirty="0">
                <a:solidFill>
                  <a:srgbClr val="7030A0"/>
                </a:solidFill>
              </a:rPr>
              <a:t>Вимірювання фізичної величини – сукупність операцій по застосуванню технічного засобу, що зберігає одиницю фізичної величини, які полягають в порівнянні (в явному або неявному вигляді) розміру вимірюваної величини з її одиницею з метою отримання значення фізичної величини (або інформації про нього) в формі, найбільш зручній для використання. </a:t>
            </a:r>
            <a:endParaRPr lang="ru-RU" sz="2600" b="1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Вита\Desktop\images (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1840992"/>
            <a:ext cx="3962400" cy="369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954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1. Поняття </a:t>
            </a:r>
            <a:r>
              <a:rPr lang="uk-UA" sz="3200" b="1" dirty="0">
                <a:solidFill>
                  <a:srgbClr val="0070C0"/>
                </a:solidFill>
              </a:rPr>
              <a:t>вимірювання та його основне рівняння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38528" y="955118"/>
            <a:ext cx="6096000" cy="58477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200" b="1" dirty="0">
                <a:solidFill>
                  <a:srgbClr val="7030A0"/>
                </a:solidFill>
              </a:rPr>
              <a:t>Специфіка поняття вимірювання проявляється в трьох його ознаках, поєднанням яких воно відрізняється від суміжних понять. </a:t>
            </a:r>
            <a:endParaRPr lang="ru-RU" sz="2200" b="1" dirty="0">
              <a:solidFill>
                <a:srgbClr val="7030A0"/>
              </a:solidFill>
            </a:endParaRPr>
          </a:p>
          <a:p>
            <a:pPr algn="ctr"/>
            <a:r>
              <a:rPr lang="uk-UA" sz="2200" b="1" dirty="0">
                <a:solidFill>
                  <a:srgbClr val="7030A0"/>
                </a:solidFill>
              </a:rPr>
              <a:t>Перша ознака характеризує безпосередню мету вимірювань – знайти значення даної конкретної величини. </a:t>
            </a:r>
            <a:endParaRPr lang="ru-RU" sz="2200" b="1" dirty="0">
              <a:solidFill>
                <a:srgbClr val="7030A0"/>
              </a:solidFill>
            </a:endParaRPr>
          </a:p>
          <a:p>
            <a:pPr algn="ctr"/>
            <a:r>
              <a:rPr lang="uk-UA" sz="2200" b="1" dirty="0">
                <a:solidFill>
                  <a:srgbClr val="7030A0"/>
                </a:solidFill>
              </a:rPr>
              <a:t>Друга ознака характеризує шлях, яким знаходять значення вимірюваної величини. </a:t>
            </a:r>
            <a:endParaRPr lang="uk-UA" sz="2200" b="1" dirty="0" smtClean="0">
              <a:solidFill>
                <a:srgbClr val="7030A0"/>
              </a:solidFill>
            </a:endParaRPr>
          </a:p>
          <a:p>
            <a:pPr algn="ctr"/>
            <a:r>
              <a:rPr lang="uk-UA" sz="2200" b="1" dirty="0" smtClean="0">
                <a:solidFill>
                  <a:srgbClr val="7030A0"/>
                </a:solidFill>
              </a:rPr>
              <a:t>Це </a:t>
            </a:r>
            <a:r>
              <a:rPr lang="uk-UA" sz="2200" b="1" dirty="0">
                <a:solidFill>
                  <a:srgbClr val="7030A0"/>
                </a:solidFill>
              </a:rPr>
              <a:t>– фізичний експеримент (дослід), який здійснюється за допомогою спеціальних технічних засобів. </a:t>
            </a:r>
            <a:endParaRPr lang="ru-RU" sz="2200" b="1" dirty="0">
              <a:solidFill>
                <a:srgbClr val="7030A0"/>
              </a:solidFill>
            </a:endParaRPr>
          </a:p>
          <a:p>
            <a:pPr algn="ctr"/>
            <a:r>
              <a:rPr lang="uk-UA" sz="2200" b="1" dirty="0">
                <a:solidFill>
                  <a:srgbClr val="7030A0"/>
                </a:solidFill>
              </a:rPr>
              <a:t>Третя ознака характеризує сутність знаходження значення вимірюваної величини, якою є порівняння інформації про даний розмір величини з інформацією про розмір її одиниці або про певний інший її розмір (відносні вимірювання). </a:t>
            </a:r>
            <a:endParaRPr lang="ru-RU" sz="2200" b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Вита\Desktop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336" y="1938528"/>
            <a:ext cx="3913632" cy="309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8476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1. Поняття </a:t>
            </a:r>
            <a:r>
              <a:rPr lang="uk-UA" sz="3200" b="1" dirty="0">
                <a:solidFill>
                  <a:srgbClr val="0070C0"/>
                </a:solidFill>
              </a:rPr>
              <a:t>вимірювання та його основне рівняння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1166842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000" b="1" dirty="0">
                <a:solidFill>
                  <a:srgbClr val="7030A0"/>
                </a:solidFill>
              </a:rPr>
              <a:t>Число, яке виражає відношення вимірюваної величини до одиниці вимірювання, називається числовим значенням вимірюваної величини.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Значення величини, прийняте за одиницю вимірювання, називається розміром цієї одиниці.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Якщо позначимо вимірювану фізичну величину через Q, одиницю фізичної величини – через А, </a:t>
            </a:r>
            <a:r>
              <a:rPr lang="uk-UA" sz="2000" b="1" dirty="0" err="1">
                <a:solidFill>
                  <a:srgbClr val="7030A0"/>
                </a:solidFill>
              </a:rPr>
              <a:t>а</a:t>
            </a:r>
            <a:r>
              <a:rPr lang="uk-UA" sz="2000" b="1" dirty="0">
                <a:solidFill>
                  <a:srgbClr val="7030A0"/>
                </a:solidFill>
              </a:rPr>
              <a:t> їх відношення через n, то </a:t>
            </a:r>
            <a:r>
              <a:rPr lang="uk-UA" sz="2000" b="1" dirty="0" smtClean="0">
                <a:solidFill>
                  <a:srgbClr val="7030A0"/>
                </a:solidFill>
              </a:rPr>
              <a:t>маємо: </a:t>
            </a:r>
          </a:p>
          <a:p>
            <a:pPr algn="ctr"/>
            <a:r>
              <a:rPr lang="uk-UA" sz="2000" b="1" dirty="0" smtClean="0">
                <a:solidFill>
                  <a:srgbClr val="7030A0"/>
                </a:solidFill>
              </a:rPr>
              <a:t>Q </a:t>
            </a:r>
            <a:r>
              <a:rPr lang="uk-UA" sz="2000" b="1" dirty="0">
                <a:solidFill>
                  <a:srgbClr val="7030A0"/>
                </a:solidFill>
              </a:rPr>
              <a:t>= n А                                                        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Це рівняння </a:t>
            </a:r>
            <a:r>
              <a:rPr lang="uk-UA" sz="2000" b="1" dirty="0" smtClean="0">
                <a:solidFill>
                  <a:srgbClr val="7030A0"/>
                </a:solidFill>
              </a:rPr>
              <a:t>називається </a:t>
            </a:r>
            <a:r>
              <a:rPr lang="uk-UA" sz="2000" b="1" dirty="0">
                <a:solidFill>
                  <a:srgbClr val="7030A0"/>
                </a:solidFill>
              </a:rPr>
              <a:t>основним рівнянням вимірювання, а n – числовим значенням вимірюваної величини. Права частина </a:t>
            </a:r>
            <a:r>
              <a:rPr lang="uk-UA" sz="2000" b="1" dirty="0" smtClean="0">
                <a:solidFill>
                  <a:srgbClr val="7030A0"/>
                </a:solidFill>
              </a:rPr>
              <a:t>рівняння </a:t>
            </a:r>
            <a:r>
              <a:rPr lang="uk-UA" sz="2000" b="1" dirty="0">
                <a:solidFill>
                  <a:srgbClr val="7030A0"/>
                </a:solidFill>
              </a:rPr>
              <a:t>називається результатом вимірювання і завжди має розмірність одиниці фізичної </a:t>
            </a:r>
            <a:r>
              <a:rPr lang="uk-UA" sz="2000" b="1" dirty="0" smtClean="0">
                <a:solidFill>
                  <a:srgbClr val="7030A0"/>
                </a:solidFill>
              </a:rPr>
              <a:t>величини. </a:t>
            </a:r>
          </a:p>
          <a:p>
            <a:pPr algn="ctr"/>
            <a:r>
              <a:rPr lang="uk-UA" sz="2000" b="1" dirty="0" smtClean="0">
                <a:solidFill>
                  <a:srgbClr val="7030A0"/>
                </a:solidFill>
              </a:rPr>
              <a:t>Погрішністю</a:t>
            </a:r>
            <a:r>
              <a:rPr lang="uk-UA" sz="2000" b="1" i="1" dirty="0" smtClean="0">
                <a:solidFill>
                  <a:srgbClr val="7030A0"/>
                </a:solidFill>
              </a:rPr>
              <a:t> </a:t>
            </a:r>
            <a:r>
              <a:rPr lang="uk-UA" sz="2000" b="1" dirty="0">
                <a:solidFill>
                  <a:srgbClr val="7030A0"/>
                </a:solidFill>
              </a:rPr>
              <a:t>називають відхилення результату вимірювання від дійсного (істинного) значення вимірюваної величини. 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5122" name="Picture 2" descr="C:\Users\Вита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184" y="1828801"/>
            <a:ext cx="3828288" cy="298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8593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0070C0"/>
                </a:solidFill>
              </a:rPr>
              <a:t>РЕБУС</a:t>
            </a:r>
            <a:endParaRPr lang="ru-RU" sz="60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 descr="C:\Users\Вита\Downloads\rebus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416" y="1901952"/>
            <a:ext cx="10094976" cy="3133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197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0070C0"/>
                </a:solidFill>
              </a:rPr>
              <a:t>РЕБУС</a:t>
            </a:r>
            <a:endParaRPr lang="ru-RU" sz="6000" b="1" dirty="0">
              <a:solidFill>
                <a:srgbClr val="0070C0"/>
              </a:solidFill>
            </a:endParaRPr>
          </a:p>
        </p:txBody>
      </p:sp>
      <p:pic>
        <p:nvPicPr>
          <p:cNvPr id="7" name="Рисунок 6" descr="C:\Users\Вита\Downloads\rebus (1)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592" y="2167953"/>
            <a:ext cx="10210800" cy="27332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09690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0070C0"/>
                </a:solidFill>
              </a:rPr>
              <a:t>РЕБУС</a:t>
            </a:r>
            <a:endParaRPr lang="ru-RU" sz="6000" b="1" dirty="0">
              <a:solidFill>
                <a:srgbClr val="0070C0"/>
              </a:solidFill>
            </a:endParaRPr>
          </a:p>
        </p:txBody>
      </p:sp>
      <p:pic>
        <p:nvPicPr>
          <p:cNvPr id="7" name="Рисунок 6" descr="C:\Users\Вита\Downloads\rebus (2)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976" y="2011680"/>
            <a:ext cx="10186416" cy="3340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47367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0070C0"/>
                </a:solidFill>
              </a:rPr>
              <a:t>РЕБУС</a:t>
            </a:r>
            <a:endParaRPr lang="ru-RU" sz="6000" b="1" dirty="0">
              <a:solidFill>
                <a:srgbClr val="0070C0"/>
              </a:solidFill>
            </a:endParaRPr>
          </a:p>
        </p:txBody>
      </p:sp>
      <p:pic>
        <p:nvPicPr>
          <p:cNvPr id="7" name="Рисунок 6" descr="C:\Users\Вита\Downloads\rebus (3)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992" y="1901952"/>
            <a:ext cx="10021824" cy="36210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3904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0070C0"/>
                </a:solidFill>
              </a:rPr>
              <a:t>РЕБУС</a:t>
            </a:r>
            <a:endParaRPr lang="ru-RU" sz="6000" b="1" dirty="0">
              <a:solidFill>
                <a:srgbClr val="0070C0"/>
              </a:solidFill>
            </a:endParaRPr>
          </a:p>
        </p:txBody>
      </p:sp>
      <p:pic>
        <p:nvPicPr>
          <p:cNvPr id="7" name="Рисунок 6" descr="C:\Users\Вита\Downloads\rebus (4)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720" y="1706881"/>
            <a:ext cx="9631680" cy="4255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18022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70C0"/>
                </a:solidFill>
              </a:rPr>
              <a:t>2</a:t>
            </a:r>
            <a:r>
              <a:rPr lang="uk-UA" sz="3200" b="1" dirty="0" smtClean="0">
                <a:solidFill>
                  <a:srgbClr val="0070C0"/>
                </a:solidFill>
              </a:rPr>
              <a:t>. </a:t>
            </a:r>
            <a:r>
              <a:rPr lang="uk-UA" sz="3200" b="1" dirty="0">
                <a:solidFill>
                  <a:srgbClr val="0070C0"/>
                </a:solidFill>
              </a:rPr>
              <a:t>Види </a:t>
            </a:r>
            <a:r>
              <a:rPr lang="uk-UA" sz="3200" b="1" dirty="0" smtClean="0">
                <a:solidFill>
                  <a:srgbClr val="0070C0"/>
                </a:solidFill>
              </a:rPr>
              <a:t>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1222909"/>
            <a:ext cx="95097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u="sng" dirty="0">
                <a:solidFill>
                  <a:srgbClr val="7030A0"/>
                </a:solidFill>
              </a:rPr>
              <a:t>І.</a:t>
            </a:r>
            <a:r>
              <a:rPr lang="uk-UA" b="1" dirty="0">
                <a:solidFill>
                  <a:srgbClr val="7030A0"/>
                </a:solidFill>
              </a:rPr>
              <a:t> за способом одержання числового значення вимірюваної величини розрізняють такі види вимірювань: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прямі;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непрямі (опосередковані)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в) сукупні;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г) </a:t>
            </a:r>
            <a:r>
              <a:rPr lang="uk-UA" b="1" dirty="0" smtClean="0">
                <a:solidFill>
                  <a:srgbClr val="7030A0"/>
                </a:solidFill>
              </a:rPr>
              <a:t>сумісні.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	Прямими </a:t>
            </a:r>
            <a:r>
              <a:rPr lang="uk-UA" b="1" dirty="0">
                <a:solidFill>
                  <a:srgbClr val="7030A0"/>
                </a:solidFill>
              </a:rPr>
              <a:t>називаються такі вимірювання, за яких значення вимірюваної величини визначається безпосередньо за експериментальними даними.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Непрямими </a:t>
            </a:r>
            <a:r>
              <a:rPr lang="uk-UA" b="1" dirty="0">
                <a:solidFill>
                  <a:srgbClr val="7030A0"/>
                </a:solidFill>
              </a:rPr>
              <a:t>(опосередкованими) називаються такі вимірювання, за яких значення вимірюваної величини визначають на основі результатів прямих вимірювань інших фізичних величин, функціонально пов’язаних з вимірюваною. </a:t>
            </a:r>
            <a:endParaRPr lang="uk-UA" b="1" dirty="0" smtClean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Сукупними </a:t>
            </a:r>
            <a:r>
              <a:rPr lang="uk-UA" b="1" dirty="0">
                <a:solidFill>
                  <a:srgbClr val="7030A0"/>
                </a:solidFill>
              </a:rPr>
              <a:t>називаються непрямі вимірювання, за яких значення декількох одночасно вимірюваних однорідних величин (n </a:t>
            </a:r>
            <a:r>
              <a:rPr lang="uk-UA" b="1" dirty="0">
                <a:solidFill>
                  <a:srgbClr val="7030A0"/>
                </a:solidFill>
                <a:sym typeface="Symbol"/>
              </a:rPr>
              <a:t></a:t>
            </a:r>
            <a:r>
              <a:rPr lang="uk-UA" b="1" dirty="0">
                <a:solidFill>
                  <a:srgbClr val="7030A0"/>
                </a:solidFill>
              </a:rPr>
              <a:t> 2) отримують шляхом розв’язання системи рівнянь, що пов’язують різні сполучення цих величин, значення яких, в свою чергу, отримуються прямими або непрямими вимірюваннями.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Сумісними </a:t>
            </a:r>
            <a:r>
              <a:rPr lang="uk-UA" b="1" dirty="0">
                <a:solidFill>
                  <a:srgbClr val="7030A0"/>
                </a:solidFill>
              </a:rPr>
              <a:t>називаються непрямі вимірювання, за яких значення декількох одночасно вимірюваних різнорідних величин (n </a:t>
            </a:r>
            <a:r>
              <a:rPr lang="uk-UA" b="1" dirty="0">
                <a:solidFill>
                  <a:srgbClr val="7030A0"/>
                </a:solidFill>
                <a:sym typeface="Symbol"/>
              </a:rPr>
              <a:t></a:t>
            </a:r>
            <a:r>
              <a:rPr lang="uk-UA" b="1" dirty="0">
                <a:solidFill>
                  <a:srgbClr val="7030A0"/>
                </a:solidFill>
              </a:rPr>
              <a:t> 2) отримують розв’язанням системи рівнянь, які пов’язують їх з іншими величинами, що вимірюються прямо або опосередковано. </a:t>
            </a:r>
            <a:endParaRPr lang="ru-RU" b="1" dirty="0">
              <a:solidFill>
                <a:srgbClr val="7030A0"/>
              </a:solidFill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6146" name="Picture 2" descr="C:\Users\Вита\Desktop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464" y="1600962"/>
            <a:ext cx="1524000" cy="125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72142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70C0"/>
                </a:solidFill>
              </a:rPr>
              <a:t>2</a:t>
            </a:r>
            <a:r>
              <a:rPr lang="uk-UA" sz="3200" b="1" dirty="0" smtClean="0">
                <a:solidFill>
                  <a:srgbClr val="0070C0"/>
                </a:solidFill>
              </a:rPr>
              <a:t>. </a:t>
            </a:r>
            <a:r>
              <a:rPr lang="uk-UA" sz="3200" b="1" dirty="0">
                <a:solidFill>
                  <a:srgbClr val="0070C0"/>
                </a:solidFill>
              </a:rPr>
              <a:t>Види </a:t>
            </a:r>
            <a:r>
              <a:rPr lang="uk-UA" sz="3200" b="1" dirty="0" smtClean="0">
                <a:solidFill>
                  <a:srgbClr val="0070C0"/>
                </a:solidFill>
              </a:rPr>
              <a:t>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89760" y="1198525"/>
            <a:ext cx="9436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u="sng" dirty="0">
                <a:solidFill>
                  <a:srgbClr val="7030A0"/>
                </a:solidFill>
              </a:rPr>
              <a:t>ІІ.</a:t>
            </a:r>
            <a:r>
              <a:rPr lang="uk-UA" b="1" dirty="0">
                <a:solidFill>
                  <a:srgbClr val="7030A0"/>
                </a:solidFill>
              </a:rPr>
              <a:t> за точністю вимірювання числових значень вимірюваної величини: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метрологічні вимірювання або вимірювання з максимально можливою точністю;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</a:t>
            </a:r>
            <a:r>
              <a:rPr lang="uk-UA" b="1" dirty="0" err="1">
                <a:solidFill>
                  <a:srgbClr val="7030A0"/>
                </a:solidFill>
              </a:rPr>
              <a:t>контрольно-повірочні</a:t>
            </a:r>
            <a:r>
              <a:rPr lang="uk-UA" b="1" dirty="0">
                <a:solidFill>
                  <a:srgbClr val="7030A0"/>
                </a:solidFill>
              </a:rPr>
              <a:t> вимірювання;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в) технічні </a:t>
            </a:r>
            <a:r>
              <a:rPr lang="uk-UA" b="1" dirty="0" smtClean="0">
                <a:solidFill>
                  <a:srgbClr val="7030A0"/>
                </a:solidFill>
              </a:rPr>
              <a:t>вимірювання.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	Метрологічні </a:t>
            </a:r>
            <a:r>
              <a:rPr lang="uk-UA" b="1" dirty="0">
                <a:solidFill>
                  <a:srgbClr val="7030A0"/>
                </a:solidFill>
              </a:rPr>
              <a:t>вимірювання або вимірювання з максимально можливою точністю відповідно до наявного технічного рівня – це вимірювання за допомогою еталонів і зразкових засобів вимірювання з метою відтворення встановлених одиниць фізичних величин або передачі їх розміру робочим засобам вимірювань.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</a:t>
            </a:r>
            <a:r>
              <a:rPr lang="uk-UA" b="1" dirty="0" err="1" smtClean="0">
                <a:solidFill>
                  <a:srgbClr val="7030A0"/>
                </a:solidFill>
              </a:rPr>
              <a:t>Контрольно-повірочні</a:t>
            </a:r>
            <a:r>
              <a:rPr lang="uk-UA" b="1" dirty="0" smtClean="0">
                <a:solidFill>
                  <a:srgbClr val="7030A0"/>
                </a:solidFill>
              </a:rPr>
              <a:t> </a:t>
            </a:r>
            <a:r>
              <a:rPr lang="uk-UA" b="1" dirty="0">
                <a:solidFill>
                  <a:srgbClr val="7030A0"/>
                </a:solidFill>
              </a:rPr>
              <a:t>вимірювання – це вимірювання, похибки яких не перевищують деяких наперед заданих значень. </a:t>
            </a:r>
            <a:endParaRPr lang="uk-UA" b="1" dirty="0" smtClean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Технічні </a:t>
            </a:r>
            <a:r>
              <a:rPr lang="uk-UA" b="1" dirty="0">
                <a:solidFill>
                  <a:srgbClr val="7030A0"/>
                </a:solidFill>
              </a:rPr>
              <a:t>вимірювання – </a:t>
            </a:r>
            <a:r>
              <a:rPr lang="uk-UA" b="1" dirty="0" err="1">
                <a:solidFill>
                  <a:srgbClr val="7030A0"/>
                </a:solidFill>
              </a:rPr>
              <a:t>вимірювання</a:t>
            </a:r>
            <a:r>
              <a:rPr lang="uk-UA" b="1" dirty="0">
                <a:solidFill>
                  <a:srgbClr val="7030A0"/>
                </a:solidFill>
              </a:rPr>
              <a:t>, які проводяться у промисловості та визначаються за допомогою робочих засобів вимірювань з метою контролю і управління науковими експериментами, контролю параметрів виробів, керування рухом різних видів транспорту тощо. </a:t>
            </a:r>
            <a:endParaRPr lang="ru-RU" b="1" dirty="0">
              <a:solidFill>
                <a:srgbClr val="7030A0"/>
              </a:solidFill>
            </a:endParaRPr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7" name="Picture 2" descr="C:\Users\Вита\Desktop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4901184"/>
            <a:ext cx="3267456" cy="180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3902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70C0"/>
                </a:solidFill>
              </a:rPr>
              <a:t>2</a:t>
            </a:r>
            <a:r>
              <a:rPr lang="uk-UA" sz="3200" b="1" dirty="0" smtClean="0">
                <a:solidFill>
                  <a:srgbClr val="0070C0"/>
                </a:solidFill>
              </a:rPr>
              <a:t>. </a:t>
            </a:r>
            <a:r>
              <a:rPr lang="uk-UA" sz="3200" b="1" dirty="0">
                <a:solidFill>
                  <a:srgbClr val="0070C0"/>
                </a:solidFill>
              </a:rPr>
              <a:t>Види </a:t>
            </a:r>
            <a:r>
              <a:rPr lang="uk-UA" sz="3200" b="1" dirty="0" smtClean="0">
                <a:solidFill>
                  <a:srgbClr val="0070C0"/>
                </a:solidFill>
              </a:rPr>
              <a:t>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26336" y="957738"/>
            <a:ext cx="96194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u="sng" dirty="0">
                <a:solidFill>
                  <a:srgbClr val="7030A0"/>
                </a:solidFill>
              </a:rPr>
              <a:t>ІІІ.</a:t>
            </a:r>
            <a:r>
              <a:rPr lang="uk-UA" b="1" dirty="0">
                <a:solidFill>
                  <a:srgbClr val="7030A0"/>
                </a:solidFill>
              </a:rPr>
              <a:t> за умовами вимірювань: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</a:t>
            </a:r>
            <a:r>
              <a:rPr lang="uk-UA" b="1" dirty="0" err="1">
                <a:solidFill>
                  <a:srgbClr val="7030A0"/>
                </a:solidFill>
              </a:rPr>
              <a:t>рівноточні</a:t>
            </a:r>
            <a:r>
              <a:rPr lang="uk-UA" b="1" dirty="0">
                <a:solidFill>
                  <a:srgbClr val="7030A0"/>
                </a:solidFill>
              </a:rPr>
              <a:t>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</a:t>
            </a:r>
            <a:r>
              <a:rPr lang="uk-UA" b="1" dirty="0" err="1" smtClean="0">
                <a:solidFill>
                  <a:srgbClr val="7030A0"/>
                </a:solidFill>
              </a:rPr>
              <a:t>нерівноточні</a:t>
            </a:r>
            <a:r>
              <a:rPr lang="uk-UA" b="1" dirty="0">
                <a:solidFill>
                  <a:srgbClr val="7030A0"/>
                </a:solidFill>
              </a:rPr>
              <a:t>.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</a:t>
            </a:r>
            <a:r>
              <a:rPr lang="uk-UA" b="1" dirty="0" err="1" smtClean="0">
                <a:solidFill>
                  <a:srgbClr val="7030A0"/>
                </a:solidFill>
              </a:rPr>
              <a:t>Рівноточні</a:t>
            </a:r>
            <a:r>
              <a:rPr lang="uk-UA" b="1" dirty="0" smtClean="0">
                <a:solidFill>
                  <a:srgbClr val="7030A0"/>
                </a:solidFill>
              </a:rPr>
              <a:t> </a:t>
            </a:r>
            <a:r>
              <a:rPr lang="uk-UA" b="1" dirty="0">
                <a:solidFill>
                  <a:srgbClr val="7030A0"/>
                </a:solidFill>
              </a:rPr>
              <a:t>вимірювання – ряд вимірювань деякої величини, виконаних однаковими по точності засобами вимірювань в одних і тих же умовах.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</a:t>
            </a:r>
            <a:r>
              <a:rPr lang="uk-UA" b="1" dirty="0" err="1" smtClean="0">
                <a:solidFill>
                  <a:srgbClr val="7030A0"/>
                </a:solidFill>
              </a:rPr>
              <a:t>Нерівноточні</a:t>
            </a:r>
            <a:r>
              <a:rPr lang="uk-UA" b="1" dirty="0" smtClean="0">
                <a:solidFill>
                  <a:srgbClr val="7030A0"/>
                </a:solidFill>
              </a:rPr>
              <a:t> </a:t>
            </a:r>
            <a:r>
              <a:rPr lang="uk-UA" b="1" dirty="0">
                <a:solidFill>
                  <a:srgbClr val="7030A0"/>
                </a:solidFill>
              </a:rPr>
              <a:t>вимірювання – ряд вимірювань будь-якої величини, виконаних різними по точності засобами вимірювань і (або) в різних умовах</a:t>
            </a:r>
            <a:r>
              <a:rPr lang="uk-UA" b="1" dirty="0" smtClean="0">
                <a:solidFill>
                  <a:srgbClr val="7030A0"/>
                </a:solidFill>
              </a:rPr>
              <a:t>.</a:t>
            </a:r>
          </a:p>
          <a:p>
            <a:pPr algn="ctr"/>
            <a:r>
              <a:rPr lang="uk-UA" b="1" u="sng" dirty="0">
                <a:solidFill>
                  <a:srgbClr val="7030A0"/>
                </a:solidFill>
              </a:rPr>
              <a:t>IV.</a:t>
            </a:r>
            <a:r>
              <a:rPr lang="uk-UA" b="1" dirty="0">
                <a:solidFill>
                  <a:srgbClr val="7030A0"/>
                </a:solidFill>
              </a:rPr>
              <a:t> за кількістю вимірювань: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однократні;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</a:t>
            </a:r>
            <a:r>
              <a:rPr lang="uk-UA" b="1" dirty="0" smtClean="0">
                <a:solidFill>
                  <a:srgbClr val="7030A0"/>
                </a:solidFill>
              </a:rPr>
              <a:t>багатократні</a:t>
            </a:r>
            <a:r>
              <a:rPr lang="uk-UA" b="1" dirty="0">
                <a:solidFill>
                  <a:srgbClr val="7030A0"/>
                </a:solidFill>
              </a:rPr>
              <a:t>.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Однократне </a:t>
            </a:r>
            <a:r>
              <a:rPr lang="uk-UA" b="1" dirty="0">
                <a:solidFill>
                  <a:srgbClr val="7030A0"/>
                </a:solidFill>
              </a:rPr>
              <a:t>вимірювання – </a:t>
            </a:r>
            <a:r>
              <a:rPr lang="uk-UA" b="1" dirty="0" err="1">
                <a:solidFill>
                  <a:srgbClr val="7030A0"/>
                </a:solidFill>
              </a:rPr>
              <a:t>вимірювання</a:t>
            </a:r>
            <a:r>
              <a:rPr lang="uk-UA" b="1" dirty="0">
                <a:solidFill>
                  <a:srgbClr val="7030A0"/>
                </a:solidFill>
              </a:rPr>
              <a:t>, виконане один раз, що дає єдиний результат, який беруть за остаточний.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Багатократне </a:t>
            </a:r>
            <a:r>
              <a:rPr lang="uk-UA" b="1" dirty="0">
                <a:solidFill>
                  <a:srgbClr val="7030A0"/>
                </a:solidFill>
              </a:rPr>
              <a:t>вимірювання – </a:t>
            </a:r>
            <a:r>
              <a:rPr lang="uk-UA" b="1" dirty="0" err="1">
                <a:solidFill>
                  <a:srgbClr val="7030A0"/>
                </a:solidFill>
              </a:rPr>
              <a:t>вимірювання</a:t>
            </a:r>
            <a:r>
              <a:rPr lang="uk-UA" b="1" dirty="0">
                <a:solidFill>
                  <a:srgbClr val="7030A0"/>
                </a:solidFill>
              </a:rPr>
              <a:t> однієї і тієї ж фізичної величини, результат якого отримують з декількох наступних один за другим вимірювань, тобто це вимірювання, яке складається з ряду однократних вимірювань. 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7" name="Picture 2" descr="C:\Users\Вита\Desktop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248" y="4901184"/>
            <a:ext cx="3084576" cy="180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3478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70C0"/>
                </a:solidFill>
              </a:rPr>
              <a:t>2</a:t>
            </a:r>
            <a:r>
              <a:rPr lang="uk-UA" sz="3200" b="1" dirty="0" smtClean="0">
                <a:solidFill>
                  <a:srgbClr val="0070C0"/>
                </a:solidFill>
              </a:rPr>
              <a:t>. </a:t>
            </a:r>
            <a:r>
              <a:rPr lang="uk-UA" sz="3200" b="1" dirty="0">
                <a:solidFill>
                  <a:srgbClr val="0070C0"/>
                </a:solidFill>
              </a:rPr>
              <a:t>Види </a:t>
            </a:r>
            <a:r>
              <a:rPr lang="uk-UA" sz="3200" b="1" dirty="0" smtClean="0">
                <a:solidFill>
                  <a:srgbClr val="0070C0"/>
                </a:solidFill>
              </a:rPr>
              <a:t>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1277802"/>
            <a:ext cx="971702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u="sng" dirty="0">
                <a:solidFill>
                  <a:srgbClr val="7030A0"/>
                </a:solidFill>
              </a:rPr>
              <a:t>V.</a:t>
            </a:r>
            <a:r>
              <a:rPr lang="uk-UA" b="1" dirty="0">
                <a:solidFill>
                  <a:srgbClr val="7030A0"/>
                </a:solidFill>
              </a:rPr>
              <a:t> за характером зміни вимірюваної величини в часі: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статичні;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</a:t>
            </a:r>
            <a:r>
              <a:rPr lang="uk-UA" b="1" dirty="0" smtClean="0">
                <a:solidFill>
                  <a:srgbClr val="7030A0"/>
                </a:solidFill>
              </a:rPr>
              <a:t>динамічні</a:t>
            </a:r>
            <a:r>
              <a:rPr lang="uk-UA" b="1" dirty="0">
                <a:solidFill>
                  <a:srgbClr val="7030A0"/>
                </a:solidFill>
              </a:rPr>
              <a:t>.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Статичні </a:t>
            </a:r>
            <a:r>
              <a:rPr lang="uk-UA" b="1" dirty="0">
                <a:solidFill>
                  <a:srgbClr val="7030A0"/>
                </a:solidFill>
              </a:rPr>
              <a:t>вимірювання – це вимірювання, при яких протягом певного проміжку часу вимірювана величина майже не змінюється, або ж її величина змінюється поступово відповідно до процесу виробництва.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Динамічні </a:t>
            </a:r>
            <a:r>
              <a:rPr lang="uk-UA" b="1" dirty="0">
                <a:solidFill>
                  <a:srgbClr val="7030A0"/>
                </a:solidFill>
              </a:rPr>
              <a:t>вимірювання – це вимірювання фізичної величини, розмір якої змінюється з часом; вони дають змогу вивчити динамічні властивості об’єкта, його інерційність, а також динамічні властивості самого засобу вимірювання та його складових частин. </a:t>
            </a:r>
            <a:endParaRPr lang="uk-UA" b="1" dirty="0" smtClean="0">
              <a:solidFill>
                <a:srgbClr val="7030A0"/>
              </a:solidFill>
            </a:endParaRPr>
          </a:p>
          <a:p>
            <a:pPr algn="ctr"/>
            <a:r>
              <a:rPr lang="uk-UA" b="1" u="sng" dirty="0">
                <a:solidFill>
                  <a:srgbClr val="7030A0"/>
                </a:solidFill>
              </a:rPr>
              <a:t>VІ.</a:t>
            </a:r>
            <a:r>
              <a:rPr lang="uk-UA" b="1" dirty="0">
                <a:solidFill>
                  <a:srgbClr val="7030A0"/>
                </a:solidFill>
              </a:rPr>
              <a:t> за способом представлення результатів вимірювань (залежно від одиниць вимірювання):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абсолютні;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відносні.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Абсолютні </a:t>
            </a:r>
            <a:r>
              <a:rPr lang="uk-UA" b="1" dirty="0">
                <a:solidFill>
                  <a:srgbClr val="7030A0"/>
                </a:solidFill>
              </a:rPr>
              <a:t>вимірювання – </a:t>
            </a:r>
            <a:r>
              <a:rPr lang="uk-UA" b="1" dirty="0" err="1">
                <a:solidFill>
                  <a:srgbClr val="7030A0"/>
                </a:solidFill>
              </a:rPr>
              <a:t>вимірювання</a:t>
            </a:r>
            <a:r>
              <a:rPr lang="uk-UA" b="1" dirty="0">
                <a:solidFill>
                  <a:srgbClr val="7030A0"/>
                </a:solidFill>
              </a:rPr>
              <a:t>, значення яких подані в абсолютних одиницях фізичних величин.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Відносні </a:t>
            </a:r>
            <a:r>
              <a:rPr lang="uk-UA" b="1" dirty="0">
                <a:solidFill>
                  <a:srgbClr val="7030A0"/>
                </a:solidFill>
              </a:rPr>
              <a:t>вимірювання – </a:t>
            </a:r>
            <a:r>
              <a:rPr lang="uk-UA" b="1" dirty="0" err="1">
                <a:solidFill>
                  <a:srgbClr val="7030A0"/>
                </a:solidFill>
              </a:rPr>
              <a:t>вимірювання</a:t>
            </a:r>
            <a:r>
              <a:rPr lang="uk-UA" b="1" dirty="0">
                <a:solidFill>
                  <a:srgbClr val="7030A0"/>
                </a:solidFill>
              </a:rPr>
              <a:t>, значення яких подані як відношення вимірюваної величини до однойменної величини, умовно прийнятої за одиницю, або у відсотках.</a:t>
            </a:r>
            <a:endParaRPr lang="ru-RU" b="1" dirty="0">
              <a:solidFill>
                <a:srgbClr val="7030A0"/>
              </a:solidFill>
            </a:endParaRPr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7" name="Picture 2" descr="C:\Users\Вита\Desktop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416" y="665350"/>
            <a:ext cx="2316480" cy="145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939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70C0"/>
                </a:solidFill>
              </a:rPr>
              <a:t>2</a:t>
            </a:r>
            <a:r>
              <a:rPr lang="uk-UA" sz="3200" b="1" dirty="0" smtClean="0">
                <a:solidFill>
                  <a:srgbClr val="0070C0"/>
                </a:solidFill>
              </a:rPr>
              <a:t>. </a:t>
            </a:r>
            <a:r>
              <a:rPr lang="uk-UA" sz="3200" b="1" dirty="0">
                <a:solidFill>
                  <a:srgbClr val="0070C0"/>
                </a:solidFill>
              </a:rPr>
              <a:t>Види </a:t>
            </a:r>
            <a:r>
              <a:rPr lang="uk-UA" sz="3200" b="1" dirty="0" smtClean="0">
                <a:solidFill>
                  <a:srgbClr val="0070C0"/>
                </a:solidFill>
              </a:rPr>
              <a:t>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0992" y="1305342"/>
            <a:ext cx="98755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u="sng" dirty="0">
                <a:solidFill>
                  <a:srgbClr val="7030A0"/>
                </a:solidFill>
              </a:rPr>
              <a:t>VІІ.</a:t>
            </a:r>
            <a:r>
              <a:rPr lang="uk-UA" b="1" dirty="0">
                <a:solidFill>
                  <a:srgbClr val="7030A0"/>
                </a:solidFill>
              </a:rPr>
              <a:t> за формою одержаного значення </a:t>
            </a:r>
            <a:endParaRPr lang="uk-UA" b="1" dirty="0" smtClean="0">
              <a:solidFill>
                <a:srgbClr val="7030A0"/>
              </a:solidFill>
            </a:endParaRPr>
          </a:p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вимірюваної </a:t>
            </a:r>
            <a:r>
              <a:rPr lang="uk-UA" b="1" dirty="0">
                <a:solidFill>
                  <a:srgbClr val="7030A0"/>
                </a:solidFill>
              </a:rPr>
              <a:t>величини: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аналогові;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цифрові;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в) графічні.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Існує </a:t>
            </a:r>
            <a:r>
              <a:rPr lang="uk-UA" b="1" dirty="0">
                <a:solidFill>
                  <a:srgbClr val="7030A0"/>
                </a:solidFill>
              </a:rPr>
              <a:t>дві форми для надання інформації про фізичні величини (ФВ) – це аналогова (або безперервна) та цифрова (або дискретна). Носієм інформації в обох формах – є сигнал – це фізичний процес, властивості якого визначаються взаємодією між матеріальним об’єктом та засобами вимірювальної та обчислювальної техніки.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За </a:t>
            </a:r>
            <a:r>
              <a:rPr lang="uk-UA" b="1" dirty="0">
                <a:solidFill>
                  <a:srgbClr val="7030A0"/>
                </a:solidFill>
              </a:rPr>
              <a:t>аналогового способу вимірювання – використовується аналогова (безперервна) форма надання інформації і відповідно надання інформації здійснюється за допомогою одного сигналу (аналога). </a:t>
            </a:r>
            <a:endParaRPr lang="uk-UA" b="1" dirty="0" smtClean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За </a:t>
            </a:r>
            <a:r>
              <a:rPr lang="uk-UA" b="1" dirty="0">
                <a:solidFill>
                  <a:srgbClr val="7030A0"/>
                </a:solidFill>
              </a:rPr>
              <a:t>цифрового способу вимірювання (при дискретній формі надання інформації) інформація про вимірювану величину надається за допомогою одного дискретного сигналу, або здійснюється за допомогою послідовного ряду (набору) дискретних сигналів. </a:t>
            </a:r>
            <a:endParaRPr lang="uk-UA" b="1" dirty="0" smtClean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Графічні </a:t>
            </a:r>
            <a:r>
              <a:rPr lang="uk-UA" b="1" dirty="0">
                <a:solidFill>
                  <a:srgbClr val="7030A0"/>
                </a:solidFill>
              </a:rPr>
              <a:t>вимірювання – </a:t>
            </a:r>
            <a:r>
              <a:rPr lang="uk-UA" b="1" dirty="0" smtClean="0">
                <a:solidFill>
                  <a:srgbClr val="7030A0"/>
                </a:solidFill>
              </a:rPr>
              <a:t>це вимірювання</a:t>
            </a:r>
            <a:r>
              <a:rPr lang="uk-UA" b="1" dirty="0">
                <a:solidFill>
                  <a:srgbClr val="7030A0"/>
                </a:solidFill>
              </a:rPr>
              <a:t>, в яких вихідний сигнал відображається у вигляді </a:t>
            </a:r>
            <a:r>
              <a:rPr lang="uk-UA" b="1" dirty="0" smtClean="0">
                <a:solidFill>
                  <a:srgbClr val="7030A0"/>
                </a:solidFill>
              </a:rPr>
              <a:t>графіка. </a:t>
            </a:r>
            <a:endParaRPr lang="ru-RU" b="1" dirty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7" name="Picture 2" descr="C:\Users\Вита\Desktop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856" y="841248"/>
            <a:ext cx="2962656" cy="168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1857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70C0"/>
                </a:solidFill>
              </a:rPr>
              <a:t>2</a:t>
            </a:r>
            <a:r>
              <a:rPr lang="uk-UA" sz="3200" b="1" dirty="0" smtClean="0">
                <a:solidFill>
                  <a:srgbClr val="0070C0"/>
                </a:solidFill>
              </a:rPr>
              <a:t>. </a:t>
            </a:r>
            <a:r>
              <a:rPr lang="uk-UA" sz="3200" b="1" dirty="0">
                <a:solidFill>
                  <a:srgbClr val="0070C0"/>
                </a:solidFill>
              </a:rPr>
              <a:t>Види </a:t>
            </a:r>
            <a:r>
              <a:rPr lang="uk-UA" sz="3200" b="1" dirty="0" smtClean="0">
                <a:solidFill>
                  <a:srgbClr val="0070C0"/>
                </a:solidFill>
              </a:rPr>
              <a:t>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1305342"/>
            <a:ext cx="97779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u="sng" dirty="0">
                <a:solidFill>
                  <a:srgbClr val="7030A0"/>
                </a:solidFill>
              </a:rPr>
              <a:t>VІІІ.</a:t>
            </a:r>
            <a:r>
              <a:rPr lang="uk-UA" b="1" dirty="0">
                <a:solidFill>
                  <a:srgbClr val="7030A0"/>
                </a:solidFill>
              </a:rPr>
              <a:t> за відсутністю або наявністю статистичної обробки результатів: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звичайні;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статистичні.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Всі </a:t>
            </a:r>
            <a:r>
              <a:rPr lang="uk-UA" b="1" dirty="0">
                <a:solidFill>
                  <a:srgbClr val="7030A0"/>
                </a:solidFill>
              </a:rPr>
              <a:t>прямі і непрямі вимірювання з однократними </a:t>
            </a:r>
            <a:r>
              <a:rPr lang="uk-UA" b="1" dirty="0" smtClean="0">
                <a:solidFill>
                  <a:srgbClr val="7030A0"/>
                </a:solidFill>
              </a:rPr>
              <a:t>(</a:t>
            </a:r>
            <a:r>
              <a:rPr lang="uk-UA" b="1" dirty="0">
                <a:solidFill>
                  <a:srgbClr val="7030A0"/>
                </a:solidFill>
              </a:rPr>
              <a:t>одноразовими) спостереженнями – звичайні, а з багатократними (багаторазовими) – статистичні.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u="sng" dirty="0">
                <a:solidFill>
                  <a:srgbClr val="7030A0"/>
                </a:solidFill>
              </a:rPr>
              <a:t>ІХ.</a:t>
            </a:r>
            <a:r>
              <a:rPr lang="uk-UA" b="1" dirty="0">
                <a:solidFill>
                  <a:srgbClr val="7030A0"/>
                </a:solidFill>
              </a:rPr>
              <a:t> за ступенем достатності: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а) необхідні;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б) надлишкові;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	Необхідні </a:t>
            </a:r>
            <a:r>
              <a:rPr lang="uk-UA" b="1" dirty="0">
                <a:solidFill>
                  <a:srgbClr val="7030A0"/>
                </a:solidFill>
              </a:rPr>
              <a:t>вимірювання – це вимірювання, які містять мінімальну кількість вимірювань, достатню для отримання результату потрібної точності. </a:t>
            </a:r>
            <a:endParaRPr lang="uk-UA" b="1" dirty="0" smtClean="0">
              <a:solidFill>
                <a:srgbClr val="7030A0"/>
              </a:solidFill>
            </a:endParaRPr>
          </a:p>
          <a:p>
            <a:r>
              <a:rPr lang="uk-UA" b="1" dirty="0">
                <a:solidFill>
                  <a:srgbClr val="7030A0"/>
                </a:solidFill>
              </a:rPr>
              <a:t>	</a:t>
            </a:r>
            <a:r>
              <a:rPr lang="uk-UA" b="1" dirty="0" smtClean="0">
                <a:solidFill>
                  <a:srgbClr val="7030A0"/>
                </a:solidFill>
              </a:rPr>
              <a:t>Всі </a:t>
            </a:r>
            <a:r>
              <a:rPr lang="uk-UA" b="1" dirty="0">
                <a:solidFill>
                  <a:srgbClr val="7030A0"/>
                </a:solidFill>
              </a:rPr>
              <a:t>вимірювання, які перевищують дану кількість і не приводять до покращення точності результату, є надлишковими.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7" name="Picture 2" descr="C:\Users\Вита\Desktop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432" y="4547616"/>
            <a:ext cx="3547872" cy="185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4770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3</a:t>
            </a:r>
            <a:r>
              <a:rPr lang="uk-UA" sz="3200" b="1" dirty="0">
                <a:solidFill>
                  <a:srgbClr val="0070C0"/>
                </a:solidFill>
              </a:rPr>
              <a:t>. Принципи, методи та методика </a:t>
            </a:r>
            <a:r>
              <a:rPr lang="uk-UA" sz="3200" b="1" dirty="0" smtClean="0">
                <a:solidFill>
                  <a:srgbClr val="0070C0"/>
                </a:solidFill>
              </a:rPr>
              <a:t>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960983"/>
            <a:ext cx="612038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Принцип </a:t>
            </a:r>
            <a:r>
              <a:rPr lang="uk-UA" b="1" dirty="0">
                <a:solidFill>
                  <a:srgbClr val="7030A0"/>
                </a:solidFill>
              </a:rPr>
              <a:t>вимірювання — фізичне явище або сукупність фізичних явищ, які покладені в основу вимірювання певної величини.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Метод </a:t>
            </a:r>
            <a:r>
              <a:rPr lang="uk-UA" b="1" dirty="0">
                <a:solidFill>
                  <a:srgbClr val="7030A0"/>
                </a:solidFill>
              </a:rPr>
              <a:t>вимірювання — сукупність способів використання засобів вимірювальної техніки та принципів вимірювань для створення вимірювальної інформації.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Засіб </a:t>
            </a:r>
            <a:r>
              <a:rPr lang="uk-UA" b="1" dirty="0">
                <a:solidFill>
                  <a:srgbClr val="7030A0"/>
                </a:solidFill>
              </a:rPr>
              <a:t>вимірювальної техніки — технічний засіб, який застосовується під час вимірювань і має нормовані метрологічні характеристики.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Вимірювальна </a:t>
            </a:r>
            <a:r>
              <a:rPr lang="uk-UA" b="1" dirty="0">
                <a:solidFill>
                  <a:srgbClr val="7030A0"/>
                </a:solidFill>
              </a:rPr>
              <a:t>інформація — </a:t>
            </a:r>
            <a:r>
              <a:rPr lang="uk-UA" b="1" dirty="0" smtClean="0">
                <a:solidFill>
                  <a:srgbClr val="7030A0"/>
                </a:solidFill>
              </a:rPr>
              <a:t>це інформація </a:t>
            </a:r>
            <a:r>
              <a:rPr lang="uk-UA" b="1" dirty="0">
                <a:solidFill>
                  <a:srgbClr val="7030A0"/>
                </a:solidFill>
              </a:rPr>
              <a:t>про вимірювані величини та залежності між ними у вигляді сукупності їх значень. </a:t>
            </a:r>
            <a:endParaRPr lang="uk-UA" b="1" dirty="0" smtClean="0">
              <a:solidFill>
                <a:srgbClr val="7030A0"/>
              </a:solidFill>
            </a:endParaRPr>
          </a:p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Процедура </a:t>
            </a:r>
            <a:r>
              <a:rPr lang="uk-UA" b="1" dirty="0">
                <a:solidFill>
                  <a:srgbClr val="7030A0"/>
                </a:solidFill>
              </a:rPr>
              <a:t>вимірювань – це послідовність вимірювальних операцій (</a:t>
            </a:r>
            <a:r>
              <a:rPr lang="uk-UA" b="1" dirty="0" err="1">
                <a:solidFill>
                  <a:srgbClr val="7030A0"/>
                </a:solidFill>
              </a:rPr>
              <a:t>операцій</a:t>
            </a:r>
            <a:r>
              <a:rPr lang="uk-UA" b="1" dirty="0">
                <a:solidFill>
                  <a:srgbClr val="7030A0"/>
                </a:solidFill>
              </a:rPr>
              <a:t> вимірювання), що забезпечує вимірювання згідно з обраним методом.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Алгоритм </a:t>
            </a:r>
            <a:r>
              <a:rPr lang="uk-UA" b="1" dirty="0">
                <a:solidFill>
                  <a:srgbClr val="7030A0"/>
                </a:solidFill>
              </a:rPr>
              <a:t>вимірювань – це сукупність правил підготовки і виконання операцій процесу вимірювань. Існує детермінований (регулярний) або стохастичний (нерегулярний) алгоритм вимірювань. 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7170" name="Picture 2" descr="C:\Users\Вита\Desktop\Без названия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1104" y="2151215"/>
            <a:ext cx="3657600" cy="297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033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3</a:t>
            </a:r>
            <a:r>
              <a:rPr lang="uk-UA" sz="3200" b="1" dirty="0">
                <a:solidFill>
                  <a:srgbClr val="0070C0"/>
                </a:solidFill>
              </a:rPr>
              <a:t>. Принципи, методи та методика </a:t>
            </a:r>
            <a:r>
              <a:rPr lang="uk-UA" sz="3200" b="1" dirty="0" smtClean="0">
                <a:solidFill>
                  <a:srgbClr val="0070C0"/>
                </a:solidFill>
              </a:rPr>
              <a:t>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50720" y="970222"/>
            <a:ext cx="602284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7030A0"/>
                </a:solidFill>
              </a:rPr>
              <a:t>Методика вимірювань – це сукупність процедур і правил, виконання яких забезпечує одержання результатів з потрібною точністю, або методика вимірювання – це поєднання методу та алгоритму вимірювань.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Методика вимірювань, в якій вимоги до виконання вимірювань регламентовані відповідним нормативно-технічним документом (НТД), називається методикою виконання вимірювань (МВВ).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algn="ctr"/>
            <a:r>
              <a:rPr lang="uk-UA" sz="2000" b="1" dirty="0" smtClean="0">
                <a:solidFill>
                  <a:srgbClr val="7030A0"/>
                </a:solidFill>
              </a:rPr>
              <a:t>Під </a:t>
            </a:r>
            <a:r>
              <a:rPr lang="uk-UA" sz="2000" b="1" dirty="0">
                <a:solidFill>
                  <a:srgbClr val="7030A0"/>
                </a:solidFill>
              </a:rPr>
              <a:t>МВВ розуміють також НТД, який регламентує вимоги до виконання вимірювань за даною методикою.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МВВ поділяються на типові і конкретні (індивідуальні).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МВВ, що регламентовані стандартами, називаються стандартизованими, а МВВ, що регламентовані атестатами, - атестованими. </a:t>
            </a:r>
            <a:endParaRPr lang="ru-RU" sz="2000" b="1" dirty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8195" name="Picture 3" descr="C:\Users\Вита\Desktop\Без названия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568" y="2251296"/>
            <a:ext cx="3938016" cy="283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7091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КЛОУЗ-ТЕСТУВАННЯ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7" name="Picture 4" descr="ÐÐ°ÑÑÐ¸Ð½ÐºÐ¸ Ð¿Ð¾ Ð·Ð°Ð¿ÑÐ¾ÑÑ ÑÐ¾Ð·Ð²Ð¸ÑÐ¾Ð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017" y="188224"/>
            <a:ext cx="3364992" cy="299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50720" y="974651"/>
            <a:ext cx="966825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AutoNum type="arabicPeriod"/>
            </a:pPr>
            <a:r>
              <a:rPr lang="uk-UA" sz="2000" b="1" dirty="0" smtClean="0">
                <a:solidFill>
                  <a:srgbClr val="7030A0"/>
                </a:solidFill>
              </a:rPr>
              <a:t>Принцип </a:t>
            </a:r>
            <a:r>
              <a:rPr lang="uk-UA" sz="2000" b="1" dirty="0">
                <a:solidFill>
                  <a:srgbClr val="7030A0"/>
                </a:solidFill>
              </a:rPr>
              <a:t>вимірювання — фізичне явище або ….. ,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які </a:t>
            </a:r>
            <a:r>
              <a:rPr lang="uk-UA" sz="2000" b="1" dirty="0">
                <a:solidFill>
                  <a:srgbClr val="7030A0"/>
                </a:solidFill>
              </a:rPr>
              <a:t>покладені в основу вимірювання певної </a:t>
            </a:r>
            <a:r>
              <a:rPr lang="uk-UA" sz="2000" b="1" dirty="0" smtClean="0">
                <a:solidFill>
                  <a:srgbClr val="7030A0"/>
                </a:solidFill>
              </a:rPr>
              <a:t>величини.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2. Метод </a:t>
            </a:r>
            <a:r>
              <a:rPr lang="uk-UA" sz="2000" b="1" dirty="0">
                <a:solidFill>
                  <a:srgbClr val="7030A0"/>
                </a:solidFill>
              </a:rPr>
              <a:t>вимірювання — сукупність способів використання …..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та </a:t>
            </a:r>
            <a:r>
              <a:rPr lang="uk-UA" sz="2000" b="1" dirty="0">
                <a:solidFill>
                  <a:srgbClr val="7030A0"/>
                </a:solidFill>
              </a:rPr>
              <a:t>принципів вимірювань для створення вимірювальної </a:t>
            </a:r>
            <a:r>
              <a:rPr lang="uk-UA" sz="2000" b="1" dirty="0" smtClean="0">
                <a:solidFill>
                  <a:srgbClr val="7030A0"/>
                </a:solidFill>
              </a:rPr>
              <a:t>інформації.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3. Засіб </a:t>
            </a:r>
            <a:r>
              <a:rPr lang="uk-UA" sz="2000" b="1" dirty="0">
                <a:solidFill>
                  <a:srgbClr val="7030A0"/>
                </a:solidFill>
              </a:rPr>
              <a:t>вимірювальної техніки — технічний засіб, який застосовується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під </a:t>
            </a:r>
            <a:r>
              <a:rPr lang="uk-UA" sz="2000" b="1" dirty="0">
                <a:solidFill>
                  <a:srgbClr val="7030A0"/>
                </a:solidFill>
              </a:rPr>
              <a:t>час вимірювань і має </a:t>
            </a:r>
            <a:r>
              <a:rPr lang="uk-UA" sz="2000" b="1" dirty="0" smtClean="0">
                <a:solidFill>
                  <a:srgbClr val="7030A0"/>
                </a:solidFill>
              </a:rPr>
              <a:t>…... 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4. Вимірювальна </a:t>
            </a:r>
            <a:r>
              <a:rPr lang="uk-UA" sz="2000" b="1" dirty="0">
                <a:solidFill>
                  <a:srgbClr val="7030A0"/>
                </a:solidFill>
              </a:rPr>
              <a:t>інформація — </a:t>
            </a:r>
            <a:r>
              <a:rPr lang="uk-UA" sz="2000" b="1" dirty="0" smtClean="0">
                <a:solidFill>
                  <a:srgbClr val="7030A0"/>
                </a:solidFill>
              </a:rPr>
              <a:t>це інформація </a:t>
            </a:r>
            <a:r>
              <a:rPr lang="uk-UA" sz="2000" b="1" dirty="0">
                <a:solidFill>
                  <a:srgbClr val="7030A0"/>
                </a:solidFill>
              </a:rPr>
              <a:t>про ….. та залежності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між </a:t>
            </a:r>
            <a:r>
              <a:rPr lang="uk-UA" sz="2000" b="1" dirty="0">
                <a:solidFill>
                  <a:srgbClr val="7030A0"/>
                </a:solidFill>
              </a:rPr>
              <a:t>ними у вигляді сукупності їх </a:t>
            </a:r>
            <a:r>
              <a:rPr lang="uk-UA" sz="2000" b="1" dirty="0" smtClean="0">
                <a:solidFill>
                  <a:srgbClr val="7030A0"/>
                </a:solidFill>
              </a:rPr>
              <a:t>значень. 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5. Процедура </a:t>
            </a:r>
            <a:r>
              <a:rPr lang="uk-UA" sz="2000" b="1" dirty="0">
                <a:solidFill>
                  <a:srgbClr val="7030A0"/>
                </a:solidFill>
              </a:rPr>
              <a:t>вимірювань – це послідовність …… , що забезпечує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вимірювання </a:t>
            </a:r>
            <a:r>
              <a:rPr lang="uk-UA" sz="2000" b="1" dirty="0">
                <a:solidFill>
                  <a:srgbClr val="7030A0"/>
                </a:solidFill>
              </a:rPr>
              <a:t>згідно з обраним </a:t>
            </a:r>
            <a:r>
              <a:rPr lang="uk-UA" sz="2000" b="1" dirty="0" smtClean="0">
                <a:solidFill>
                  <a:srgbClr val="7030A0"/>
                </a:solidFill>
              </a:rPr>
              <a:t>методом. 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6. Алгоритм </a:t>
            </a:r>
            <a:r>
              <a:rPr lang="uk-UA" sz="2000" b="1" dirty="0">
                <a:solidFill>
                  <a:srgbClr val="7030A0"/>
                </a:solidFill>
              </a:rPr>
              <a:t>вимірювань – це сукупність правил …… операцій процесу </a:t>
            </a:r>
            <a:r>
              <a:rPr lang="uk-UA" sz="2000" b="1" dirty="0" smtClean="0">
                <a:solidFill>
                  <a:srgbClr val="7030A0"/>
                </a:solidFill>
              </a:rPr>
              <a:t>вимірювань. 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7. Методика </a:t>
            </a:r>
            <a:r>
              <a:rPr lang="uk-UA" sz="2000" b="1" dirty="0">
                <a:solidFill>
                  <a:srgbClr val="7030A0"/>
                </a:solidFill>
              </a:rPr>
              <a:t>вимірювань – це сукупність процедур і правил, виконання яких забезпечує одержання результатів з </a:t>
            </a:r>
            <a:r>
              <a:rPr lang="uk-UA" sz="2000" b="1" dirty="0" smtClean="0">
                <a:solidFill>
                  <a:srgbClr val="7030A0"/>
                </a:solidFill>
              </a:rPr>
              <a:t>…....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8. Методика </a:t>
            </a:r>
            <a:r>
              <a:rPr lang="uk-UA" sz="2000" b="1" dirty="0">
                <a:solidFill>
                  <a:srgbClr val="7030A0"/>
                </a:solidFill>
              </a:rPr>
              <a:t>вимірювань, в якій вимоги до виконання вимірювань регламентовані …… , називається методикою виконання </a:t>
            </a:r>
            <a:r>
              <a:rPr lang="uk-UA" sz="2000" b="1" dirty="0" smtClean="0">
                <a:solidFill>
                  <a:srgbClr val="7030A0"/>
                </a:solidFill>
              </a:rPr>
              <a:t>вимірювань.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>
                <a:solidFill>
                  <a:srgbClr val="7030A0"/>
                </a:solidFill>
              </a:rPr>
              <a:t> </a:t>
            </a:r>
            <a:r>
              <a:rPr lang="uk-UA" sz="2000" b="1" dirty="0" smtClean="0">
                <a:solidFill>
                  <a:srgbClr val="7030A0"/>
                </a:solidFill>
              </a:rPr>
              <a:t>9. Методики </a:t>
            </a:r>
            <a:r>
              <a:rPr lang="uk-UA" sz="2000" b="1" dirty="0">
                <a:solidFill>
                  <a:srgbClr val="7030A0"/>
                </a:solidFill>
              </a:rPr>
              <a:t>виконання вимірювань поділяються на </a:t>
            </a:r>
            <a:r>
              <a:rPr lang="uk-UA" sz="2000" b="1" dirty="0" smtClean="0">
                <a:solidFill>
                  <a:srgbClr val="7030A0"/>
                </a:solidFill>
              </a:rPr>
              <a:t>……. 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uk-UA" sz="2000" b="1" dirty="0">
                <a:solidFill>
                  <a:srgbClr val="7030A0"/>
                </a:solidFill>
              </a:rPr>
              <a:t> </a:t>
            </a:r>
            <a:r>
              <a:rPr lang="uk-UA" sz="2000" b="1" dirty="0" smtClean="0">
                <a:solidFill>
                  <a:srgbClr val="7030A0"/>
                </a:solidFill>
              </a:rPr>
              <a:t>10. Стандартизовані </a:t>
            </a:r>
            <a:r>
              <a:rPr lang="uk-UA" sz="2000" b="1" dirty="0">
                <a:solidFill>
                  <a:srgbClr val="7030A0"/>
                </a:solidFill>
              </a:rPr>
              <a:t>методики виконання вимірювань регламентуються </a:t>
            </a:r>
            <a:r>
              <a:rPr lang="uk-UA" sz="2000" b="1" dirty="0" smtClean="0">
                <a:solidFill>
                  <a:srgbClr val="7030A0"/>
                </a:solidFill>
              </a:rPr>
              <a:t>…….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4712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4. </a:t>
            </a:r>
            <a:r>
              <a:rPr lang="uk-UA" sz="3200" b="1" dirty="0">
                <a:solidFill>
                  <a:srgbClr val="0070C0"/>
                </a:solidFill>
              </a:rPr>
              <a:t>Класифікація методів 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1113181"/>
            <a:ext cx="644956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7030A0"/>
                </a:solidFill>
              </a:rPr>
              <a:t>В</a:t>
            </a:r>
            <a:r>
              <a:rPr lang="uk-UA" sz="2000" b="1" dirty="0" smtClean="0">
                <a:solidFill>
                  <a:srgbClr val="7030A0"/>
                </a:solidFill>
              </a:rPr>
              <a:t>имірювання </a:t>
            </a:r>
            <a:r>
              <a:rPr lang="uk-UA" sz="2000" b="1" dirty="0">
                <a:solidFill>
                  <a:srgbClr val="7030A0"/>
                </a:solidFill>
              </a:rPr>
              <a:t>можуть бути проведені з використанням різних методів, під якими розуміється сукупність прийомів використання різних принципів та засобів вимірювань для створення вимірювальної інформації. Метод, в перекладі із грецької, означає шлях досліджень, спосіб досягнення мети.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Розрізняють прямі та непрямі методи вимірювань.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До прямих методів вимірювання відносяться 2 основних методи вимірювань: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1. метод безпосередньої оцінки;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2. метод порівняння з мірою.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Метод порівняння з мірою, в свою чергу, об’єднує наступні три методи: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1. диференціальний метод;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2. компенсаційний (нульовий) метод; </a:t>
            </a:r>
            <a:endParaRPr lang="ru-RU" sz="2000" b="1" dirty="0">
              <a:solidFill>
                <a:srgbClr val="7030A0"/>
              </a:solidFill>
            </a:endParaRPr>
          </a:p>
          <a:p>
            <a:pPr algn="ctr"/>
            <a:r>
              <a:rPr lang="uk-UA" sz="2000" b="1" dirty="0">
                <a:solidFill>
                  <a:srgbClr val="7030A0"/>
                </a:solidFill>
              </a:rPr>
              <a:t>3. метод </a:t>
            </a:r>
            <a:r>
              <a:rPr lang="uk-UA" sz="2000" b="1" dirty="0" err="1">
                <a:solidFill>
                  <a:srgbClr val="7030A0"/>
                </a:solidFill>
              </a:rPr>
              <a:t>спіпадань</a:t>
            </a:r>
            <a:r>
              <a:rPr lang="uk-UA" sz="2000" b="1" dirty="0">
                <a:solidFill>
                  <a:srgbClr val="7030A0"/>
                </a:solidFill>
              </a:rPr>
              <a:t> (збігу). </a:t>
            </a:r>
            <a:endParaRPr lang="ru-RU" sz="2000" b="1" dirty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9218" name="Picture 2" descr="C:\Users\Вита\Desktop\image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4256" y="1865376"/>
            <a:ext cx="3694176" cy="3527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2154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4. </a:t>
            </a:r>
            <a:r>
              <a:rPr lang="uk-UA" sz="3200" b="1" dirty="0">
                <a:solidFill>
                  <a:srgbClr val="0070C0"/>
                </a:solidFill>
              </a:rPr>
              <a:t>Класифікація методів вимірювань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0720" y="957738"/>
            <a:ext cx="62910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7030A0"/>
                </a:solidFill>
              </a:rPr>
              <a:t>Метод безпосередньої оцінки полягає в тому, що значення вимірюваної величини знаходять за допомогою відповідного вимірювального засобу по його відліковому пристрої (шкалі). </a:t>
            </a:r>
            <a:endParaRPr lang="uk-UA" b="1" dirty="0" smtClean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Диференціальний метод полягає в тому, що вимірювальним приладом визначається різниця між вимірюваною величиною і величиною-мірою (тобто величиною, значення якої відомо). 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Міра – це засіб вимірювання, який відтворює ФВ відомого </a:t>
            </a:r>
            <a:r>
              <a:rPr lang="uk-UA" b="1" dirty="0" smtClean="0">
                <a:solidFill>
                  <a:srgbClr val="7030A0"/>
                </a:solidFill>
              </a:rPr>
              <a:t>розміру.</a:t>
            </a:r>
            <a:endParaRPr lang="ru-RU" b="1" dirty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Компенсаційний (нульовий) метод, або метод повного зрівноважування полягає в тому, що на вимірювальний засіб одночасно подаються і порівнюються – вимірювана величина та однорідна </a:t>
            </a:r>
            <a:r>
              <a:rPr lang="uk-UA" b="1" dirty="0" err="1">
                <a:solidFill>
                  <a:srgbClr val="7030A0"/>
                </a:solidFill>
              </a:rPr>
              <a:t>зрівноважуюча</a:t>
            </a:r>
            <a:r>
              <a:rPr lang="uk-UA" b="1" dirty="0">
                <a:solidFill>
                  <a:srgbClr val="7030A0"/>
                </a:solidFill>
              </a:rPr>
              <a:t> величина від регульованої міри, значення якої відомо. </a:t>
            </a:r>
            <a:endParaRPr lang="uk-UA" b="1" dirty="0" smtClean="0">
              <a:solidFill>
                <a:srgbClr val="7030A0"/>
              </a:solidFill>
            </a:endParaRPr>
          </a:p>
          <a:p>
            <a:pPr algn="ctr"/>
            <a:r>
              <a:rPr lang="uk-UA" b="1" dirty="0">
                <a:solidFill>
                  <a:srgbClr val="7030A0"/>
                </a:solidFill>
              </a:rPr>
              <a:t>Метод </a:t>
            </a:r>
            <a:r>
              <a:rPr lang="uk-UA" b="1" dirty="0" err="1">
                <a:solidFill>
                  <a:srgbClr val="7030A0"/>
                </a:solidFill>
              </a:rPr>
              <a:t>співпадань</a:t>
            </a:r>
            <a:r>
              <a:rPr lang="uk-UA" b="1" dirty="0">
                <a:solidFill>
                  <a:srgbClr val="7030A0"/>
                </a:solidFill>
              </a:rPr>
              <a:t> (збіжності) є різновидом методу порівняння з мірою і полягає в тому, що різниця між вимірюваною і відтвореною мірою величинами вимірюється за збігом шкал або періодичних сигналів. </a:t>
            </a:r>
            <a:endParaRPr lang="ru-RU" b="1" dirty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10242" name="Picture 2" descr="C:\Users\Вита\Desktop\Без названия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792" y="957738"/>
            <a:ext cx="3621024" cy="517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3568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112162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70C0"/>
                </a:solidFill>
              </a:rPr>
              <a:t>Матеріал на самостійне опрацювання: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21536" y="782098"/>
            <a:ext cx="100584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700" b="1" dirty="0">
                <a:solidFill>
                  <a:srgbClr val="7030A0"/>
                </a:solidFill>
              </a:rPr>
              <a:t>При метрологічних роботах і технологічних вимірюваннях параметрів широко використовуються електричні методи вимірювань неелектричних величин: температури, рівня, тиску, витрат, різних показників якості готової продукції і сировини. Це пов'язано з тим, що у більшості випадків технологічні лінії виготовлення продукції мають досить велику протяжність, і здійснювати одночасний контроль основних параметрів просто неможливо. Тому вимірювані технологічні параметри перетворюють в електричні величини-сигнали, які можна передавати на значні відстані. </a:t>
            </a:r>
            <a:endParaRPr lang="ru-RU" sz="1700" b="1" dirty="0">
              <a:solidFill>
                <a:srgbClr val="7030A0"/>
              </a:solidFill>
            </a:endParaRPr>
          </a:p>
          <a:p>
            <a:pPr algn="ctr"/>
            <a:r>
              <a:rPr lang="uk-UA" sz="1700" b="1" dirty="0">
                <a:solidFill>
                  <a:srgbClr val="7030A0"/>
                </a:solidFill>
              </a:rPr>
              <a:t>Перетворення неелектричних величин в електричні дозволяє спростити сам процес вимірювання, підвищити його точність і навіть виміряти величини, які раніше ніколи не вимірювалися. Перетворення неелектричних величин в електричні сигнали проводиться за допомогою вимірювальних перетворювачів. Лінійні переміщення, деформації чутливих елементів, перетворені в електричні сигнали, передаються на значну відстань і за допомогою відтворюючих засобів перетворюються у вимірювану величину. </a:t>
            </a:r>
            <a:endParaRPr lang="ru-RU" sz="1700" b="1" dirty="0">
              <a:solidFill>
                <a:srgbClr val="7030A0"/>
              </a:solidFill>
            </a:endParaRPr>
          </a:p>
          <a:p>
            <a:pPr algn="ctr"/>
            <a:r>
              <a:rPr lang="uk-UA" sz="1700" b="1" dirty="0">
                <a:solidFill>
                  <a:srgbClr val="7030A0"/>
                </a:solidFill>
              </a:rPr>
              <a:t>Для вимірювання неелектричних величин досить широко використовуються такі електричні методи, як </a:t>
            </a:r>
            <a:r>
              <a:rPr lang="uk-UA" sz="1700" b="1" dirty="0" err="1">
                <a:solidFill>
                  <a:srgbClr val="7030A0"/>
                </a:solidFill>
              </a:rPr>
              <a:t>тензоелектричні</a:t>
            </a:r>
            <a:r>
              <a:rPr lang="uk-UA" sz="1700" b="1" dirty="0">
                <a:solidFill>
                  <a:srgbClr val="7030A0"/>
                </a:solidFill>
              </a:rPr>
              <a:t>, індукційні, фотоелектричні, п'єзоелектричні та ін. </a:t>
            </a:r>
            <a:endParaRPr lang="ru-RU" sz="1700" b="1" dirty="0">
              <a:solidFill>
                <a:srgbClr val="7030A0"/>
              </a:solidFill>
            </a:endParaRPr>
          </a:p>
          <a:p>
            <a:pPr algn="ctr"/>
            <a:r>
              <a:rPr lang="uk-UA" sz="1700" b="1" dirty="0">
                <a:solidFill>
                  <a:srgbClr val="7030A0"/>
                </a:solidFill>
              </a:rPr>
              <a:t>Тензометричний метод ґрунтується на використанні </a:t>
            </a:r>
            <a:r>
              <a:rPr lang="uk-UA" sz="1700" b="1" dirty="0" err="1">
                <a:solidFill>
                  <a:srgbClr val="7030A0"/>
                </a:solidFill>
              </a:rPr>
              <a:t>тензорезисторів</a:t>
            </a:r>
            <a:r>
              <a:rPr lang="uk-UA" sz="1700" b="1" dirty="0">
                <a:solidFill>
                  <a:srgbClr val="7030A0"/>
                </a:solidFill>
              </a:rPr>
              <a:t>, які змінюють свій опір під дією деформацій механічних чутливих елементів (наприклад, мембран). </a:t>
            </a:r>
            <a:endParaRPr lang="ru-RU" sz="1700" b="1" dirty="0">
              <a:solidFill>
                <a:srgbClr val="7030A0"/>
              </a:solidFill>
            </a:endParaRPr>
          </a:p>
          <a:p>
            <a:pPr algn="ctr"/>
            <a:r>
              <a:rPr lang="uk-UA" sz="1700" b="1" dirty="0">
                <a:solidFill>
                  <a:srgbClr val="7030A0"/>
                </a:solidFill>
              </a:rPr>
              <a:t>П’єзоелектричний метод ґрунтується на використанні властивостей деяких кристалічних матеріалів утворювати електричні заряди на їх поверхні під дією прикладеної сили. Це явище називається п’єзоефектом. </a:t>
            </a:r>
            <a:endParaRPr lang="ru-RU" sz="1700" b="1" dirty="0">
              <a:solidFill>
                <a:srgbClr val="7030A0"/>
              </a:solidFill>
            </a:endParaRPr>
          </a:p>
          <a:p>
            <a:pPr algn="ctr"/>
            <a:r>
              <a:rPr lang="uk-UA" sz="1700" b="1" dirty="0">
                <a:solidFill>
                  <a:srgbClr val="7030A0"/>
                </a:solidFill>
              </a:rPr>
              <a:t>Ємнісний метод базується на зміні ємності датчика за рахунок діелектричних властивостей самого середовища. Поряд з описаними широко застосовуються індукційні, омічні, термоелектричні та інші методи вимірювання неелектричних величин. </a:t>
            </a:r>
            <a:endParaRPr lang="ru-RU" sz="17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425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ÐÐ°ÑÑÐ¸Ð½ÐºÐ¸ Ð¿Ð¾ Ð·Ð°Ð¿ÑÐ¾ÑÑ ÑÐ¾Ð·Ð²Ð¸ÑÐ¾Ð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6736" y="1207008"/>
            <a:ext cx="2903923" cy="352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1. Які </a:t>
            </a:r>
            <a:r>
              <a:rPr lang="uk-UA" sz="2000" b="1" dirty="0">
                <a:solidFill>
                  <a:srgbClr val="7030A0"/>
                </a:solidFill>
              </a:rPr>
              <a:t>параметри вимірюють електричними методами вимірювань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>
                <a:solidFill>
                  <a:srgbClr val="7030A0"/>
                </a:solidFill>
              </a:rPr>
              <a:t> </a:t>
            </a:r>
            <a:r>
              <a:rPr lang="uk-UA" sz="2000" b="1" dirty="0" smtClean="0">
                <a:solidFill>
                  <a:srgbClr val="7030A0"/>
                </a:solidFill>
              </a:rPr>
              <a:t>     неелектричних величин?</a:t>
            </a: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2. На </a:t>
            </a:r>
            <a:r>
              <a:rPr lang="uk-UA" sz="2000" b="1" dirty="0">
                <a:solidFill>
                  <a:srgbClr val="7030A0"/>
                </a:solidFill>
              </a:rPr>
              <a:t>що перетворюють ці технологічні параметри? </a:t>
            </a: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3. За </a:t>
            </a:r>
            <a:r>
              <a:rPr lang="uk-UA" sz="2000" b="1" dirty="0">
                <a:solidFill>
                  <a:srgbClr val="7030A0"/>
                </a:solidFill>
              </a:rPr>
              <a:t>допомогою чого проводиться перетворення неелектричних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величин </a:t>
            </a:r>
            <a:r>
              <a:rPr lang="uk-UA" sz="2000" b="1" dirty="0">
                <a:solidFill>
                  <a:srgbClr val="7030A0"/>
                </a:solidFill>
              </a:rPr>
              <a:t>в електричні </a:t>
            </a:r>
            <a:r>
              <a:rPr lang="uk-UA" sz="2000" b="1" dirty="0" smtClean="0">
                <a:solidFill>
                  <a:srgbClr val="7030A0"/>
                </a:solidFill>
              </a:rPr>
              <a:t>сигнали?</a:t>
            </a: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4. Які </a:t>
            </a:r>
            <a:r>
              <a:rPr lang="uk-UA" sz="2000" b="1" dirty="0">
                <a:solidFill>
                  <a:srgbClr val="7030A0"/>
                </a:solidFill>
              </a:rPr>
              <a:t>основні електричні методи використовують для вимірювання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неелектричних </a:t>
            </a:r>
            <a:r>
              <a:rPr lang="uk-UA" sz="2000" b="1" dirty="0">
                <a:solidFill>
                  <a:srgbClr val="7030A0"/>
                </a:solidFill>
              </a:rPr>
              <a:t>величин?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5. На </a:t>
            </a:r>
            <a:r>
              <a:rPr lang="uk-UA" sz="2000" b="1" dirty="0">
                <a:solidFill>
                  <a:srgbClr val="7030A0"/>
                </a:solidFill>
              </a:rPr>
              <a:t>використанні чого ґрунтується метод, який змінює свій опір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під </a:t>
            </a:r>
            <a:r>
              <a:rPr lang="uk-UA" sz="2000" b="1" dirty="0">
                <a:solidFill>
                  <a:srgbClr val="7030A0"/>
                </a:solidFill>
              </a:rPr>
              <a:t>дією деформацій механічних чутливих елементів? </a:t>
            </a:r>
            <a:endParaRPr lang="ru-RU" sz="2000" b="1" dirty="0">
              <a:solidFill>
                <a:srgbClr val="7030A0"/>
              </a:solidFill>
            </a:endParaRPr>
          </a:p>
          <a:p>
            <a:pPr lvl="0"/>
            <a:r>
              <a:rPr lang="ru-RU" sz="2000" b="1" dirty="0" smtClean="0">
                <a:solidFill>
                  <a:srgbClr val="7030A0"/>
                </a:solidFill>
              </a:rPr>
              <a:t>6. </a:t>
            </a:r>
            <a:r>
              <a:rPr lang="uk-UA" sz="2000" b="1" dirty="0" smtClean="0">
                <a:solidFill>
                  <a:srgbClr val="7030A0"/>
                </a:solidFill>
              </a:rPr>
              <a:t>Який </a:t>
            </a:r>
            <a:r>
              <a:rPr lang="uk-UA" sz="2000" b="1" dirty="0">
                <a:solidFill>
                  <a:srgbClr val="7030A0"/>
                </a:solidFill>
              </a:rPr>
              <a:t>метод ґрунтується на використанні властивостей деяких кристалічних матеріалів утворювати електричні заряди на їх поверхні під дією прикладеної </a:t>
            </a:r>
            <a:r>
              <a:rPr lang="uk-UA" sz="2000" b="1" dirty="0" smtClean="0">
                <a:solidFill>
                  <a:srgbClr val="7030A0"/>
                </a:solidFill>
              </a:rPr>
              <a:t>сили?</a:t>
            </a: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7. Який </a:t>
            </a:r>
            <a:r>
              <a:rPr lang="uk-UA" sz="2000" b="1" dirty="0">
                <a:solidFill>
                  <a:srgbClr val="7030A0"/>
                </a:solidFill>
              </a:rPr>
              <a:t>метод базується на зміні ємності датчика за рахунок діелектричних властивостей самого середовища? </a:t>
            </a:r>
            <a:endParaRPr lang="uk-UA" sz="2000" b="1" dirty="0" smtClean="0">
              <a:solidFill>
                <a:srgbClr val="7030A0"/>
              </a:solidFill>
            </a:endParaRPr>
          </a:p>
          <a:p>
            <a:pPr lvl="0"/>
            <a:r>
              <a:rPr lang="uk-UA" sz="2000" b="1" dirty="0" smtClean="0">
                <a:solidFill>
                  <a:srgbClr val="7030A0"/>
                </a:solidFill>
              </a:rPr>
              <a:t>8. Які </a:t>
            </a:r>
            <a:r>
              <a:rPr lang="uk-UA" sz="2000" b="1" dirty="0">
                <a:solidFill>
                  <a:srgbClr val="7030A0"/>
                </a:solidFill>
              </a:rPr>
              <a:t>додаткові електричні методи застосовують для вимірювання неелектричних величин? </a:t>
            </a:r>
            <a:r>
              <a:rPr lang="uk-UA" sz="2000" dirty="0"/>
              <a:t> 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792" y="372963"/>
            <a:ext cx="9180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Фронтальне опитування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6448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512" y="591312"/>
            <a:ext cx="8046720" cy="932688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/>
            </a:r>
            <a:br>
              <a:rPr lang="uk-UA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12684" y="1301496"/>
            <a:ext cx="9559988" cy="10027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ru-RU" sz="1000" b="1" dirty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20" y="188225"/>
            <a:ext cx="5047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40992" y="3896451"/>
            <a:ext cx="98755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7030A0"/>
                </a:solidFill>
              </a:rPr>
              <a:t>Україна – це ми. Гідне життя в Україні починається із кожного з нас. </a:t>
            </a:r>
            <a:r>
              <a:rPr lang="uk-UA" sz="2000" b="1" dirty="0" smtClean="0">
                <a:solidFill>
                  <a:srgbClr val="7030A0"/>
                </a:solidFill>
              </a:rPr>
              <a:t>Від </a:t>
            </a:r>
            <a:r>
              <a:rPr lang="uk-UA" sz="2000" b="1" dirty="0">
                <a:solidFill>
                  <a:srgbClr val="7030A0"/>
                </a:solidFill>
              </a:rPr>
              <a:t>того, як ми віддаємось своїй справі, як працюємо, створюємо блага, продукуємо ідеї, пишемо сторінки нашої культури, вчимо і вчимося залежить наше життя, наша Україна. Ніхто за нас не зробить її квітучою, а нас – щасливими. Наша байдужість, пасивність, жадібність, безвідповідальність, нехтування елементарними нормами людського співжиття – це ті вади, які заважають нам просуватись до гідного життя. Адже в сучасних умовах розвитку економіки України зростають вимоги до якості промислової продукції.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6" name="Picture 3" descr="C:\Users\Вита\Desktop\Без названия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136" y="54864"/>
            <a:ext cx="5474208" cy="370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5115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ита\Desktop\Без названия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5" r="2228"/>
          <a:stretch/>
        </p:blipFill>
        <p:spPr bwMode="auto">
          <a:xfrm>
            <a:off x="1889760" y="170688"/>
            <a:ext cx="4746639" cy="3137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793467" y="3588703"/>
            <a:ext cx="10009632" cy="3515931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solidFill>
                  <a:srgbClr val="7030A0"/>
                </a:solidFill>
              </a:rPr>
              <a:t>1. Опрацювати підручник Боженко Л.І. Метрологія, стандартизація, сертифікація та акредитація: навчальний посібник для студентів вищих навчальних закладів, Львів «Афіша», 2004. С. 18-24.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r>
              <a:rPr lang="uk-UA" sz="2000" b="1" dirty="0" smtClean="0">
                <a:solidFill>
                  <a:srgbClr val="7030A0"/>
                </a:solidFill>
              </a:rPr>
              <a:t>2. Сформувати схему видів вимірювань та законспектувати її.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r>
              <a:rPr lang="uk-UA" sz="2000" b="1" dirty="0" smtClean="0">
                <a:solidFill>
                  <a:srgbClr val="7030A0"/>
                </a:solidFill>
              </a:rPr>
              <a:t>3. Самостійно опрацювати тему: «Метрологічна атестація засобів вимірювальної техніки» </a:t>
            </a:r>
            <a:r>
              <a:rPr lang="uk-UA" sz="2000" b="1" dirty="0" smtClean="0">
                <a:solidFill>
                  <a:srgbClr val="7030A0"/>
                </a:solidFill>
              </a:rPr>
              <a:t>(</a:t>
            </a:r>
            <a:r>
              <a:rPr lang="uk-UA" sz="2000" b="1" dirty="0" smtClean="0">
                <a:solidFill>
                  <a:srgbClr val="7030A0"/>
                </a:solidFill>
              </a:rPr>
              <a:t>с. 50-53).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r>
              <a:rPr lang="uk-UA" sz="2000" b="1" dirty="0" smtClean="0">
                <a:solidFill>
                  <a:srgbClr val="7030A0"/>
                </a:solidFill>
              </a:rPr>
              <a:t>4. Надати письмові відповіді на контрольні питання в робочому зошиті, які знаходяться в опорному конспекті.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5" name="Picture 2" descr="ÐÐ°ÑÑÐ¸Ð½ÐºÐ¸ Ð¿Ð¾ Ð·Ð°Ð¿ÑÐ¾ÑÑ ÐºÐ¾Ð¼Ð¿'ÑÑÐµÑÐ½Ñ ÑÐµÑÐ½Ð¾Ð»Ð¾Ð³ÑÑ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894" y="170689"/>
            <a:ext cx="5008205" cy="31375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4867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767</TotalTime>
  <Words>2539</Words>
  <Application>Microsoft Office PowerPoint</Application>
  <PresentationFormat>Произвольный</PresentationFormat>
  <Paragraphs>258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Тема заняття:</vt:lpstr>
      <vt:lpstr>Мета заняття:</vt:lpstr>
      <vt:lpstr>План заняття:</vt:lpstr>
      <vt:lpstr>План заняття:</vt:lpstr>
      <vt:lpstr>Картка рейтингового оцінювання знань здобувачів освіти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Використання інтерактивних методів навчання при викладанні дисципліни  «Політологія»</dc:title>
  <dc:creator>Пользователь</dc:creator>
  <cp:lastModifiedBy>Вита</cp:lastModifiedBy>
  <cp:revision>25</cp:revision>
  <dcterms:created xsi:type="dcterms:W3CDTF">2024-01-19T13:02:20Z</dcterms:created>
  <dcterms:modified xsi:type="dcterms:W3CDTF">2025-06-18T14:18:45Z</dcterms:modified>
</cp:coreProperties>
</file>