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audio/m4a" Extension="m4a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</p:sldIdLst>
  <p:sldSz cx="18288000" cy="10287000"/>
  <p:notesSz cx="6858000" cy="9144000"/>
  <p:embeddedFontLst>
    <p:embeddedFont>
      <p:font typeface="Roca One" charset="1" panose="00000500000000000000"/>
      <p:regular r:id="rId14"/>
    </p:embeddedFont>
    <p:embeddedFont>
      <p:font typeface="Open Sauce" charset="1" panose="00000500000000000000"/>
      <p:regular r:id="rId15"/>
    </p:embeddedFont>
    <p:embeddedFont>
      <p:font typeface="TAN Meringue" charset="1" panose="00000000000000000000"/>
      <p:regular r:id="rId16"/>
    </p:embeddedFont>
    <p:embeddedFont>
      <p:font typeface="Livvic" charset="1" panose="00000000000000000000"/>
      <p:regular r:id="rId17"/>
    </p:embeddedFont>
    <p:embeddedFont>
      <p:font typeface="Aristotelica Pro" charset="1" panose="00000500000000000000"/>
      <p:regular r:id="rId18"/>
    </p:embeddedFont>
    <p:embeddedFont>
      <p:font typeface="Livvic Bold" charset="1" panose="00000000000000000000"/>
      <p:regular r:id="rId19"/>
    </p:embeddedFont>
    <p:embeddedFont>
      <p:font typeface="Livvic Bold Italics" charset="1" panose="00000000000000000000"/>
      <p:regular r:id="rId20"/>
    </p:embeddedFont>
    <p:embeddedFont>
      <p:font typeface="Open Sauce Bold" charset="1" panose="00000800000000000000"/>
      <p:regular r:id="rId21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fonts/font14.fntdata" Type="http://schemas.openxmlformats.org/officeDocument/2006/relationships/font"/><Relationship Id="rId15" Target="fonts/font15.fntdata" Type="http://schemas.openxmlformats.org/officeDocument/2006/relationships/font"/><Relationship Id="rId16" Target="fonts/font16.fntdata" Type="http://schemas.openxmlformats.org/officeDocument/2006/relationships/font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20" Target="fonts/font20.fntdata" Type="http://schemas.openxmlformats.org/officeDocument/2006/relationships/font"/><Relationship Id="rId21" Target="fonts/font21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9.svg" Type="http://schemas.openxmlformats.org/officeDocument/2006/relationships/image"/><Relationship Id="rId11" Target="../media/image10.png" Type="http://schemas.openxmlformats.org/officeDocument/2006/relationships/image"/><Relationship Id="rId12" Target="../media/image11.svg" Type="http://schemas.openxmlformats.org/officeDocument/2006/relationships/image"/><Relationship Id="rId13" Target="../media/image12.png" Type="http://schemas.openxmlformats.org/officeDocument/2006/relationships/image"/><Relationship Id="rId14" Target="../media/image13.svg" Type="http://schemas.openxmlformats.org/officeDocument/2006/relationships/image"/><Relationship Id="rId15" Target="../media/image32.svg" Type="http://schemas.openxmlformats.org/officeDocument/2006/relationships/image"/><Relationship Id="rId16" Target="../media/aAGX-FYErk8.m4a" Type="http://schemas.microsoft.com/office/2007/relationships/media"/><Relationship Id="rId17" Target="../media/aAGX-FYErk8.m4a" Type="http://schemas.openxmlformats.org/officeDocument/2006/relationships/audio"/><Relationship Id="rId2" Target="../media/image1.png" Type="http://schemas.openxmlformats.org/officeDocument/2006/relationships/image"/><Relationship Id="rId3" Target="../media/image2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5.jpe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Relationship Id="rId9" Target="../media/image8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4.png" Type="http://schemas.openxmlformats.org/officeDocument/2006/relationships/image"/><Relationship Id="rId3" Target="../media/image15.svg" Type="http://schemas.openxmlformats.org/officeDocument/2006/relationships/image"/><Relationship Id="rId4" Target="../media/image16.jpeg" Type="http://schemas.openxmlformats.org/officeDocument/2006/relationships/image"/><Relationship Id="rId5" Target="../media/image17.png" Type="http://schemas.openxmlformats.org/officeDocument/2006/relationships/image"/><Relationship Id="rId6" Target="../media/image18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9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2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3.jpeg" Type="http://schemas.openxmlformats.org/officeDocument/2006/relationships/image"/><Relationship Id="rId3" Target="../media/image20.png" Type="http://schemas.openxmlformats.org/officeDocument/2006/relationships/image"/><Relationship Id="rId4" Target="../media/image21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4.png" Type="http://schemas.openxmlformats.org/officeDocument/2006/relationships/image"/><Relationship Id="rId3" Target="../media/image25.png" Type="http://schemas.openxmlformats.org/officeDocument/2006/relationships/image"/><Relationship Id="rId4" Target="../media/image26.svg" Type="http://schemas.openxmlformats.org/officeDocument/2006/relationships/image"/><Relationship Id="rId5" Target="../media/image3.png" Type="http://schemas.openxmlformats.org/officeDocument/2006/relationships/image"/><Relationship Id="rId6" Target="../media/image4.svg" Type="http://schemas.openxmlformats.org/officeDocument/2006/relationships/image"/><Relationship Id="rId7" Target="../media/image6.png" Type="http://schemas.openxmlformats.org/officeDocument/2006/relationships/image"/><Relationship Id="rId8" Target="../media/image7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27.png" Type="http://schemas.openxmlformats.org/officeDocument/2006/relationships/image"/><Relationship Id="rId5" Target="../media/image28.svg" Type="http://schemas.openxmlformats.org/officeDocument/2006/relationships/image"/><Relationship Id="rId6" Target="../media/image29.jpeg" Type="http://schemas.openxmlformats.org/officeDocument/2006/relationships/image"/><Relationship Id="rId7" Target="../media/image30.png" Type="http://schemas.openxmlformats.org/officeDocument/2006/relationships/image"/><Relationship Id="rId8" Target="../media/image31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0.png" Type="http://schemas.openxmlformats.org/officeDocument/2006/relationships/image"/><Relationship Id="rId3" Target="../media/image21.svg" Type="http://schemas.openxmlformats.org/officeDocument/2006/relationships/image"/><Relationship Id="rId4" Target="../media/image3.png" Type="http://schemas.openxmlformats.org/officeDocument/2006/relationships/image"/><Relationship Id="rId5" Target="../media/image4.svg" Type="http://schemas.openxmlformats.org/officeDocument/2006/relationships/image"/><Relationship Id="rId6" Target="../media/image6.png" Type="http://schemas.openxmlformats.org/officeDocument/2006/relationships/image"/><Relationship Id="rId7" Target="../media/image7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7030783" y="-918708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4" y="0"/>
                </a:lnTo>
                <a:lnTo>
                  <a:pt x="18516634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2626774"/>
            <a:ext cx="8115300" cy="31466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2450"/>
              </a:lnSpc>
            </a:pPr>
            <a:r>
              <a:rPr lang="en-US" sz="9960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Допомога </a:t>
            </a:r>
          </a:p>
          <a:p>
            <a:pPr algn="l">
              <a:lnSpc>
                <a:spcPts val="12450"/>
              </a:lnSpc>
            </a:pPr>
            <a:r>
              <a:rPr lang="en-US" sz="9960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та підтримка</a:t>
            </a:r>
          </a:p>
        </p:txBody>
      </p:sp>
      <p:sp>
        <p:nvSpPr>
          <p:cNvPr name="Freeform 4" id="4"/>
          <p:cNvSpPr/>
          <p:nvPr/>
        </p:nvSpPr>
        <p:spPr>
          <a:xfrm flipH="false" flipV="false" rot="0">
            <a:off x="7569504" y="2674399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0" y="0"/>
                </a:moveTo>
                <a:lnTo>
                  <a:pt x="1208268" y="0"/>
                </a:lnTo>
                <a:lnTo>
                  <a:pt x="1208268" y="1133575"/>
                </a:lnTo>
                <a:lnTo>
                  <a:pt x="0" y="113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grpSp>
        <p:nvGrpSpPr>
          <p:cNvPr name="Group 5" id="5"/>
          <p:cNvGrpSpPr/>
          <p:nvPr/>
        </p:nvGrpSpPr>
        <p:grpSpPr>
          <a:xfrm rot="0">
            <a:off x="1259581" y="8809570"/>
            <a:ext cx="4018662" cy="729718"/>
            <a:chOff x="0" y="0"/>
            <a:chExt cx="1058413" cy="192189"/>
          </a:xfrm>
        </p:grpSpPr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058413" cy="192189"/>
            </a:xfrm>
            <a:custGeom>
              <a:avLst/>
              <a:gdLst/>
              <a:ahLst/>
              <a:cxnLst/>
              <a:rect r="r" b="b" t="t" l="l"/>
              <a:pathLst>
                <a:path h="192189" w="1058413">
                  <a:moveTo>
                    <a:pt x="96095" y="0"/>
                  </a:moveTo>
                  <a:lnTo>
                    <a:pt x="962319" y="0"/>
                  </a:lnTo>
                  <a:cubicBezTo>
                    <a:pt x="1015390" y="0"/>
                    <a:pt x="1058413" y="43023"/>
                    <a:pt x="1058413" y="96095"/>
                  </a:cubicBezTo>
                  <a:lnTo>
                    <a:pt x="1058413" y="96095"/>
                  </a:lnTo>
                  <a:cubicBezTo>
                    <a:pt x="1058413" y="149166"/>
                    <a:pt x="1015390" y="192189"/>
                    <a:pt x="962319" y="192189"/>
                  </a:cubicBezTo>
                  <a:lnTo>
                    <a:pt x="96095" y="192189"/>
                  </a:lnTo>
                  <a:cubicBezTo>
                    <a:pt x="43023" y="192189"/>
                    <a:pt x="0" y="149166"/>
                    <a:pt x="0" y="96095"/>
                  </a:cubicBezTo>
                  <a:lnTo>
                    <a:pt x="0" y="96095"/>
                  </a:lnTo>
                  <a:cubicBezTo>
                    <a:pt x="0" y="43023"/>
                    <a:pt x="43023" y="0"/>
                    <a:pt x="96095" y="0"/>
                  </a:cubicBezTo>
                  <a:close/>
                </a:path>
              </a:pathLst>
            </a:custGeom>
            <a:solidFill>
              <a:srgbClr val="808068"/>
            </a:solidFill>
          </p:spPr>
        </p:sp>
        <p:sp>
          <p:nvSpPr>
            <p:cNvPr name="TextBox 7" id="7"/>
            <p:cNvSpPr txBox="true"/>
            <p:nvPr/>
          </p:nvSpPr>
          <p:spPr>
            <a:xfrm>
              <a:off x="0" y="-57150"/>
              <a:ext cx="1058413" cy="249339"/>
            </a:xfrm>
            <a:prstGeom prst="rect">
              <a:avLst/>
            </a:prstGeom>
          </p:spPr>
          <p:txBody>
            <a:bodyPr anchor="ctr" rtlCol="false" tIns="50800" lIns="50800" bIns="50800" rIns="50800"/>
            <a:lstStyle/>
            <a:p>
              <a:pPr algn="ctr">
                <a:lnSpc>
                  <a:spcPts val="4199"/>
                </a:lnSpc>
              </a:pPr>
              <a:r>
                <a:rPr lang="en-US" sz="2999">
                  <a:solidFill>
                    <a:srgbClr val="FFFFFF"/>
                  </a:solidFill>
                  <a:latin typeface="Roca One"/>
                  <a:ea typeface="Roca One"/>
                  <a:cs typeface="Roca One"/>
                  <a:sym typeface="Roca One"/>
                </a:rPr>
                <a:t>Способи та методи</a:t>
              </a:r>
            </a:p>
          </p:txBody>
        </p:sp>
      </p:grpSp>
      <p:sp>
        <p:nvSpPr>
          <p:cNvPr name="Freeform 8" id="8"/>
          <p:cNvSpPr/>
          <p:nvPr/>
        </p:nvSpPr>
        <p:spPr>
          <a:xfrm flipH="false" flipV="false" rot="0">
            <a:off x="9784712" y="2259634"/>
            <a:ext cx="6914794" cy="6914794"/>
          </a:xfrm>
          <a:custGeom>
            <a:avLst/>
            <a:gdLst/>
            <a:ahLst/>
            <a:cxnLst/>
            <a:rect r="r" b="b" t="t" l="l"/>
            <a:pathLst>
              <a:path h="6914794" w="6914794">
                <a:moveTo>
                  <a:pt x="0" y="0"/>
                </a:moveTo>
                <a:lnTo>
                  <a:pt x="6914794" y="0"/>
                </a:lnTo>
                <a:lnTo>
                  <a:pt x="6914794" y="6914795"/>
                </a:lnTo>
                <a:lnTo>
                  <a:pt x="0" y="691479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3416609" y="-2505695"/>
            <a:ext cx="9378507" cy="8389501"/>
          </a:xfrm>
          <a:custGeom>
            <a:avLst/>
            <a:gdLst/>
            <a:ahLst/>
            <a:cxnLst/>
            <a:rect r="r" b="b" t="t" l="l"/>
            <a:pathLst>
              <a:path h="8389501" w="9378507">
                <a:moveTo>
                  <a:pt x="0" y="0"/>
                </a:moveTo>
                <a:lnTo>
                  <a:pt x="9378507" y="0"/>
                </a:lnTo>
                <a:lnTo>
                  <a:pt x="9378507" y="8389501"/>
                </a:lnTo>
                <a:lnTo>
                  <a:pt x="0" y="8389501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12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64727" y="673852"/>
            <a:ext cx="8135718" cy="8135718"/>
          </a:xfrm>
          <a:custGeom>
            <a:avLst/>
            <a:gdLst/>
            <a:ahLst/>
            <a:cxnLst/>
            <a:rect r="r" b="b" t="t" l="l"/>
            <a:pathLst>
              <a:path h="8135718" w="8135718">
                <a:moveTo>
                  <a:pt x="0" y="0"/>
                </a:moveTo>
                <a:lnTo>
                  <a:pt x="8135718" y="0"/>
                </a:lnTo>
                <a:lnTo>
                  <a:pt x="8135718" y="8135718"/>
                </a:lnTo>
                <a:lnTo>
                  <a:pt x="0" y="813571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8300843" y="8809570"/>
            <a:ext cx="1483869" cy="1483869"/>
          </a:xfrm>
          <a:custGeom>
            <a:avLst/>
            <a:gdLst/>
            <a:ahLst/>
            <a:cxnLst/>
            <a:rect r="r" b="b" t="t" l="l"/>
            <a:pathLst>
              <a:path h="1483869" w="1483869">
                <a:moveTo>
                  <a:pt x="0" y="0"/>
                </a:moveTo>
                <a:lnTo>
                  <a:pt x="1483869" y="0"/>
                </a:lnTo>
                <a:lnTo>
                  <a:pt x="1483869" y="1483868"/>
                </a:lnTo>
                <a:lnTo>
                  <a:pt x="0" y="1483868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0">
            <a:off x="15572769" y="0"/>
            <a:ext cx="2976976" cy="2976976"/>
          </a:xfrm>
          <a:custGeom>
            <a:avLst/>
            <a:gdLst/>
            <a:ahLst/>
            <a:cxnLst/>
            <a:rect r="r" b="b" t="t" l="l"/>
            <a:pathLst>
              <a:path h="2976976" w="2976976">
                <a:moveTo>
                  <a:pt x="0" y="0"/>
                </a:moveTo>
                <a:lnTo>
                  <a:pt x="2976975" y="0"/>
                </a:lnTo>
                <a:lnTo>
                  <a:pt x="2976975" y="2976976"/>
                </a:lnTo>
                <a:lnTo>
                  <a:pt x="0" y="297697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14371185" y="301790"/>
            <a:ext cx="1387265" cy="1387265"/>
          </a:xfrm>
          <a:custGeom>
            <a:avLst/>
            <a:gdLst/>
            <a:ahLst/>
            <a:cxnLst/>
            <a:rect r="r" b="b" t="t" l="l"/>
            <a:pathLst>
              <a:path h="1387265" w="1387265">
                <a:moveTo>
                  <a:pt x="0" y="0"/>
                </a:moveTo>
                <a:lnTo>
                  <a:pt x="1387266" y="0"/>
                </a:lnTo>
                <a:lnTo>
                  <a:pt x="1387266" y="1387266"/>
                </a:lnTo>
                <a:lnTo>
                  <a:pt x="0" y="1387266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069557" y="6268378"/>
            <a:ext cx="8417373" cy="45460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3818"/>
              </a:lnSpc>
              <a:spcBef>
                <a:spcPct val="0"/>
              </a:spcBef>
            </a:pPr>
            <a:r>
              <a:rPr lang="en-US" sz="2727" spc="1145">
                <a:solidFill>
                  <a:srgbClr val="808068"/>
                </a:solidFill>
                <a:latin typeface="Open Sauce"/>
                <a:ea typeface="Open Sauce"/>
                <a:cs typeface="Open Sauce"/>
                <a:sym typeface="Open Sauce"/>
              </a:rPr>
              <a:t>ДО ПРОТИДІЇ НАСИЛЬСТВУ</a:t>
            </a:r>
          </a:p>
        </p:txBody>
      </p:sp>
      <p:pic>
        <p:nvPicPr>
          <p:cNvPr name="Picture 15" id="15">
            <a:hlinkClick action="ppaction://media"/>
          </p:cNvPr>
          <p:cNvPicPr>
            <a:picLocks noChangeAspect="true"/>
          </p:cNvPicPr>
          <p:nvPr>
            <a:audioFile r:link="rId17"/>
            <p:extLst>
              <p:ext uri="{DAA4B4D4-6D71-4841-9C94-3DE7FCFB9230}">
                <p14:media xmlns:p14="http://schemas.microsoft.com/office/powerpoint/2010/main" r:embed="rId16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8629650" y="4629150"/>
            <a:ext cx="1028700" cy="10287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dur="indefinite" restart="never" nodeType="tmRoot">
          <p:childTnLst>
            <p:cmd cmd="playFrom(0.0)">
              <p:cBhvr>
                <p:cTn/>
                <p:tgtEl>
                  <p:spTgt spid="15"/>
                </p:tgtEl>
              </p:cBhvr>
            </p:cmd>
            <p:audio>
              <p:cMediaNode vol="100000" showWhenStopped="false">
                <p:cTn/>
                <p:tgtEl>
                  <p:spTgt spid="15"/>
                </p:tgtEl>
              </p:cMediaNode>
            </p:audio>
          </p:childTnLst>
        </p:cTn>
      </p:par>
    </p:tnLst>
  </p:timing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E8E2E4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5444329" y="1028700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77176" y="3669437"/>
            <a:ext cx="7548178" cy="5588863"/>
          </a:xfrm>
          <a:custGeom>
            <a:avLst/>
            <a:gdLst/>
            <a:ahLst/>
            <a:cxnLst/>
            <a:rect r="r" b="b" t="t" l="l"/>
            <a:pathLst>
              <a:path h="5588863" w="7548178">
                <a:moveTo>
                  <a:pt x="0" y="0"/>
                </a:moveTo>
                <a:lnTo>
                  <a:pt x="7548177" y="0"/>
                </a:lnTo>
                <a:lnTo>
                  <a:pt x="7548177" y="5588863"/>
                </a:lnTo>
                <a:lnTo>
                  <a:pt x="0" y="558886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56198" y="3372680"/>
            <a:ext cx="1745005" cy="1449940"/>
          </a:xfrm>
          <a:custGeom>
            <a:avLst/>
            <a:gdLst/>
            <a:ahLst/>
            <a:cxnLst/>
            <a:rect r="r" b="b" t="t" l="l"/>
            <a:pathLst>
              <a:path h="1449940" w="1745005">
                <a:moveTo>
                  <a:pt x="0" y="0"/>
                </a:moveTo>
                <a:lnTo>
                  <a:pt x="1745004" y="0"/>
                </a:lnTo>
                <a:lnTo>
                  <a:pt x="1745004" y="1449940"/>
                </a:lnTo>
                <a:lnTo>
                  <a:pt x="0" y="1449940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277176" y="1348988"/>
            <a:ext cx="12250525" cy="129601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081"/>
              </a:lnSpc>
            </a:pPr>
            <a:r>
              <a:rPr lang="en-US" sz="8766">
                <a:solidFill>
                  <a:srgbClr val="808068"/>
                </a:solidFill>
                <a:latin typeface="TAN Meringue"/>
                <a:ea typeface="TAN Meringue"/>
                <a:cs typeface="TAN Meringue"/>
                <a:sym typeface="TAN Meringue"/>
              </a:rPr>
              <a:t>Як підтримати себе?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8825353" y="3315530"/>
            <a:ext cx="8433947" cy="615759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479"/>
              </a:lnSpc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Повторюйте ці фрази, щоб нагадати про свою силу: </a:t>
            </a:r>
          </a:p>
          <a:p>
            <a:pPr algn="l">
              <a:lnSpc>
                <a:spcPts val="4479"/>
              </a:lnSpc>
            </a:pP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Я заслуговую на безпечне життя!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Моє минуле не визначає моє майбутнє.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Я маю право сказати: “Ні”.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Я можу звертатися за допомогою - це не слабкість, а сила.</a:t>
            </a:r>
          </a:p>
          <a:p>
            <a:pPr algn="l" marL="690876" indent="-345438" lvl="1">
              <a:lnSpc>
                <a:spcPts val="4479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Моя історія може стати початком нового життя.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277176" y="391180"/>
            <a:ext cx="6442793" cy="3657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2940"/>
              </a:lnSpc>
              <a:spcBef>
                <a:spcPct val="0"/>
              </a:spcBef>
            </a:pPr>
            <a:r>
              <a:rPr lang="en-US" sz="2100" spc="882">
                <a:solidFill>
                  <a:srgbClr val="808068"/>
                </a:solidFill>
                <a:latin typeface="Open Sauce"/>
                <a:ea typeface="Open Sauce"/>
                <a:cs typeface="Open Sauce"/>
                <a:sym typeface="Open Sauce"/>
              </a:rPr>
              <a:t>ДО ПРОТИДІЇ НАСИЛЬСТВУ</a:t>
            </a:r>
          </a:p>
        </p:txBody>
      </p:sp>
    </p:spTree>
  </p:cSld>
  <p:clrMapOvr>
    <a:masterClrMapping/>
  </p:clrMapOvr>
  <p:transition spd="med">
    <p:push dir="l"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2005691" y="1661506"/>
            <a:ext cx="5796961" cy="5796961"/>
          </a:xfrm>
          <a:custGeom>
            <a:avLst/>
            <a:gdLst/>
            <a:ahLst/>
            <a:cxnLst/>
            <a:rect r="r" b="b" t="t" l="l"/>
            <a:pathLst>
              <a:path h="5796961" w="5796961">
                <a:moveTo>
                  <a:pt x="0" y="0"/>
                </a:moveTo>
                <a:lnTo>
                  <a:pt x="5796961" y="0"/>
                </a:lnTo>
                <a:lnTo>
                  <a:pt x="5796961" y="5796961"/>
                </a:lnTo>
                <a:lnTo>
                  <a:pt x="0" y="579696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819262" y="-1380470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1094719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0" y="0"/>
                </a:moveTo>
                <a:lnTo>
                  <a:pt x="1208267" y="0"/>
                </a:lnTo>
                <a:lnTo>
                  <a:pt x="1208267" y="1133575"/>
                </a:lnTo>
                <a:lnTo>
                  <a:pt x="0" y="113357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039650" y="492230"/>
            <a:ext cx="11231969" cy="10047507"/>
          </a:xfrm>
          <a:custGeom>
            <a:avLst/>
            <a:gdLst/>
            <a:ahLst/>
            <a:cxnLst/>
            <a:rect r="r" b="b" t="t" l="l"/>
            <a:pathLst>
              <a:path h="10047507" w="11231969">
                <a:moveTo>
                  <a:pt x="0" y="0"/>
                </a:moveTo>
                <a:lnTo>
                  <a:pt x="11231970" y="0"/>
                </a:lnTo>
                <a:lnTo>
                  <a:pt x="11231970" y="10047507"/>
                </a:lnTo>
                <a:lnTo>
                  <a:pt x="0" y="100475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6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1632834" y="3181314"/>
            <a:ext cx="10372857" cy="350558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970"/>
              </a:lnSpc>
            </a:pPr>
            <a:r>
              <a:rPr lang="en-US" sz="6061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Кожен важкий момент- це лише частина шляху, не вся дорога. Ви сильніші, ніж здається.</a:t>
            </a:r>
          </a:p>
        </p:txBody>
      </p:sp>
    </p:spTree>
  </p:cSld>
  <p:clrMapOvr>
    <a:masterClrMapping/>
  </p:clrMapOvr>
  <p:transition spd="slow">
    <p:push dir="u"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DFDFE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304754" y="2344982"/>
            <a:ext cx="7426789" cy="5757833"/>
          </a:xfrm>
          <a:custGeom>
            <a:avLst/>
            <a:gdLst/>
            <a:ahLst/>
            <a:cxnLst/>
            <a:rect r="r" b="b" t="t" l="l"/>
            <a:pathLst>
              <a:path h="5757833" w="7426789">
                <a:moveTo>
                  <a:pt x="0" y="0"/>
                </a:moveTo>
                <a:lnTo>
                  <a:pt x="7426790" y="0"/>
                </a:lnTo>
                <a:lnTo>
                  <a:pt x="7426790" y="5757833"/>
                </a:lnTo>
                <a:lnTo>
                  <a:pt x="0" y="5757833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-449" t="0" r="-449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808733" y="-918708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1028700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0" y="0"/>
                </a:moveTo>
                <a:lnTo>
                  <a:pt x="1208267" y="0"/>
                </a:lnTo>
                <a:lnTo>
                  <a:pt x="1208267" y="1133574"/>
                </a:lnTo>
                <a:lnTo>
                  <a:pt x="0" y="11335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988344" y="-319579"/>
            <a:ext cx="11231969" cy="10047507"/>
          </a:xfrm>
          <a:custGeom>
            <a:avLst/>
            <a:gdLst/>
            <a:ahLst/>
            <a:cxnLst/>
            <a:rect r="r" b="b" t="t" l="l"/>
            <a:pathLst>
              <a:path h="10047507" w="11231969">
                <a:moveTo>
                  <a:pt x="0" y="0"/>
                </a:moveTo>
                <a:lnTo>
                  <a:pt x="11231969" y="0"/>
                </a:lnTo>
                <a:lnTo>
                  <a:pt x="11231969" y="10047507"/>
                </a:lnTo>
                <a:lnTo>
                  <a:pt x="0" y="100475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6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539976" y="1624062"/>
            <a:ext cx="7448367" cy="150914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935"/>
              </a:lnSpc>
            </a:pPr>
            <a:r>
              <a:rPr lang="en-US" sz="5161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Як можуть допомогти близькі та друзі: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195388" y="4418424"/>
            <a:ext cx="8538641" cy="2691006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0" indent="0" lvl="0">
              <a:lnSpc>
                <a:spcPts val="7325"/>
              </a:lnSpc>
            </a:pPr>
            <a:r>
              <a:rPr lang="en-US" sz="3699">
                <a:solidFill>
                  <a:srgbClr val="808068"/>
                </a:solidFill>
                <a:latin typeface="Aristotelica Pro"/>
                <a:ea typeface="Aristotelica Pro"/>
                <a:cs typeface="Aristotelica Pro"/>
                <a:sym typeface="Aristotelica Pro"/>
              </a:rPr>
              <a:t>Якщо у вашому оточенні є людина, яка потерпає від насильства, ваша підтримка може врятувати їй життя.</a:t>
            </a:r>
          </a:p>
        </p:txBody>
      </p:sp>
    </p:spTree>
  </p:cSld>
  <p:clrMapOvr>
    <a:masterClrMapping/>
  </p:clrMapOvr>
  <p:transition spd="slow">
    <p:push dir="d"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8F9F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2203955" y="2057761"/>
            <a:ext cx="6940045" cy="6940045"/>
          </a:xfrm>
          <a:custGeom>
            <a:avLst/>
            <a:gdLst/>
            <a:ahLst/>
            <a:cxnLst/>
            <a:rect r="r" b="b" t="t" l="l"/>
            <a:pathLst>
              <a:path h="6940045" w="6940045">
                <a:moveTo>
                  <a:pt x="0" y="0"/>
                </a:moveTo>
                <a:lnTo>
                  <a:pt x="6940045" y="0"/>
                </a:lnTo>
                <a:lnTo>
                  <a:pt x="6940045" y="6940045"/>
                </a:lnTo>
                <a:lnTo>
                  <a:pt x="0" y="6940045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5516008" y="-359762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4" y="0"/>
                </a:lnTo>
                <a:lnTo>
                  <a:pt x="18516634" y="18516634"/>
                </a:lnTo>
                <a:lnTo>
                  <a:pt x="0" y="185166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74780" y="1028700"/>
            <a:ext cx="2350509" cy="2205205"/>
          </a:xfrm>
          <a:custGeom>
            <a:avLst/>
            <a:gdLst/>
            <a:ahLst/>
            <a:cxnLst/>
            <a:rect r="r" b="b" t="t" l="l"/>
            <a:pathLst>
              <a:path h="2205205" w="2350509">
                <a:moveTo>
                  <a:pt x="0" y="0"/>
                </a:moveTo>
                <a:lnTo>
                  <a:pt x="2350509" y="0"/>
                </a:lnTo>
                <a:lnTo>
                  <a:pt x="2350509" y="2205205"/>
                </a:lnTo>
                <a:lnTo>
                  <a:pt x="0" y="220520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9400534" y="1810111"/>
            <a:ext cx="8115300" cy="716927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731"/>
              </a:lnSpc>
            </a:pPr>
            <a:r>
              <a:rPr lang="en-US" sz="3399" b="true">
                <a:solidFill>
                  <a:srgbClr val="808068"/>
                </a:solidFill>
                <a:latin typeface="Livvic Bold"/>
                <a:ea typeface="Livvic Bold"/>
                <a:cs typeface="Livvic Bold"/>
                <a:sym typeface="Livvic Bold"/>
              </a:rPr>
              <a:t>Слова, які будуть підтримкою:</a:t>
            </a:r>
          </a:p>
          <a:p>
            <a:pPr algn="just" marL="690876" indent="-345438" lvl="1">
              <a:lnSpc>
                <a:spcPts val="6335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Я тут для тебе. Розкажи, що сталось, я готовий/готова.</a:t>
            </a:r>
          </a:p>
          <a:p>
            <a:pPr algn="just" marL="690876" indent="-345438" lvl="1">
              <a:lnSpc>
                <a:spcPts val="6335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Я вірю тобі. Це не твоя вина.</a:t>
            </a:r>
          </a:p>
          <a:p>
            <a:pPr algn="just" marL="690876" indent="-345438" lvl="1">
              <a:lnSpc>
                <a:spcPts val="6335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Ти не один/одна. Разом ми знайдемо рішення.</a:t>
            </a:r>
          </a:p>
          <a:p>
            <a:pPr algn="just" marL="690876" indent="-345438" lvl="1">
              <a:lnSpc>
                <a:spcPts val="6335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Те, що відбувається - неправильно. Ти заслуговуєш на краще.</a:t>
            </a:r>
          </a:p>
          <a:p>
            <a:pPr algn="just" marL="690876" indent="-345438" lvl="1">
              <a:lnSpc>
                <a:spcPts val="6335"/>
              </a:lnSpc>
              <a:buFont typeface="Arial"/>
              <a:buChar char="•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Ми можемо вирішити це разом.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1021735" y="655955"/>
            <a:ext cx="6494099" cy="37274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r">
              <a:lnSpc>
                <a:spcPts val="3079"/>
              </a:lnSpc>
              <a:spcBef>
                <a:spcPct val="0"/>
              </a:spcBef>
            </a:pPr>
            <a:r>
              <a:rPr lang="en-US" sz="2199" spc="923">
                <a:solidFill>
                  <a:srgbClr val="808068"/>
                </a:solidFill>
                <a:latin typeface="Open Sauce"/>
                <a:ea typeface="Open Sauce"/>
                <a:cs typeface="Open Sauce"/>
                <a:sym typeface="Open Sauce"/>
              </a:rPr>
              <a:t>ДО ПРОТИДІЇ НАСИЛЬСТВА</a:t>
            </a:r>
          </a:p>
        </p:txBody>
      </p:sp>
    </p:spTree>
  </p:cSld>
  <p:clrMapOvr>
    <a:masterClrMapping/>
  </p:clrMapOvr>
  <p:transition spd="slow">
    <p:push dir="d"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167918" y="2957518"/>
            <a:ext cx="8335118" cy="5552307"/>
          </a:xfrm>
          <a:custGeom>
            <a:avLst/>
            <a:gdLst/>
            <a:ahLst/>
            <a:cxnLst/>
            <a:rect r="r" b="b" t="t" l="l"/>
            <a:pathLst>
              <a:path h="5552307" w="8335118">
                <a:moveTo>
                  <a:pt x="0" y="0"/>
                </a:moveTo>
                <a:lnTo>
                  <a:pt x="8335117" y="0"/>
                </a:lnTo>
                <a:lnTo>
                  <a:pt x="8335117" y="5552307"/>
                </a:lnTo>
                <a:lnTo>
                  <a:pt x="0" y="5552307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7795755" y="-200412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4"/>
                </a:lnTo>
                <a:lnTo>
                  <a:pt x="0" y="18516634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alphaModFix amt="68000"/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38786" y="709918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0" y="0"/>
                </a:moveTo>
                <a:lnTo>
                  <a:pt x="1208267" y="0"/>
                </a:lnTo>
                <a:lnTo>
                  <a:pt x="1208267" y="1133574"/>
                </a:lnTo>
                <a:lnTo>
                  <a:pt x="0" y="1133574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9696670" y="-200412"/>
            <a:ext cx="11231969" cy="10047507"/>
          </a:xfrm>
          <a:custGeom>
            <a:avLst/>
            <a:gdLst/>
            <a:ahLst/>
            <a:cxnLst/>
            <a:rect r="r" b="b" t="t" l="l"/>
            <a:pathLst>
              <a:path h="10047507" w="11231969">
                <a:moveTo>
                  <a:pt x="0" y="0"/>
                </a:moveTo>
                <a:lnTo>
                  <a:pt x="11231969" y="0"/>
                </a:lnTo>
                <a:lnTo>
                  <a:pt x="11231969" y="10047507"/>
                </a:lnTo>
                <a:lnTo>
                  <a:pt x="0" y="10047507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alphaModFix amt="6000"/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2754696" y="1044785"/>
            <a:ext cx="13883947" cy="786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5"/>
              </a:lnSpc>
            </a:pPr>
            <a:r>
              <a:rPr lang="en-US" sz="5361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Що робити, якщо людина не готова діяти?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028700" y="2719393"/>
            <a:ext cx="8796237" cy="472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 marL="690876" indent="-345438" lvl="1">
              <a:lnSpc>
                <a:spcPts val="6335"/>
              </a:lnSpc>
              <a:buAutoNum type="arabicPeriod" startAt="1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 Слухайте без осуду. Дайте людині відчути, що її історія важлива, і ви на її боці.</a:t>
            </a:r>
          </a:p>
          <a:p>
            <a:pPr algn="just" marL="690876" indent="-345438" lvl="1">
              <a:lnSpc>
                <a:spcPts val="6335"/>
              </a:lnSpc>
              <a:buAutoNum type="arabicPeriod" startAt="1"/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 Не змушуйте. Дії  в умовах страху чи примусу можуть призвести до ще більшої дистанції.</a:t>
            </a:r>
          </a:p>
        </p:txBody>
      </p:sp>
    </p:spTree>
  </p:cSld>
  <p:clrMapOvr>
    <a:masterClrMapping/>
  </p:clrMapOvr>
  <p:transition spd="slow">
    <p:push dir="u"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808733" y="-918708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9144000" y="5460184"/>
            <a:ext cx="1114417" cy="1114417"/>
          </a:xfrm>
          <a:custGeom>
            <a:avLst/>
            <a:gdLst/>
            <a:ahLst/>
            <a:cxnLst/>
            <a:rect r="r" b="b" t="t" l="l"/>
            <a:pathLst>
              <a:path h="1114417" w="1114417">
                <a:moveTo>
                  <a:pt x="0" y="0"/>
                </a:moveTo>
                <a:lnTo>
                  <a:pt x="1114417" y="0"/>
                </a:lnTo>
                <a:lnTo>
                  <a:pt x="1114417" y="1114417"/>
                </a:lnTo>
                <a:lnTo>
                  <a:pt x="0" y="111441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028700" y="902157"/>
            <a:ext cx="557208" cy="557208"/>
          </a:xfrm>
          <a:custGeom>
            <a:avLst/>
            <a:gdLst/>
            <a:ahLst/>
            <a:cxnLst/>
            <a:rect r="r" b="b" t="t" l="l"/>
            <a:pathLst>
              <a:path h="557208" w="557208">
                <a:moveTo>
                  <a:pt x="0" y="0"/>
                </a:moveTo>
                <a:lnTo>
                  <a:pt x="557208" y="0"/>
                </a:lnTo>
                <a:lnTo>
                  <a:pt x="557208" y="557209"/>
                </a:lnTo>
                <a:lnTo>
                  <a:pt x="0" y="557209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0557254" y="2663338"/>
            <a:ext cx="6594962" cy="6594962"/>
          </a:xfrm>
          <a:custGeom>
            <a:avLst/>
            <a:gdLst/>
            <a:ahLst/>
            <a:cxnLst/>
            <a:rect r="r" b="b" t="t" l="l"/>
            <a:pathLst>
              <a:path h="6594962" w="6594962">
                <a:moveTo>
                  <a:pt x="0" y="0"/>
                </a:moveTo>
                <a:lnTo>
                  <a:pt x="6594962" y="0"/>
                </a:lnTo>
                <a:lnTo>
                  <a:pt x="6594962" y="6594962"/>
                </a:lnTo>
                <a:lnTo>
                  <a:pt x="0" y="6594962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9408817" y="8339609"/>
            <a:ext cx="2349792" cy="2349792"/>
          </a:xfrm>
          <a:custGeom>
            <a:avLst/>
            <a:gdLst/>
            <a:ahLst/>
            <a:cxnLst/>
            <a:rect r="r" b="b" t="t" l="l"/>
            <a:pathLst>
              <a:path h="2349792" w="2349792">
                <a:moveTo>
                  <a:pt x="0" y="0"/>
                </a:moveTo>
                <a:lnTo>
                  <a:pt x="2349791" y="0"/>
                </a:lnTo>
                <a:lnTo>
                  <a:pt x="2349791" y="2349792"/>
                </a:lnTo>
                <a:lnTo>
                  <a:pt x="0" y="2349792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52869" y="1652227"/>
            <a:ext cx="15014182" cy="70617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414"/>
              </a:lnSpc>
            </a:pPr>
            <a:r>
              <a:rPr lang="en-US" sz="4708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Що робити, якщо людина не готова діяти?</a:t>
            </a:r>
          </a:p>
        </p:txBody>
      </p:sp>
      <p:sp>
        <p:nvSpPr>
          <p:cNvPr name="TextBox 8" id="8"/>
          <p:cNvSpPr txBox="true"/>
          <p:nvPr/>
        </p:nvSpPr>
        <p:spPr>
          <a:xfrm rot="0">
            <a:off x="1096958" y="2912933"/>
            <a:ext cx="7463002" cy="472173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6335"/>
              </a:lnSpc>
            </a:pPr>
            <a:r>
              <a:rPr lang="en-US" sz="31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3. </a:t>
            </a:r>
            <a:r>
              <a:rPr lang="en-US" sz="3199" strike="noStrike" u="none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Запропонуйте допомогу: поділитися контактами служб, організацій підтримки та захисту.</a:t>
            </a:r>
          </a:p>
          <a:p>
            <a:pPr algn="just" marL="0" indent="0" lvl="0">
              <a:lnSpc>
                <a:spcPts val="6335"/>
              </a:lnSpc>
            </a:pPr>
            <a:r>
              <a:rPr lang="en-US" sz="3199" strike="noStrike" u="none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4. </a:t>
            </a:r>
            <a:r>
              <a:rPr lang="en-US" sz="3199" strike="noStrike" u="none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Залишайтеся поруч. Іноді навіть просте “я поруч, коли ти будеш готовий/готова” має величезну силу.</a:t>
            </a:r>
          </a:p>
        </p:txBody>
      </p:sp>
    </p:spTree>
  </p:cSld>
  <p:clrMapOvr>
    <a:masterClrMapping/>
  </p:clrMapOvr>
  <p:transition spd="slow">
    <p:push dir="d"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bg>
      <p:bgPr>
        <a:solidFill>
          <a:srgbClr val="FFF4E8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888140" y="2724533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116775" y="-10954168"/>
            <a:ext cx="18516635" cy="18516635"/>
          </a:xfrm>
          <a:custGeom>
            <a:avLst/>
            <a:gdLst/>
            <a:ahLst/>
            <a:cxnLst/>
            <a:rect r="r" b="b" t="t" l="l"/>
            <a:pathLst>
              <a:path h="18516635" w="18516635">
                <a:moveTo>
                  <a:pt x="0" y="0"/>
                </a:moveTo>
                <a:lnTo>
                  <a:pt x="18516635" y="0"/>
                </a:lnTo>
                <a:lnTo>
                  <a:pt x="18516635" y="18516635"/>
                </a:lnTo>
                <a:lnTo>
                  <a:pt x="0" y="1851663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68000"/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2877317" y="901703"/>
            <a:ext cx="11661150" cy="154818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04"/>
              </a:lnSpc>
            </a:pPr>
            <a:r>
              <a:rPr lang="en-US" sz="5308">
                <a:solidFill>
                  <a:srgbClr val="808068"/>
                </a:solidFill>
                <a:latin typeface="Roca One"/>
                <a:ea typeface="Roca One"/>
                <a:cs typeface="Roca One"/>
                <a:sym typeface="Roca One"/>
              </a:rPr>
              <a:t>Психологічна вправа для підтримки близькими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1028700" y="3255269"/>
            <a:ext cx="16026451" cy="532219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37"/>
              </a:lnSpc>
            </a:pPr>
            <a:r>
              <a:rPr lang="en-US" sz="30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Коли людина ділиться з вами своїми почуттями, допоможіть їй створити простір, де вона відчує підтримку: </a:t>
            </a:r>
          </a:p>
          <a:p>
            <a:pPr algn="l" marL="669286" indent="-334643" lvl="1">
              <a:lnSpc>
                <a:spcPts val="6137"/>
              </a:lnSpc>
              <a:buAutoNum type="arabicPeriod" startAt="1"/>
            </a:pPr>
            <a:r>
              <a:rPr lang="en-US" sz="30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Сядьте поруч або тримайте людину за руку (якщо їй це комфортно).</a:t>
            </a:r>
          </a:p>
          <a:p>
            <a:pPr algn="l" marL="669286" indent="-334643" lvl="1">
              <a:lnSpc>
                <a:spcPts val="6137"/>
              </a:lnSpc>
              <a:buAutoNum type="arabicPeriod" startAt="1"/>
            </a:pPr>
            <a:r>
              <a:rPr lang="en-US" sz="30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Спокійно скажіть: “Я тебе чую. У твоїх почуттях немає нічого поганого.”</a:t>
            </a:r>
          </a:p>
          <a:p>
            <a:pPr algn="l" marL="669286" indent="-334643" lvl="1">
              <a:lnSpc>
                <a:spcPts val="6137"/>
              </a:lnSpc>
              <a:buAutoNum type="arabicPeriod" startAt="1"/>
            </a:pPr>
            <a:r>
              <a:rPr lang="en-US" sz="3099">
                <a:solidFill>
                  <a:srgbClr val="808068"/>
                </a:solidFill>
                <a:latin typeface="Livvic"/>
                <a:ea typeface="Livvic"/>
                <a:cs typeface="Livvic"/>
                <a:sym typeface="Livvic"/>
              </a:rPr>
              <a:t>Запропонуйте разом знайти вихід: “Ми разом придумаємо, як діяти далі, крок за кроком.”</a:t>
            </a:r>
          </a:p>
          <a:p>
            <a:pPr algn="l">
              <a:lnSpc>
                <a:spcPts val="6137"/>
              </a:lnSpc>
            </a:pPr>
            <a:r>
              <a:rPr lang="en-US" b="true" sz="3099" i="true">
                <a:solidFill>
                  <a:srgbClr val="808068"/>
                </a:solidFill>
                <a:latin typeface="Livvic Bold Italics"/>
                <a:ea typeface="Livvic Bold Italics"/>
                <a:cs typeface="Livvic Bold Italics"/>
                <a:sym typeface="Livvic Bold Italics"/>
              </a:rPr>
              <a:t>Це допоможе людині зрозуміти, що вона не сама, і її голос має значення.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4394189" y="2476883"/>
            <a:ext cx="8627406" cy="73076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 marL="0" indent="0" lvl="0">
              <a:lnSpc>
                <a:spcPts val="6335"/>
              </a:lnSpc>
            </a:pPr>
            <a:r>
              <a:rPr lang="en-US" b="true" sz="3199" spc="495">
                <a:solidFill>
                  <a:srgbClr val="1A5F95"/>
                </a:solidFill>
                <a:latin typeface="Open Sauce Bold"/>
                <a:ea typeface="Open Sauce Bold"/>
                <a:cs typeface="Open Sauce Bold"/>
                <a:sym typeface="Open Sauce Bold"/>
              </a:rPr>
              <a:t>ТЕХНІКА “БЕЗПЕЧНИЙ ПРОСТІР”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0">
            <a:off x="1028700" y="1094719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0" y="0"/>
                </a:moveTo>
                <a:lnTo>
                  <a:pt x="1208267" y="0"/>
                </a:lnTo>
                <a:lnTo>
                  <a:pt x="1208267" y="1133575"/>
                </a:lnTo>
                <a:lnTo>
                  <a:pt x="0" y="113357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true" flipV="true" rot="0">
            <a:off x="16051033" y="8124726"/>
            <a:ext cx="1208267" cy="1133574"/>
          </a:xfrm>
          <a:custGeom>
            <a:avLst/>
            <a:gdLst/>
            <a:ahLst/>
            <a:cxnLst/>
            <a:rect r="r" b="b" t="t" l="l"/>
            <a:pathLst>
              <a:path h="1133574" w="1208267">
                <a:moveTo>
                  <a:pt x="1208267" y="1133574"/>
                </a:moveTo>
                <a:lnTo>
                  <a:pt x="0" y="1133574"/>
                </a:lnTo>
                <a:lnTo>
                  <a:pt x="0" y="0"/>
                </a:lnTo>
                <a:lnTo>
                  <a:pt x="1208267" y="0"/>
                </a:lnTo>
                <a:lnTo>
                  <a:pt x="1208267" y="1133574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12753978" y="-4499865"/>
            <a:ext cx="9378507" cy="8389501"/>
          </a:xfrm>
          <a:custGeom>
            <a:avLst/>
            <a:gdLst/>
            <a:ahLst/>
            <a:cxnLst/>
            <a:rect r="r" b="b" t="t" l="l"/>
            <a:pathLst>
              <a:path h="8389501" w="9378507">
                <a:moveTo>
                  <a:pt x="0" y="0"/>
                </a:moveTo>
                <a:lnTo>
                  <a:pt x="9378507" y="0"/>
                </a:lnTo>
                <a:lnTo>
                  <a:pt x="9378507" y="8389501"/>
                </a:lnTo>
                <a:lnTo>
                  <a:pt x="0" y="8389501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alphaModFix amt="7999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true" flipV="true" rot="0">
            <a:off x="-3844485" y="6397364"/>
            <a:ext cx="9378507" cy="8389501"/>
          </a:xfrm>
          <a:custGeom>
            <a:avLst/>
            <a:gdLst/>
            <a:ahLst/>
            <a:cxnLst/>
            <a:rect r="r" b="b" t="t" l="l"/>
            <a:pathLst>
              <a:path h="8389501" w="9378507">
                <a:moveTo>
                  <a:pt x="9378507" y="8389501"/>
                </a:moveTo>
                <a:lnTo>
                  <a:pt x="0" y="8389501"/>
                </a:lnTo>
                <a:lnTo>
                  <a:pt x="0" y="0"/>
                </a:lnTo>
                <a:lnTo>
                  <a:pt x="9378507" y="0"/>
                </a:lnTo>
                <a:lnTo>
                  <a:pt x="9378507" y="8389501"/>
                </a:lnTo>
                <a:close/>
              </a:path>
            </a:pathLst>
          </a:custGeom>
          <a:blipFill>
            <a:blip r:embed="rId6">
              <a:alphaModFix amt="7999"/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DAGX4A4irlo</dc:identifier>
  <dcterms:modified xsi:type="dcterms:W3CDTF">2011-08-01T06:04:30Z</dcterms:modified>
  <cp:revision>1</cp:revision>
  <dc:title>Текст абзаца</dc:title>
</cp:coreProperties>
</file>