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y="5143500" cx="9144000"/>
  <p:notesSz cx="6858000" cy="9144000"/>
  <p:embeddedFontLst>
    <p:embeddedFont>
      <p:font typeface="Lobster"/>
      <p:regular r:id="rId34"/>
    </p:embeddedFont>
    <p:embeddedFont>
      <p:font typeface="PT Serif"/>
      <p:bold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font" Target="fonts/PTSerif-bold.fntdata"/><Relationship Id="rId12" Type="http://schemas.openxmlformats.org/officeDocument/2006/relationships/slide" Target="slides/slide6.xml"/><Relationship Id="rId34" Type="http://schemas.openxmlformats.org/officeDocument/2006/relationships/font" Target="fonts/Lobster-regular.fnt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36" Type="http://schemas.openxmlformats.org/officeDocument/2006/relationships/font" Target="fonts/PTSerif-boldItalic.fntdata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74cced0631_3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g374cced0631_3_7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74cced0631_3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374cced0631_3_9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74cced0631_3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g374cced0631_3_9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74cced0631_3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374cced0631_3_10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74cced0631_3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g374cced0631_3_1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74cced0631_3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g374cced0631_3_1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74cced0631_3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g374cced0631_3_1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74cced0631_3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g374cced0631_3_1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74cced0631_3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g374cced0631_3_1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74cced0631_3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g374cced0631_3_16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74cced0631_3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g374cced0631_3_16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74cced0631_3_1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g374cced0631_3_17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74cced0631_3_1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g374cced0631_3_18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74cced0631_3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g374cced0631_3_19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74cced0631_3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g374cced0631_3_20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74cced0631_3_2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g374cced0631_3_20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74cced0631_3_2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g374cced0631_3_2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74cced0631_3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g374cced0631_3_2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374cced0631_3_2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g374cced0631_3_2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74cced0631_3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g374cced0631_3_2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74cced0631_3_2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g374cced0631_3_26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374cced0631_3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g374cced0631_3_27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374cced0631_3_2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g374cced0631_3_28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374cced0631_3_2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g374cced0631_3_28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374cced0631_3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g374cced0631_3_29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374cced0631_3_3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g374cced0631_3_30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74cced0631_3_3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g374cced0631_3_3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/>
          <p:nvPr>
            <p:ph type="ctrTitle"/>
          </p:nvPr>
        </p:nvSpPr>
        <p:spPr>
          <a:xfrm>
            <a:off x="342900" y="1065213"/>
            <a:ext cx="3886200" cy="73501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2" name="Google Shape;62;p15"/>
          <p:cNvSpPr txBox="1"/>
          <p:nvPr>
            <p:ph idx="1" type="subTitle"/>
          </p:nvPr>
        </p:nvSpPr>
        <p:spPr>
          <a:xfrm>
            <a:off x="685800" y="1943100"/>
            <a:ext cx="3200400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3" name="Google Shape;63;p15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8" name="Google Shape;68;p16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69" name="Google Shape;69;p16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/>
          <p:nvPr>
            <p:ph type="title"/>
          </p:nvPr>
        </p:nvSpPr>
        <p:spPr>
          <a:xfrm>
            <a:off x="361156" y="2203450"/>
            <a:ext cx="3886200" cy="681038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 cap="none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4" name="Google Shape;74;p17"/>
          <p:cNvSpPr txBox="1"/>
          <p:nvPr>
            <p:ph idx="1" type="body"/>
          </p:nvPr>
        </p:nvSpPr>
        <p:spPr>
          <a:xfrm>
            <a:off x="361156" y="1453357"/>
            <a:ext cx="3886200" cy="750094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5" name="Google Shape;75;p17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0" name="Google Shape;80;p18"/>
          <p:cNvSpPr txBox="1"/>
          <p:nvPr>
            <p:ph idx="1" type="body"/>
          </p:nvPr>
        </p:nvSpPr>
        <p:spPr>
          <a:xfrm>
            <a:off x="2286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81" name="Google Shape;81;p18"/>
          <p:cNvSpPr txBox="1"/>
          <p:nvPr>
            <p:ph idx="2" type="body"/>
          </p:nvPr>
        </p:nvSpPr>
        <p:spPr>
          <a:xfrm>
            <a:off x="23241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82" name="Google Shape;82;p18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4" name="Google Shape;84;p18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7" name="Google Shape;87;p19"/>
          <p:cNvSpPr txBox="1"/>
          <p:nvPr>
            <p:ph idx="1" type="body"/>
          </p:nvPr>
        </p:nvSpPr>
        <p:spPr>
          <a:xfrm>
            <a:off x="228600" y="767556"/>
            <a:ext cx="2020094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88" name="Google Shape;88;p19"/>
          <p:cNvSpPr txBox="1"/>
          <p:nvPr>
            <p:ph idx="2" type="body"/>
          </p:nvPr>
        </p:nvSpPr>
        <p:spPr>
          <a:xfrm>
            <a:off x="228600" y="1087438"/>
            <a:ext cx="2020094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89" name="Google Shape;89;p19"/>
          <p:cNvSpPr txBox="1"/>
          <p:nvPr>
            <p:ph idx="3" type="body"/>
          </p:nvPr>
        </p:nvSpPr>
        <p:spPr>
          <a:xfrm>
            <a:off x="2322513" y="767556"/>
            <a:ext cx="2020888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90" name="Google Shape;90;p19"/>
          <p:cNvSpPr txBox="1"/>
          <p:nvPr>
            <p:ph idx="4" type="body"/>
          </p:nvPr>
        </p:nvSpPr>
        <p:spPr>
          <a:xfrm>
            <a:off x="2322513" y="1087438"/>
            <a:ext cx="2020888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91" name="Google Shape;91;p19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6" name="Google Shape;96;p20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228600" y="136525"/>
            <a:ext cx="1504157" cy="581025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1787525" y="136525"/>
            <a:ext cx="2555875" cy="2926557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indent="-317500" lvl="1" marL="914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indent="-3048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indent="-2921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indent="-2921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indent="-2921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indent="-2921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indent="-2921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indent="-2921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228600" y="717550"/>
            <a:ext cx="1504157" cy="23455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896144" y="2400300"/>
            <a:ext cx="2743200" cy="283369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896144" y="306388"/>
            <a:ext cx="2743200" cy="20574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896144" y="2683669"/>
            <a:ext cx="2743200" cy="402431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1154509" y="-125809"/>
            <a:ext cx="2262982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2366169" y="1085850"/>
            <a:ext cx="2925763" cy="102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270669" y="95250"/>
            <a:ext cx="2925763" cy="30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17500" lvl="1" marL="9144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048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2100" lvl="3" marL="1828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–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2100" lvl="4" marL="22860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2100" lvl="5" marL="27432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2100" lvl="6" marL="32004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2100" lvl="7" marL="3657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2100" lvl="8" marL="4114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5.jpg"/><Relationship Id="rId4" Type="http://schemas.openxmlformats.org/officeDocument/2006/relationships/image" Target="../media/image16.png"/><Relationship Id="rId11" Type="http://schemas.openxmlformats.org/officeDocument/2006/relationships/image" Target="../media/image7.png"/><Relationship Id="rId10" Type="http://schemas.openxmlformats.org/officeDocument/2006/relationships/image" Target="../media/image14.png"/><Relationship Id="rId12" Type="http://schemas.openxmlformats.org/officeDocument/2006/relationships/image" Target="../media/image3.png"/><Relationship Id="rId9" Type="http://schemas.openxmlformats.org/officeDocument/2006/relationships/image" Target="../media/image12.png"/><Relationship Id="rId5" Type="http://schemas.openxmlformats.org/officeDocument/2006/relationships/image" Target="../media/image15.png"/><Relationship Id="rId6" Type="http://schemas.openxmlformats.org/officeDocument/2006/relationships/image" Target="../media/image6.png"/><Relationship Id="rId7" Type="http://schemas.openxmlformats.org/officeDocument/2006/relationships/image" Target="../media/image17.png"/><Relationship Id="rId8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2.png"/><Relationship Id="rId6" Type="http://schemas.openxmlformats.org/officeDocument/2006/relationships/image" Target="../media/image10.png"/><Relationship Id="rId7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27.png"/><Relationship Id="rId5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2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2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2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2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9.png"/><Relationship Id="rId4" Type="http://schemas.openxmlformats.org/officeDocument/2006/relationships/image" Target="../media/image3.png"/><Relationship Id="rId5" Type="http://schemas.openxmlformats.org/officeDocument/2006/relationships/image" Target="../media/image3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9.png"/><Relationship Id="rId4" Type="http://schemas.openxmlformats.org/officeDocument/2006/relationships/image" Target="../media/image21.png"/><Relationship Id="rId5" Type="http://schemas.openxmlformats.org/officeDocument/2006/relationships/image" Target="../media/image18.jpg"/><Relationship Id="rId6" Type="http://schemas.openxmlformats.org/officeDocument/2006/relationships/image" Target="../media/image23.jpg"/><Relationship Id="rId7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9.png"/><Relationship Id="rId4" Type="http://schemas.openxmlformats.org/officeDocument/2006/relationships/image" Target="../media/image28.jpg"/><Relationship Id="rId5" Type="http://schemas.openxmlformats.org/officeDocument/2006/relationships/image" Target="../media/image32.jpg"/><Relationship Id="rId6" Type="http://schemas.openxmlformats.org/officeDocument/2006/relationships/image" Target="../media/image33.jpg"/><Relationship Id="rId7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9.png"/><Relationship Id="rId4" Type="http://schemas.openxmlformats.org/officeDocument/2006/relationships/image" Target="../media/image30.jpg"/><Relationship Id="rId5" Type="http://schemas.openxmlformats.org/officeDocument/2006/relationships/image" Target="../media/image38.jpg"/><Relationship Id="rId6" Type="http://schemas.openxmlformats.org/officeDocument/2006/relationships/image" Target="../media/image59.jpg"/><Relationship Id="rId7" Type="http://schemas.openxmlformats.org/officeDocument/2006/relationships/image" Target="../media/image35.jpg"/><Relationship Id="rId8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png"/><Relationship Id="rId4" Type="http://schemas.openxmlformats.org/officeDocument/2006/relationships/image" Target="../media/image3.png"/><Relationship Id="rId5" Type="http://schemas.openxmlformats.org/officeDocument/2006/relationships/image" Target="../media/image3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pin.it/a4ruEEHwc" TargetMode="External"/><Relationship Id="rId4" Type="http://schemas.openxmlformats.org/officeDocument/2006/relationships/image" Target="../media/image29.png"/><Relationship Id="rId5" Type="http://schemas.openxmlformats.org/officeDocument/2006/relationships/image" Target="../media/image3.png"/><Relationship Id="rId6" Type="http://schemas.openxmlformats.org/officeDocument/2006/relationships/image" Target="../media/image5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4.png"/><Relationship Id="rId4" Type="http://schemas.openxmlformats.org/officeDocument/2006/relationships/image" Target="../media/image40.png"/><Relationship Id="rId11" Type="http://schemas.openxmlformats.org/officeDocument/2006/relationships/image" Target="../media/image43.png"/><Relationship Id="rId10" Type="http://schemas.openxmlformats.org/officeDocument/2006/relationships/image" Target="../media/image41.png"/><Relationship Id="rId9" Type="http://schemas.openxmlformats.org/officeDocument/2006/relationships/hyperlink" Target="https://www.canva.com/design/DAGi6GhjkP4/l-rggZuNIlRAGHxkM6Uz4A/edit?utm_content=DAGi6GhjkP4&amp;utm_campaign=designshare&amp;utm_medium=link2&amp;utm_source=sharebutton" TargetMode="External"/><Relationship Id="rId5" Type="http://schemas.openxmlformats.org/officeDocument/2006/relationships/image" Target="../media/image37.png"/><Relationship Id="rId6" Type="http://schemas.openxmlformats.org/officeDocument/2006/relationships/image" Target="../media/image3.png"/><Relationship Id="rId7" Type="http://schemas.openxmlformats.org/officeDocument/2006/relationships/hyperlink" Target="https://www.canva.com/design/DAGiuTXA0xY/tgd6Pvd3xICPwcj1qyAkdQ/view?utm_content=DAGiuTXA0xY&amp;utm_campaign=designshare&amp;utm_medium=link2&amp;utm_source=uniquelinks&amp;utlId=h23f1b68f28" TargetMode="External"/><Relationship Id="rId8" Type="http://schemas.openxmlformats.org/officeDocument/2006/relationships/image" Target="../media/image4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4.png"/><Relationship Id="rId4" Type="http://schemas.openxmlformats.org/officeDocument/2006/relationships/image" Target="../media/image5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png"/><Relationship Id="rId4" Type="http://schemas.openxmlformats.org/officeDocument/2006/relationships/image" Target="../media/image4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4.png"/><Relationship Id="rId4" Type="http://schemas.openxmlformats.org/officeDocument/2006/relationships/image" Target="../media/image4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4.png"/><Relationship Id="rId4" Type="http://schemas.openxmlformats.org/officeDocument/2006/relationships/image" Target="../media/image5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4.png"/><Relationship Id="rId4" Type="http://schemas.openxmlformats.org/officeDocument/2006/relationships/image" Target="../media/image5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4.png"/><Relationship Id="rId4" Type="http://schemas.openxmlformats.org/officeDocument/2006/relationships/image" Target="../media/image4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4.png"/><Relationship Id="rId4" Type="http://schemas.openxmlformats.org/officeDocument/2006/relationships/image" Target="../media/image44.jpg"/><Relationship Id="rId5" Type="http://schemas.openxmlformats.org/officeDocument/2006/relationships/image" Target="../media/image50.jpg"/><Relationship Id="rId6" Type="http://schemas.openxmlformats.org/officeDocument/2006/relationships/image" Target="../media/image53.jpg"/><Relationship Id="rId7" Type="http://schemas.openxmlformats.org/officeDocument/2006/relationships/image" Target="../media/image55.png"/><Relationship Id="rId8" Type="http://schemas.openxmlformats.org/officeDocument/2006/relationships/image" Target="../media/image54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4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A2C3CD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/>
          <p:nvPr/>
        </p:nvSpPr>
        <p:spPr>
          <a:xfrm>
            <a:off x="-88503" y="2347463"/>
            <a:ext cx="9526941" cy="2901628"/>
          </a:xfrm>
          <a:custGeom>
            <a:rect b="b" l="l" r="r" t="t"/>
            <a:pathLst>
              <a:path extrusionOk="0" h="899076" w="2951945">
                <a:moveTo>
                  <a:pt x="0" y="0"/>
                </a:moveTo>
                <a:lnTo>
                  <a:pt x="2951945" y="0"/>
                </a:lnTo>
                <a:lnTo>
                  <a:pt x="2951945" y="899076"/>
                </a:lnTo>
                <a:lnTo>
                  <a:pt x="0" y="899076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48736" l="0" r="0" t="-70215"/>
            </a:stretch>
          </a:blipFill>
          <a:ln>
            <a:noFill/>
          </a:ln>
        </p:spPr>
      </p:sp>
      <p:sp>
        <p:nvSpPr>
          <p:cNvPr id="130" name="Google Shape;130;p25"/>
          <p:cNvSpPr/>
          <p:nvPr/>
        </p:nvSpPr>
        <p:spPr>
          <a:xfrm>
            <a:off x="5781267" y="1765396"/>
            <a:ext cx="1634508" cy="68352"/>
          </a:xfrm>
          <a:custGeom>
            <a:rect b="b" l="l" r="r" t="t"/>
            <a:pathLst>
              <a:path extrusionOk="0" h="136704" w="3269016">
                <a:moveTo>
                  <a:pt x="0" y="0"/>
                </a:moveTo>
                <a:lnTo>
                  <a:pt x="3269017" y="0"/>
                </a:lnTo>
                <a:lnTo>
                  <a:pt x="3269017" y="136705"/>
                </a:lnTo>
                <a:lnTo>
                  <a:pt x="0" y="13670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1" name="Google Shape;131;p25"/>
          <p:cNvSpPr/>
          <p:nvPr/>
        </p:nvSpPr>
        <p:spPr>
          <a:xfrm>
            <a:off x="3852141" y="807833"/>
            <a:ext cx="195696" cy="188936"/>
          </a:xfrm>
          <a:custGeom>
            <a:rect b="b" l="l" r="r" t="t"/>
            <a:pathLst>
              <a:path extrusionOk="0" h="377872" w="391393">
                <a:moveTo>
                  <a:pt x="0" y="0"/>
                </a:moveTo>
                <a:lnTo>
                  <a:pt x="391393" y="0"/>
                </a:lnTo>
                <a:lnTo>
                  <a:pt x="391393" y="377872"/>
                </a:lnTo>
                <a:lnTo>
                  <a:pt x="0" y="37787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2" name="Google Shape;132;p25"/>
          <p:cNvSpPr/>
          <p:nvPr/>
        </p:nvSpPr>
        <p:spPr>
          <a:xfrm rot="864659">
            <a:off x="7865056" y="310875"/>
            <a:ext cx="1776768" cy="1776768"/>
          </a:xfrm>
          <a:custGeom>
            <a:rect b="b" l="l" r="r" t="t"/>
            <a:pathLst>
              <a:path extrusionOk="0" h="3553536" w="3553536">
                <a:moveTo>
                  <a:pt x="0" y="0"/>
                </a:moveTo>
                <a:lnTo>
                  <a:pt x="3553536" y="0"/>
                </a:lnTo>
                <a:lnTo>
                  <a:pt x="3553536" y="3553536"/>
                </a:lnTo>
                <a:lnTo>
                  <a:pt x="0" y="35535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3" name="Google Shape;133;p25"/>
          <p:cNvSpPr/>
          <p:nvPr/>
        </p:nvSpPr>
        <p:spPr>
          <a:xfrm rot="-2161015">
            <a:off x="815315" y="4077847"/>
            <a:ext cx="499120" cy="612759"/>
          </a:xfrm>
          <a:custGeom>
            <a:rect b="b" l="l" r="r" t="t"/>
            <a:pathLst>
              <a:path extrusionOk="0" h="1225518" w="998240">
                <a:moveTo>
                  <a:pt x="0" y="0"/>
                </a:moveTo>
                <a:lnTo>
                  <a:pt x="998240" y="0"/>
                </a:lnTo>
                <a:lnTo>
                  <a:pt x="998240" y="1225517"/>
                </a:lnTo>
                <a:lnTo>
                  <a:pt x="0" y="122551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4" name="Google Shape;134;p25"/>
          <p:cNvSpPr/>
          <p:nvPr/>
        </p:nvSpPr>
        <p:spPr>
          <a:xfrm flipH="1">
            <a:off x="368364" y="1930386"/>
            <a:ext cx="69115" cy="67015"/>
          </a:xfrm>
          <a:custGeom>
            <a:rect b="b" l="l" r="r" t="t"/>
            <a:pathLst>
              <a:path extrusionOk="0" h="134029" w="138229">
                <a:moveTo>
                  <a:pt x="138228" y="0"/>
                </a:moveTo>
                <a:lnTo>
                  <a:pt x="0" y="0"/>
                </a:lnTo>
                <a:lnTo>
                  <a:pt x="0" y="134029"/>
                </a:lnTo>
                <a:lnTo>
                  <a:pt x="138228" y="134029"/>
                </a:lnTo>
                <a:lnTo>
                  <a:pt x="138228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5" name="Google Shape;135;p25"/>
          <p:cNvSpPr txBox="1"/>
          <p:nvPr/>
        </p:nvSpPr>
        <p:spPr>
          <a:xfrm>
            <a:off x="949118" y="798309"/>
            <a:ext cx="7073310" cy="9045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26792"/>
                </a:solidFill>
                <a:latin typeface="Lobster"/>
                <a:ea typeface="Lobster"/>
                <a:cs typeface="Lobster"/>
                <a:sym typeface="Lobster"/>
              </a:rPr>
              <a:t>Формування комунікативної особистості  дошкільників шляхом використання інноваційних методик.</a:t>
            </a:r>
            <a:endParaRPr b="0" i="0" sz="1800" u="none" cap="none" strike="noStrike">
              <a:solidFill>
                <a:srgbClr val="026792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26792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6" name="Google Shape;136;p25"/>
          <p:cNvSpPr/>
          <p:nvPr/>
        </p:nvSpPr>
        <p:spPr>
          <a:xfrm rot="10626776">
            <a:off x="-757207" y="218541"/>
            <a:ext cx="2012834" cy="2012834"/>
          </a:xfrm>
          <a:custGeom>
            <a:rect b="b" l="l" r="r" t="t"/>
            <a:pathLst>
              <a:path extrusionOk="0" h="4025668" w="4025668">
                <a:moveTo>
                  <a:pt x="0" y="0"/>
                </a:moveTo>
                <a:lnTo>
                  <a:pt x="4025668" y="0"/>
                </a:lnTo>
                <a:lnTo>
                  <a:pt x="4025668" y="4025668"/>
                </a:lnTo>
                <a:lnTo>
                  <a:pt x="0" y="40256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7" name="Google Shape;137;p25"/>
          <p:cNvSpPr/>
          <p:nvPr/>
        </p:nvSpPr>
        <p:spPr>
          <a:xfrm rot="286091">
            <a:off x="1677078" y="2806243"/>
            <a:ext cx="629937" cy="573815"/>
          </a:xfrm>
          <a:custGeom>
            <a:rect b="b" l="l" r="r" t="t"/>
            <a:pathLst>
              <a:path extrusionOk="0" h="1147630" w="1259873">
                <a:moveTo>
                  <a:pt x="0" y="0"/>
                </a:moveTo>
                <a:lnTo>
                  <a:pt x="1259873" y="0"/>
                </a:lnTo>
                <a:lnTo>
                  <a:pt x="1259873" y="1147630"/>
                </a:lnTo>
                <a:lnTo>
                  <a:pt x="0" y="114763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8" name="Google Shape;138;p25"/>
          <p:cNvSpPr/>
          <p:nvPr/>
        </p:nvSpPr>
        <p:spPr>
          <a:xfrm>
            <a:off x="7247149" y="3178410"/>
            <a:ext cx="573610" cy="611406"/>
          </a:xfrm>
          <a:custGeom>
            <a:rect b="b" l="l" r="r" t="t"/>
            <a:pathLst>
              <a:path extrusionOk="0" h="1222813" w="1147221">
                <a:moveTo>
                  <a:pt x="0" y="0"/>
                </a:moveTo>
                <a:lnTo>
                  <a:pt x="1147221" y="0"/>
                </a:lnTo>
                <a:lnTo>
                  <a:pt x="1147221" y="1222813"/>
                </a:lnTo>
                <a:lnTo>
                  <a:pt x="0" y="12228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9" name="Google Shape;139;p25"/>
          <p:cNvSpPr/>
          <p:nvPr/>
        </p:nvSpPr>
        <p:spPr>
          <a:xfrm>
            <a:off x="7894945" y="617098"/>
            <a:ext cx="1358674" cy="1148299"/>
          </a:xfrm>
          <a:custGeom>
            <a:rect b="b" l="l" r="r" t="t"/>
            <a:pathLst>
              <a:path extrusionOk="0" h="2296598" w="2717349">
                <a:moveTo>
                  <a:pt x="0" y="0"/>
                </a:moveTo>
                <a:lnTo>
                  <a:pt x="2717349" y="0"/>
                </a:lnTo>
                <a:lnTo>
                  <a:pt x="2717349" y="2296598"/>
                </a:lnTo>
                <a:lnTo>
                  <a:pt x="0" y="22965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0" name="Google Shape;140;p25"/>
          <p:cNvSpPr txBox="1"/>
          <p:nvPr/>
        </p:nvSpPr>
        <p:spPr>
          <a:xfrm>
            <a:off x="7065091" y="3662006"/>
            <a:ext cx="1914674" cy="6267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Леся Курбат</a:t>
            </a:r>
            <a:endParaRPr b="0" i="0" sz="12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консультант КУ “ЦПРПП”</a:t>
            </a:r>
            <a:endParaRPr b="0" i="0" sz="12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Степанківської сільської ради</a:t>
            </a:r>
            <a:endParaRPr b="0" i="0" sz="12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6" name="Google Shape;146;p26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7" name="Google Shape;147;p26"/>
          <p:cNvSpPr txBox="1"/>
          <p:nvPr/>
        </p:nvSpPr>
        <p:spPr>
          <a:xfrm>
            <a:off x="486249" y="1208285"/>
            <a:ext cx="8319718" cy="12592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Зміст: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203200" lvl="1" marL="3937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Ознайомлення з перспективним педагогічним досвідом у контексті формування художньо-мовленнєвої діяльності дітей дошкільного віку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203200" lvl="1" marL="3937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Ознайомлення з технологіями: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1208342" y="2438916"/>
            <a:ext cx="3565475" cy="9401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«Літературний проєкт»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фокусного навчання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ОЗОН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7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4" name="Google Shape;154;p27"/>
          <p:cNvSpPr/>
          <p:nvPr/>
        </p:nvSpPr>
        <p:spPr>
          <a:xfrm>
            <a:off x="5125813" y="1063641"/>
            <a:ext cx="3503838" cy="3429143"/>
          </a:xfrm>
          <a:custGeom>
            <a:rect b="b" l="l" r="r" t="t"/>
            <a:pathLst>
              <a:path extrusionOk="0" h="6858286" w="7007675">
                <a:moveTo>
                  <a:pt x="0" y="0"/>
                </a:moveTo>
                <a:lnTo>
                  <a:pt x="7007675" y="0"/>
                </a:lnTo>
                <a:lnTo>
                  <a:pt x="7007675" y="6858286"/>
                </a:lnTo>
                <a:lnTo>
                  <a:pt x="0" y="685828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5" name="Google Shape;155;p27"/>
          <p:cNvSpPr txBox="1"/>
          <p:nvPr/>
        </p:nvSpPr>
        <p:spPr>
          <a:xfrm>
            <a:off x="514350" y="1768316"/>
            <a:ext cx="4464567" cy="15782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«Інноваційні технології» – це технології навчання, які дають можливість та сприяють дітям спільно, взаємно, обопільно та вкупі, жваво, енергійно й рухливо займатися під час освітнього процесу.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56" name="Google Shape;156;p27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8"/>
          <p:cNvSpPr/>
          <p:nvPr/>
        </p:nvSpPr>
        <p:spPr>
          <a:xfrm flipH="1">
            <a:off x="-443499" y="0"/>
            <a:ext cx="4776311" cy="3187102"/>
          </a:xfrm>
          <a:custGeom>
            <a:rect b="b" l="l" r="r" t="t"/>
            <a:pathLst>
              <a:path extrusionOk="0" h="6374204" w="9552621">
                <a:moveTo>
                  <a:pt x="0" y="6374204"/>
                </a:moveTo>
                <a:lnTo>
                  <a:pt x="9552621" y="6374204"/>
                </a:lnTo>
                <a:lnTo>
                  <a:pt x="9552621" y="0"/>
                </a:lnTo>
                <a:lnTo>
                  <a:pt x="0" y="0"/>
                </a:lnTo>
                <a:lnTo>
                  <a:pt x="0" y="6374204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2" name="Google Shape;162;p28"/>
          <p:cNvSpPr/>
          <p:nvPr/>
        </p:nvSpPr>
        <p:spPr>
          <a:xfrm>
            <a:off x="6377882" y="3187102"/>
            <a:ext cx="2569127" cy="3051878"/>
          </a:xfrm>
          <a:custGeom>
            <a:rect b="b" l="l" r="r" t="t"/>
            <a:pathLst>
              <a:path extrusionOk="0" h="6103756" w="5138253">
                <a:moveTo>
                  <a:pt x="0" y="0"/>
                </a:moveTo>
                <a:lnTo>
                  <a:pt x="5138252" y="0"/>
                </a:lnTo>
                <a:lnTo>
                  <a:pt x="5138252" y="6103755"/>
                </a:lnTo>
                <a:lnTo>
                  <a:pt x="0" y="61037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3" name="Google Shape;163;p28"/>
          <p:cNvSpPr/>
          <p:nvPr/>
        </p:nvSpPr>
        <p:spPr>
          <a:xfrm rot="6689266">
            <a:off x="6016246" y="3615080"/>
            <a:ext cx="1664225" cy="1593495"/>
          </a:xfrm>
          <a:custGeom>
            <a:rect b="b" l="l" r="r" t="t"/>
            <a:pathLst>
              <a:path extrusionOk="0" h="3186990" w="3328449">
                <a:moveTo>
                  <a:pt x="0" y="0"/>
                </a:moveTo>
                <a:lnTo>
                  <a:pt x="3328449" y="0"/>
                </a:lnTo>
                <a:lnTo>
                  <a:pt x="3328449" y="3186990"/>
                </a:lnTo>
                <a:lnTo>
                  <a:pt x="0" y="318699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4" name="Google Shape;164;p28"/>
          <p:cNvSpPr/>
          <p:nvPr/>
        </p:nvSpPr>
        <p:spPr>
          <a:xfrm>
            <a:off x="6166994" y="400172"/>
            <a:ext cx="2000218" cy="2037914"/>
          </a:xfrm>
          <a:custGeom>
            <a:rect b="b" l="l" r="r" t="t"/>
            <a:pathLst>
              <a:path extrusionOk="0" h="4075828" w="4000437">
                <a:moveTo>
                  <a:pt x="0" y="0"/>
                </a:moveTo>
                <a:lnTo>
                  <a:pt x="4000438" y="0"/>
                </a:lnTo>
                <a:lnTo>
                  <a:pt x="4000438" y="4075828"/>
                </a:lnTo>
                <a:lnTo>
                  <a:pt x="0" y="407582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5" name="Google Shape;165;p28"/>
          <p:cNvSpPr txBox="1"/>
          <p:nvPr/>
        </p:nvSpPr>
        <p:spPr>
          <a:xfrm>
            <a:off x="1836316" y="2467134"/>
            <a:ext cx="5471369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Чому інноваційні методи навчання успішні з дітьми дошкільного віку?</a:t>
            </a:r>
            <a:endParaRPr b="0" i="0" sz="14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66" name="Google Shape;166;p28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9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2" name="Google Shape;172;p29"/>
          <p:cNvSpPr/>
          <p:nvPr/>
        </p:nvSpPr>
        <p:spPr>
          <a:xfrm rot="-1163224">
            <a:off x="990422" y="1363236"/>
            <a:ext cx="2071623" cy="617720"/>
          </a:xfrm>
          <a:custGeom>
            <a:rect b="b" l="l" r="r" t="t"/>
            <a:pathLst>
              <a:path extrusionOk="0" h="1235440" w="4143245">
                <a:moveTo>
                  <a:pt x="0" y="0"/>
                </a:moveTo>
                <a:lnTo>
                  <a:pt x="4143246" y="0"/>
                </a:lnTo>
                <a:lnTo>
                  <a:pt x="4143246" y="1235441"/>
                </a:lnTo>
                <a:lnTo>
                  <a:pt x="0" y="123544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3" name="Google Shape;173;p29"/>
          <p:cNvSpPr/>
          <p:nvPr/>
        </p:nvSpPr>
        <p:spPr>
          <a:xfrm flipH="1" rot="1270330">
            <a:off x="6078896" y="1412376"/>
            <a:ext cx="2071622" cy="617720"/>
          </a:xfrm>
          <a:custGeom>
            <a:rect b="b" l="l" r="r" t="t"/>
            <a:pathLst>
              <a:path extrusionOk="0" h="1235440" w="4143245">
                <a:moveTo>
                  <a:pt x="4143245" y="0"/>
                </a:moveTo>
                <a:lnTo>
                  <a:pt x="0" y="0"/>
                </a:lnTo>
                <a:lnTo>
                  <a:pt x="0" y="1235441"/>
                </a:lnTo>
                <a:lnTo>
                  <a:pt x="4143245" y="1235441"/>
                </a:lnTo>
                <a:lnTo>
                  <a:pt x="4143245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74" name="Google Shape;174;p29"/>
          <p:cNvGrpSpPr/>
          <p:nvPr/>
        </p:nvGrpSpPr>
        <p:grpSpPr>
          <a:xfrm>
            <a:off x="3459163" y="1692825"/>
            <a:ext cx="2225675" cy="1326808"/>
            <a:chOff x="0" y="-28575"/>
            <a:chExt cx="1172372" cy="698895"/>
          </a:xfrm>
        </p:grpSpPr>
        <p:sp>
          <p:nvSpPr>
            <p:cNvPr id="175" name="Google Shape;175;p29"/>
            <p:cNvSpPr/>
            <p:nvPr/>
          </p:nvSpPr>
          <p:spPr>
            <a:xfrm>
              <a:off x="0" y="0"/>
              <a:ext cx="1172372" cy="670320"/>
            </a:xfrm>
            <a:custGeom>
              <a:rect b="b" l="l" r="r" t="t"/>
              <a:pathLst>
                <a:path extrusionOk="0" h="670320" w="1172372">
                  <a:moveTo>
                    <a:pt x="88701" y="0"/>
                  </a:moveTo>
                  <a:lnTo>
                    <a:pt x="1083671" y="0"/>
                  </a:lnTo>
                  <a:cubicBezTo>
                    <a:pt x="1107196" y="0"/>
                    <a:pt x="1129758" y="9345"/>
                    <a:pt x="1146392" y="25980"/>
                  </a:cubicBezTo>
                  <a:cubicBezTo>
                    <a:pt x="1163027" y="42614"/>
                    <a:pt x="1172372" y="65176"/>
                    <a:pt x="1172372" y="88701"/>
                  </a:cubicBezTo>
                  <a:lnTo>
                    <a:pt x="1172372" y="581619"/>
                  </a:lnTo>
                  <a:cubicBezTo>
                    <a:pt x="1172372" y="630607"/>
                    <a:pt x="1132659" y="670320"/>
                    <a:pt x="1083671" y="670320"/>
                  </a:cubicBezTo>
                  <a:lnTo>
                    <a:pt x="88701" y="670320"/>
                  </a:lnTo>
                  <a:cubicBezTo>
                    <a:pt x="65176" y="670320"/>
                    <a:pt x="42614" y="660975"/>
                    <a:pt x="25980" y="644340"/>
                  </a:cubicBezTo>
                  <a:cubicBezTo>
                    <a:pt x="9345" y="627705"/>
                    <a:pt x="0" y="605144"/>
                    <a:pt x="0" y="581619"/>
                  </a:cubicBezTo>
                  <a:lnTo>
                    <a:pt x="0" y="88701"/>
                  </a:lnTo>
                  <a:cubicBezTo>
                    <a:pt x="0" y="65176"/>
                    <a:pt x="9345" y="42614"/>
                    <a:pt x="25980" y="25980"/>
                  </a:cubicBezTo>
                  <a:cubicBezTo>
                    <a:pt x="42614" y="9345"/>
                    <a:pt x="65176" y="0"/>
                    <a:pt x="88701" y="0"/>
                  </a:cubicBezTo>
                  <a:close/>
                </a:path>
              </a:pathLst>
            </a:custGeom>
            <a:solidFill>
              <a:srgbClr val="287A74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" name="Google Shape;176;p29"/>
            <p:cNvSpPr txBox="1"/>
            <p:nvPr/>
          </p:nvSpPr>
          <p:spPr>
            <a:xfrm>
              <a:off x="0" y="-28575"/>
              <a:ext cx="1172372" cy="6988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7" name="Google Shape;177;p29"/>
          <p:cNvGrpSpPr/>
          <p:nvPr/>
        </p:nvGrpSpPr>
        <p:grpSpPr>
          <a:xfrm>
            <a:off x="514350" y="2306095"/>
            <a:ext cx="2225675" cy="1161952"/>
            <a:chOff x="0" y="-28575"/>
            <a:chExt cx="1172372" cy="612057"/>
          </a:xfrm>
        </p:grpSpPr>
        <p:sp>
          <p:nvSpPr>
            <p:cNvPr id="178" name="Google Shape;178;p29"/>
            <p:cNvSpPr/>
            <p:nvPr/>
          </p:nvSpPr>
          <p:spPr>
            <a:xfrm>
              <a:off x="0" y="0"/>
              <a:ext cx="1172372" cy="583482"/>
            </a:xfrm>
            <a:custGeom>
              <a:rect b="b" l="l" r="r" t="t"/>
              <a:pathLst>
                <a:path extrusionOk="0" h="583482" w="1172372">
                  <a:moveTo>
                    <a:pt x="88701" y="0"/>
                  </a:moveTo>
                  <a:lnTo>
                    <a:pt x="1083671" y="0"/>
                  </a:lnTo>
                  <a:cubicBezTo>
                    <a:pt x="1107196" y="0"/>
                    <a:pt x="1129758" y="9345"/>
                    <a:pt x="1146392" y="25980"/>
                  </a:cubicBezTo>
                  <a:cubicBezTo>
                    <a:pt x="1163027" y="42614"/>
                    <a:pt x="1172372" y="65176"/>
                    <a:pt x="1172372" y="88701"/>
                  </a:cubicBezTo>
                  <a:lnTo>
                    <a:pt x="1172372" y="494781"/>
                  </a:lnTo>
                  <a:cubicBezTo>
                    <a:pt x="1172372" y="518306"/>
                    <a:pt x="1163027" y="540867"/>
                    <a:pt x="1146392" y="557502"/>
                  </a:cubicBezTo>
                  <a:cubicBezTo>
                    <a:pt x="1129758" y="574137"/>
                    <a:pt x="1107196" y="583482"/>
                    <a:pt x="1083671" y="583482"/>
                  </a:cubicBezTo>
                  <a:lnTo>
                    <a:pt x="88701" y="583482"/>
                  </a:lnTo>
                  <a:cubicBezTo>
                    <a:pt x="39713" y="583482"/>
                    <a:pt x="0" y="543769"/>
                    <a:pt x="0" y="494781"/>
                  </a:cubicBezTo>
                  <a:lnTo>
                    <a:pt x="0" y="88701"/>
                  </a:lnTo>
                  <a:cubicBezTo>
                    <a:pt x="0" y="65176"/>
                    <a:pt x="9345" y="42614"/>
                    <a:pt x="25980" y="25980"/>
                  </a:cubicBezTo>
                  <a:cubicBezTo>
                    <a:pt x="42614" y="9345"/>
                    <a:pt x="65176" y="0"/>
                    <a:pt x="88701" y="0"/>
                  </a:cubicBezTo>
                  <a:close/>
                </a:path>
              </a:pathLst>
            </a:custGeom>
            <a:solidFill>
              <a:srgbClr val="287A74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" name="Google Shape;179;p29"/>
            <p:cNvSpPr txBox="1"/>
            <p:nvPr/>
          </p:nvSpPr>
          <p:spPr>
            <a:xfrm>
              <a:off x="0" y="-28575"/>
              <a:ext cx="1172372" cy="6120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0" name="Google Shape;180;p29"/>
          <p:cNvGrpSpPr/>
          <p:nvPr/>
        </p:nvGrpSpPr>
        <p:grpSpPr>
          <a:xfrm>
            <a:off x="6354518" y="2397688"/>
            <a:ext cx="2225675" cy="1189644"/>
            <a:chOff x="0" y="-28575"/>
            <a:chExt cx="1172372" cy="626644"/>
          </a:xfrm>
        </p:grpSpPr>
        <p:sp>
          <p:nvSpPr>
            <p:cNvPr id="181" name="Google Shape;181;p29"/>
            <p:cNvSpPr/>
            <p:nvPr/>
          </p:nvSpPr>
          <p:spPr>
            <a:xfrm>
              <a:off x="0" y="0"/>
              <a:ext cx="1172372" cy="598069"/>
            </a:xfrm>
            <a:custGeom>
              <a:rect b="b" l="l" r="r" t="t"/>
              <a:pathLst>
                <a:path extrusionOk="0" h="598069" w="1172372">
                  <a:moveTo>
                    <a:pt x="88701" y="0"/>
                  </a:moveTo>
                  <a:lnTo>
                    <a:pt x="1083671" y="0"/>
                  </a:lnTo>
                  <a:cubicBezTo>
                    <a:pt x="1107196" y="0"/>
                    <a:pt x="1129758" y="9345"/>
                    <a:pt x="1146392" y="25980"/>
                  </a:cubicBezTo>
                  <a:cubicBezTo>
                    <a:pt x="1163027" y="42614"/>
                    <a:pt x="1172372" y="65176"/>
                    <a:pt x="1172372" y="88701"/>
                  </a:cubicBezTo>
                  <a:lnTo>
                    <a:pt x="1172372" y="509368"/>
                  </a:lnTo>
                  <a:cubicBezTo>
                    <a:pt x="1172372" y="532893"/>
                    <a:pt x="1163027" y="555454"/>
                    <a:pt x="1146392" y="572089"/>
                  </a:cubicBezTo>
                  <a:cubicBezTo>
                    <a:pt x="1129758" y="588723"/>
                    <a:pt x="1107196" y="598069"/>
                    <a:pt x="1083671" y="598069"/>
                  </a:cubicBezTo>
                  <a:lnTo>
                    <a:pt x="88701" y="598069"/>
                  </a:lnTo>
                  <a:cubicBezTo>
                    <a:pt x="39713" y="598069"/>
                    <a:pt x="0" y="558356"/>
                    <a:pt x="0" y="509368"/>
                  </a:cubicBezTo>
                  <a:lnTo>
                    <a:pt x="0" y="88701"/>
                  </a:lnTo>
                  <a:cubicBezTo>
                    <a:pt x="0" y="65176"/>
                    <a:pt x="9345" y="42614"/>
                    <a:pt x="25980" y="25980"/>
                  </a:cubicBezTo>
                  <a:cubicBezTo>
                    <a:pt x="42614" y="9345"/>
                    <a:pt x="65176" y="0"/>
                    <a:pt x="88701" y="0"/>
                  </a:cubicBezTo>
                  <a:close/>
                </a:path>
              </a:pathLst>
            </a:custGeom>
            <a:solidFill>
              <a:srgbClr val="287A74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29"/>
            <p:cNvSpPr txBox="1"/>
            <p:nvPr/>
          </p:nvSpPr>
          <p:spPr>
            <a:xfrm>
              <a:off x="0" y="-28575"/>
              <a:ext cx="1172372" cy="6266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3" name="Google Shape;183;p29"/>
          <p:cNvSpPr txBox="1"/>
          <p:nvPr/>
        </p:nvSpPr>
        <p:spPr>
          <a:xfrm>
            <a:off x="946629" y="834515"/>
            <a:ext cx="7135342" cy="49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Комбінації взаємозв'язку мовленнєвої діяльності з іншими видами художньої творчості </a:t>
            </a:r>
            <a:endParaRPr b="0" i="0" sz="14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можуть бути різноманітними:</a:t>
            </a:r>
            <a:endParaRPr b="0" i="0" sz="14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84" name="Google Shape;184;p29"/>
          <p:cNvSpPr txBox="1"/>
          <p:nvPr/>
        </p:nvSpPr>
        <p:spPr>
          <a:xfrm>
            <a:off x="579822" y="2532243"/>
            <a:ext cx="2074479" cy="7400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1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словесна творчість і образотворча діяльність (діти малюють і складають розповіді до власних малюнків)</a:t>
            </a:r>
            <a:endParaRPr b="0" i="0" sz="11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85" name="Google Shape;185;p29"/>
          <p:cNvSpPr txBox="1"/>
          <p:nvPr/>
        </p:nvSpPr>
        <p:spPr>
          <a:xfrm>
            <a:off x="3544130" y="1832457"/>
            <a:ext cx="2055741" cy="9258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1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мовленнєвотворча і музична діяльність (добір музичного твору до своєї казки, музичні асоціації з сюжетом, вербалізований рухливий образ)</a:t>
            </a:r>
            <a:endParaRPr b="0" i="0" sz="11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86" name="Google Shape;186;p29"/>
          <p:cNvSpPr txBox="1"/>
          <p:nvPr/>
        </p:nvSpPr>
        <p:spPr>
          <a:xfrm>
            <a:off x="6575425" y="2547938"/>
            <a:ext cx="1883723" cy="9258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1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театралізована та мовленнєвотворча діяльність (сюжетоскладання, складання сценаріїв, дитячий фольклор, ігрові діалоги-імпровізації)</a:t>
            </a:r>
            <a:endParaRPr b="0" i="0" sz="11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grpSp>
        <p:nvGrpSpPr>
          <p:cNvPr id="187" name="Google Shape;187;p29"/>
          <p:cNvGrpSpPr/>
          <p:nvPr/>
        </p:nvGrpSpPr>
        <p:grpSpPr>
          <a:xfrm>
            <a:off x="2882165" y="3533084"/>
            <a:ext cx="3008744" cy="1326808"/>
            <a:chOff x="0" y="-28575"/>
            <a:chExt cx="1584853" cy="698895"/>
          </a:xfrm>
        </p:grpSpPr>
        <p:sp>
          <p:nvSpPr>
            <p:cNvPr id="188" name="Google Shape;188;p29"/>
            <p:cNvSpPr/>
            <p:nvPr/>
          </p:nvSpPr>
          <p:spPr>
            <a:xfrm>
              <a:off x="0" y="0"/>
              <a:ext cx="1584853" cy="670320"/>
            </a:xfrm>
            <a:custGeom>
              <a:rect b="b" l="l" r="r" t="t"/>
              <a:pathLst>
                <a:path extrusionOk="0" h="670320" w="1584853">
                  <a:moveTo>
                    <a:pt x="65615" y="0"/>
                  </a:moveTo>
                  <a:lnTo>
                    <a:pt x="1519238" y="0"/>
                  </a:lnTo>
                  <a:cubicBezTo>
                    <a:pt x="1555476" y="0"/>
                    <a:pt x="1584853" y="29377"/>
                    <a:pt x="1584853" y="65615"/>
                  </a:cubicBezTo>
                  <a:lnTo>
                    <a:pt x="1584853" y="604705"/>
                  </a:lnTo>
                  <a:cubicBezTo>
                    <a:pt x="1584853" y="640943"/>
                    <a:pt x="1555476" y="670320"/>
                    <a:pt x="1519238" y="670320"/>
                  </a:cubicBezTo>
                  <a:lnTo>
                    <a:pt x="65615" y="670320"/>
                  </a:lnTo>
                  <a:cubicBezTo>
                    <a:pt x="29377" y="670320"/>
                    <a:pt x="0" y="640943"/>
                    <a:pt x="0" y="604705"/>
                  </a:cubicBezTo>
                  <a:lnTo>
                    <a:pt x="0" y="65615"/>
                  </a:lnTo>
                  <a:cubicBezTo>
                    <a:pt x="0" y="29377"/>
                    <a:pt x="29377" y="0"/>
                    <a:pt x="65615" y="0"/>
                  </a:cubicBezTo>
                  <a:close/>
                </a:path>
              </a:pathLst>
            </a:custGeom>
            <a:solidFill>
              <a:srgbClr val="287A74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" name="Google Shape;189;p29"/>
            <p:cNvSpPr txBox="1"/>
            <p:nvPr/>
          </p:nvSpPr>
          <p:spPr>
            <a:xfrm>
              <a:off x="0" y="-28575"/>
              <a:ext cx="1584853" cy="6988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0" name="Google Shape;190;p29"/>
          <p:cNvSpPr txBox="1"/>
          <p:nvPr/>
        </p:nvSpPr>
        <p:spPr>
          <a:xfrm>
            <a:off x="3003684" y="3628458"/>
            <a:ext cx="2782191" cy="11115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100" u="none" cap="none" strike="noStrike">
                <a:solidFill>
                  <a:srgbClr val="FFFFFF"/>
                </a:solidFill>
                <a:latin typeface="Lobster"/>
                <a:ea typeface="Lobster"/>
                <a:cs typeface="Lobster"/>
                <a:sym typeface="Lobster"/>
              </a:rPr>
              <a:t>образотворча й театралізовано-мовленнєва (створення декорацій, атрибутів, костюмів, що ілюструють вигаданий дітьми сюжет, відбиття вражень від вистави у власних малюнках з наступним коментарем у вигляді зв'язного висловлювання)</a:t>
            </a:r>
            <a:endParaRPr b="0" i="0" sz="1100" u="none" cap="none" strike="noStrike">
              <a:solidFill>
                <a:srgbClr val="FFFF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0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7" name="Google Shape;197;p30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оргн" id="198" name="Google Shape;198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2900" y="895350"/>
            <a:ext cx="8741410" cy="40319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1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4" name="Google Shape;204;p31"/>
          <p:cNvSpPr txBox="1"/>
          <p:nvPr/>
        </p:nvSpPr>
        <p:spPr>
          <a:xfrm>
            <a:off x="3246007" y="905759"/>
            <a:ext cx="2553072" cy="3019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Коментоване малювання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05" name="Google Shape;205;p31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123" id="206" name="Google Shape;206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00200" y="1543050"/>
            <a:ext cx="5606098" cy="3137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2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2" name="Google Shape;212;p32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9807" id="213" name="Google Shape;213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895350"/>
            <a:ext cx="8758873" cy="40754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3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9" name="Google Shape;219;p33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09--" id="220" name="Google Shape;220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300" y="666750"/>
            <a:ext cx="8397558" cy="4078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4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6" name="Google Shape;226;p34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5643333" id="227" name="Google Shape;227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81000" y="704850"/>
            <a:ext cx="7926705" cy="4026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5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33" name="Google Shape;233;p35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енг===" id="234" name="Google Shape;234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859790"/>
            <a:ext cx="8324850" cy="40185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6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0" name="Google Shape;240;p36"/>
          <p:cNvSpPr txBox="1"/>
          <p:nvPr/>
        </p:nvSpPr>
        <p:spPr>
          <a:xfrm>
            <a:off x="3577819" y="905759"/>
            <a:ext cx="2862214" cy="3019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Асоціативний кущ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41" name="Google Shape;241;p36"/>
          <p:cNvSpPr/>
          <p:nvPr/>
        </p:nvSpPr>
        <p:spPr>
          <a:xfrm>
            <a:off x="2965308" y="2278870"/>
            <a:ext cx="2215412" cy="2215412"/>
          </a:xfrm>
          <a:custGeom>
            <a:rect b="b" l="l" r="r" t="t"/>
            <a:pathLst>
              <a:path extrusionOk="0" h="4430824" w="4430824">
                <a:moveTo>
                  <a:pt x="0" y="0"/>
                </a:moveTo>
                <a:lnTo>
                  <a:pt x="4430824" y="0"/>
                </a:lnTo>
                <a:lnTo>
                  <a:pt x="4430824" y="4430824"/>
                </a:lnTo>
                <a:lnTo>
                  <a:pt x="0" y="44308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2" name="Google Shape;242;p36"/>
          <p:cNvSpPr/>
          <p:nvPr/>
        </p:nvSpPr>
        <p:spPr>
          <a:xfrm>
            <a:off x="311478" y="867063"/>
            <a:ext cx="2038239" cy="2823615"/>
          </a:xfrm>
          <a:custGeom>
            <a:rect b="b" l="l" r="r" t="t"/>
            <a:pathLst>
              <a:path extrusionOk="0" h="5647229" w="4076477">
                <a:moveTo>
                  <a:pt x="0" y="0"/>
                </a:moveTo>
                <a:lnTo>
                  <a:pt x="4076476" y="0"/>
                </a:lnTo>
                <a:lnTo>
                  <a:pt x="4076476" y="5647229"/>
                </a:lnTo>
                <a:lnTo>
                  <a:pt x="0" y="5647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3" name="Google Shape;243;p36"/>
          <p:cNvSpPr/>
          <p:nvPr/>
        </p:nvSpPr>
        <p:spPr>
          <a:xfrm>
            <a:off x="6231194" y="1392107"/>
            <a:ext cx="2280791" cy="2833280"/>
          </a:xfrm>
          <a:custGeom>
            <a:rect b="b" l="l" r="r" t="t"/>
            <a:pathLst>
              <a:path extrusionOk="0" h="5666560" w="4561581">
                <a:moveTo>
                  <a:pt x="0" y="0"/>
                </a:moveTo>
                <a:lnTo>
                  <a:pt x="4561581" y="0"/>
                </a:lnTo>
                <a:lnTo>
                  <a:pt x="4561581" y="5666560"/>
                </a:lnTo>
                <a:lnTo>
                  <a:pt x="0" y="56665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4" name="Google Shape;244;p36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7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0" name="Google Shape;250;p37"/>
          <p:cNvSpPr/>
          <p:nvPr/>
        </p:nvSpPr>
        <p:spPr>
          <a:xfrm>
            <a:off x="514350" y="1599462"/>
            <a:ext cx="2394587" cy="2804188"/>
          </a:xfrm>
          <a:custGeom>
            <a:rect b="b" l="l" r="r" t="t"/>
            <a:pathLst>
              <a:path extrusionOk="0" h="5608375" w="4789174">
                <a:moveTo>
                  <a:pt x="0" y="0"/>
                </a:moveTo>
                <a:lnTo>
                  <a:pt x="4789174" y="0"/>
                </a:lnTo>
                <a:lnTo>
                  <a:pt x="4789174" y="5608375"/>
                </a:lnTo>
                <a:lnTo>
                  <a:pt x="0" y="560837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1" name="Google Shape;251;p37"/>
          <p:cNvSpPr/>
          <p:nvPr/>
        </p:nvSpPr>
        <p:spPr>
          <a:xfrm>
            <a:off x="6120794" y="1638407"/>
            <a:ext cx="2726298" cy="2726298"/>
          </a:xfrm>
          <a:custGeom>
            <a:rect b="b" l="l" r="r" t="t"/>
            <a:pathLst>
              <a:path extrusionOk="0" h="5452596" w="5452596">
                <a:moveTo>
                  <a:pt x="0" y="0"/>
                </a:moveTo>
                <a:lnTo>
                  <a:pt x="5452597" y="0"/>
                </a:lnTo>
                <a:lnTo>
                  <a:pt x="5452597" y="5452597"/>
                </a:lnTo>
                <a:lnTo>
                  <a:pt x="0" y="545259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2" name="Google Shape;252;p37"/>
          <p:cNvSpPr/>
          <p:nvPr/>
        </p:nvSpPr>
        <p:spPr>
          <a:xfrm>
            <a:off x="3463295" y="1599462"/>
            <a:ext cx="2103141" cy="2804188"/>
          </a:xfrm>
          <a:custGeom>
            <a:rect b="b" l="l" r="r" t="t"/>
            <a:pathLst>
              <a:path extrusionOk="0" h="5608375" w="4206281">
                <a:moveTo>
                  <a:pt x="0" y="0"/>
                </a:moveTo>
                <a:lnTo>
                  <a:pt x="4206281" y="0"/>
                </a:lnTo>
                <a:lnTo>
                  <a:pt x="4206281" y="5608375"/>
                </a:lnTo>
                <a:lnTo>
                  <a:pt x="0" y="560837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3" name="Google Shape;253;p37"/>
          <p:cNvSpPr txBox="1"/>
          <p:nvPr/>
        </p:nvSpPr>
        <p:spPr>
          <a:xfrm>
            <a:off x="3083758" y="859982"/>
            <a:ext cx="2862214" cy="3019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Синтез думок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54" name="Google Shape;254;p37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8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0" name="Google Shape;260;p38"/>
          <p:cNvSpPr/>
          <p:nvPr/>
        </p:nvSpPr>
        <p:spPr>
          <a:xfrm>
            <a:off x="7070370" y="1396603"/>
            <a:ext cx="1559280" cy="2772054"/>
          </a:xfrm>
          <a:custGeom>
            <a:rect b="b" l="l" r="r" t="t"/>
            <a:pathLst>
              <a:path extrusionOk="0" h="5544107" w="3118560">
                <a:moveTo>
                  <a:pt x="0" y="0"/>
                </a:moveTo>
                <a:lnTo>
                  <a:pt x="3118560" y="0"/>
                </a:lnTo>
                <a:lnTo>
                  <a:pt x="3118560" y="5544107"/>
                </a:lnTo>
                <a:lnTo>
                  <a:pt x="0" y="554410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1" name="Google Shape;261;p38"/>
          <p:cNvSpPr/>
          <p:nvPr/>
        </p:nvSpPr>
        <p:spPr>
          <a:xfrm>
            <a:off x="2690347" y="1747073"/>
            <a:ext cx="1670679" cy="2421584"/>
          </a:xfrm>
          <a:custGeom>
            <a:rect b="b" l="l" r="r" t="t"/>
            <a:pathLst>
              <a:path extrusionOk="0" h="4843167" w="3341359">
                <a:moveTo>
                  <a:pt x="0" y="0"/>
                </a:moveTo>
                <a:lnTo>
                  <a:pt x="3341359" y="0"/>
                </a:lnTo>
                <a:lnTo>
                  <a:pt x="3341359" y="4843168"/>
                </a:lnTo>
                <a:lnTo>
                  <a:pt x="0" y="48431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3485" l="0" r="0" t="0"/>
            </a:stretch>
          </a:blipFill>
          <a:ln>
            <a:noFill/>
          </a:ln>
        </p:spPr>
      </p:sp>
      <p:sp>
        <p:nvSpPr>
          <p:cNvPr id="262" name="Google Shape;262;p38"/>
          <p:cNvSpPr/>
          <p:nvPr/>
        </p:nvSpPr>
        <p:spPr>
          <a:xfrm>
            <a:off x="314258" y="1450671"/>
            <a:ext cx="1998617" cy="2663919"/>
          </a:xfrm>
          <a:custGeom>
            <a:rect b="b" l="l" r="r" t="t"/>
            <a:pathLst>
              <a:path extrusionOk="0" h="5327837" w="3997235">
                <a:moveTo>
                  <a:pt x="0" y="0"/>
                </a:moveTo>
                <a:lnTo>
                  <a:pt x="3997235" y="0"/>
                </a:lnTo>
                <a:lnTo>
                  <a:pt x="3997235" y="5327836"/>
                </a:lnTo>
                <a:lnTo>
                  <a:pt x="0" y="53278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3" name="Google Shape;263;p38"/>
          <p:cNvSpPr/>
          <p:nvPr/>
        </p:nvSpPr>
        <p:spPr>
          <a:xfrm>
            <a:off x="4759722" y="1778718"/>
            <a:ext cx="1911951" cy="2389938"/>
          </a:xfrm>
          <a:custGeom>
            <a:rect b="b" l="l" r="r" t="t"/>
            <a:pathLst>
              <a:path extrusionOk="0" h="4779877" w="3823902">
                <a:moveTo>
                  <a:pt x="0" y="0"/>
                </a:moveTo>
                <a:lnTo>
                  <a:pt x="3823902" y="0"/>
                </a:lnTo>
                <a:lnTo>
                  <a:pt x="3823902" y="4779878"/>
                </a:lnTo>
                <a:lnTo>
                  <a:pt x="0" y="477987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4" name="Google Shape;264;p38"/>
          <p:cNvSpPr txBox="1"/>
          <p:nvPr/>
        </p:nvSpPr>
        <p:spPr>
          <a:xfrm>
            <a:off x="3140894" y="859982"/>
            <a:ext cx="2862214" cy="3019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Метод «Фантазери»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65" name="Google Shape;265;p38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9"/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71" name="Google Shape;271;p39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0з9" id="272" name="Google Shape;272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6700" y="733742"/>
            <a:ext cx="8053705" cy="40230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40">
            <a:hlinkClick r:id="rId3"/>
          </p:cNvPr>
          <p:cNvSpPr/>
          <p:nvPr/>
        </p:nvSpPr>
        <p:spPr>
          <a:xfrm rot="317260">
            <a:off x="-1352550" y="-1655810"/>
            <a:ext cx="11072069" cy="2898869"/>
          </a:xfrm>
          <a:custGeom>
            <a:rect b="b" l="l" r="r" t="t"/>
            <a:pathLst>
              <a:path extrusionOk="0" h="5797738" w="22144138">
                <a:moveTo>
                  <a:pt x="0" y="0"/>
                </a:moveTo>
                <a:lnTo>
                  <a:pt x="22144138" y="0"/>
                </a:lnTo>
                <a:lnTo>
                  <a:pt x="22144138" y="5797738"/>
                </a:lnTo>
                <a:lnTo>
                  <a:pt x="0" y="579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78" name="Google Shape;278;p40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descr="з0977" id="279" name="Google Shape;279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819150"/>
            <a:ext cx="8855075" cy="41049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1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5" name="Google Shape;285;p41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6" name="Google Shape;286;p41"/>
          <p:cNvSpPr/>
          <p:nvPr/>
        </p:nvSpPr>
        <p:spPr>
          <a:xfrm>
            <a:off x="7355485" y="285255"/>
            <a:ext cx="1274165" cy="1274165"/>
          </a:xfrm>
          <a:custGeom>
            <a:rect b="b" l="l" r="r" t="t"/>
            <a:pathLst>
              <a:path extrusionOk="0" h="2548329" w="2548329">
                <a:moveTo>
                  <a:pt x="0" y="0"/>
                </a:moveTo>
                <a:lnTo>
                  <a:pt x="2548329" y="0"/>
                </a:lnTo>
                <a:lnTo>
                  <a:pt x="2548329" y="2548329"/>
                </a:lnTo>
                <a:lnTo>
                  <a:pt x="0" y="25483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7" name="Google Shape;287;p41"/>
          <p:cNvSpPr/>
          <p:nvPr/>
        </p:nvSpPr>
        <p:spPr>
          <a:xfrm>
            <a:off x="1339700" y="1324156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8"/>
                </a:lnTo>
                <a:lnTo>
                  <a:pt x="0" y="5562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8" name="Google Shape;288;p41"/>
          <p:cNvSpPr/>
          <p:nvPr/>
        </p:nvSpPr>
        <p:spPr>
          <a:xfrm>
            <a:off x="1339700" y="1690542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8"/>
                </a:lnTo>
                <a:lnTo>
                  <a:pt x="0" y="5562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9" name="Google Shape;289;p41"/>
          <p:cNvSpPr/>
          <p:nvPr/>
        </p:nvSpPr>
        <p:spPr>
          <a:xfrm>
            <a:off x="1339700" y="2152366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9"/>
                </a:lnTo>
                <a:lnTo>
                  <a:pt x="0" y="5562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0" name="Google Shape;290;p41"/>
          <p:cNvSpPr/>
          <p:nvPr/>
        </p:nvSpPr>
        <p:spPr>
          <a:xfrm>
            <a:off x="1339700" y="2621857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8"/>
                </a:lnTo>
                <a:lnTo>
                  <a:pt x="0" y="5562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1" name="Google Shape;291;p41"/>
          <p:cNvSpPr/>
          <p:nvPr/>
        </p:nvSpPr>
        <p:spPr>
          <a:xfrm>
            <a:off x="3083297" y="3067164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8"/>
                </a:lnTo>
                <a:lnTo>
                  <a:pt x="0" y="5562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2" name="Google Shape;292;p41"/>
          <p:cNvSpPr/>
          <p:nvPr/>
        </p:nvSpPr>
        <p:spPr>
          <a:xfrm>
            <a:off x="3083297" y="3524273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9"/>
                </a:lnTo>
                <a:lnTo>
                  <a:pt x="0" y="5562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3" name="Google Shape;293;p41"/>
          <p:cNvSpPr/>
          <p:nvPr/>
        </p:nvSpPr>
        <p:spPr>
          <a:xfrm>
            <a:off x="3083297" y="3981383"/>
            <a:ext cx="278149" cy="278149"/>
          </a:xfrm>
          <a:custGeom>
            <a:rect b="b" l="l" r="r" t="t"/>
            <a:pathLst>
              <a:path extrusionOk="0" h="556298" w="556298">
                <a:moveTo>
                  <a:pt x="0" y="0"/>
                </a:moveTo>
                <a:lnTo>
                  <a:pt x="556298" y="0"/>
                </a:lnTo>
                <a:lnTo>
                  <a:pt x="556298" y="556298"/>
                </a:lnTo>
                <a:lnTo>
                  <a:pt x="0" y="5562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4" name="Google Shape;294;p41"/>
          <p:cNvSpPr/>
          <p:nvPr/>
        </p:nvSpPr>
        <p:spPr>
          <a:xfrm>
            <a:off x="-63535" y="-69472"/>
            <a:ext cx="1099567" cy="929312"/>
          </a:xfrm>
          <a:custGeom>
            <a:rect b="b" l="l" r="r" t="t"/>
            <a:pathLst>
              <a:path extrusionOk="0" h="1858623" w="2199134">
                <a:moveTo>
                  <a:pt x="0" y="0"/>
                </a:moveTo>
                <a:lnTo>
                  <a:pt x="2199134" y="0"/>
                </a:lnTo>
                <a:lnTo>
                  <a:pt x="2199134" y="1858623"/>
                </a:lnTo>
                <a:lnTo>
                  <a:pt x="0" y="1858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5" name="Google Shape;295;p41">
            <a:hlinkClick r:id="rId7"/>
          </p:cNvPr>
          <p:cNvSpPr/>
          <p:nvPr/>
        </p:nvSpPr>
        <p:spPr>
          <a:xfrm>
            <a:off x="6992059" y="3663348"/>
            <a:ext cx="1000509" cy="933808"/>
          </a:xfrm>
          <a:custGeom>
            <a:rect b="b" l="l" r="r" t="t"/>
            <a:pathLst>
              <a:path extrusionOk="0" h="1867616" w="2001018">
                <a:moveTo>
                  <a:pt x="0" y="0"/>
                </a:moveTo>
                <a:lnTo>
                  <a:pt x="2001018" y="0"/>
                </a:lnTo>
                <a:lnTo>
                  <a:pt x="2001018" y="1867617"/>
                </a:lnTo>
                <a:lnTo>
                  <a:pt x="0" y="186761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6" name="Google Shape;296;p41">
            <a:hlinkClick r:id="rId9"/>
          </p:cNvPr>
          <p:cNvSpPr/>
          <p:nvPr/>
        </p:nvSpPr>
        <p:spPr>
          <a:xfrm>
            <a:off x="7602352" y="1824536"/>
            <a:ext cx="1000509" cy="933808"/>
          </a:xfrm>
          <a:custGeom>
            <a:rect b="b" l="l" r="r" t="t"/>
            <a:pathLst>
              <a:path extrusionOk="0" h="1867616" w="2001018">
                <a:moveTo>
                  <a:pt x="0" y="0"/>
                </a:moveTo>
                <a:lnTo>
                  <a:pt x="2001018" y="0"/>
                </a:lnTo>
                <a:lnTo>
                  <a:pt x="2001018" y="1867617"/>
                </a:lnTo>
                <a:lnTo>
                  <a:pt x="0" y="186761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7" name="Google Shape;297;p41"/>
          <p:cNvSpPr/>
          <p:nvPr/>
        </p:nvSpPr>
        <p:spPr>
          <a:xfrm>
            <a:off x="6060703" y="1465463"/>
            <a:ext cx="1407041" cy="1930105"/>
          </a:xfrm>
          <a:custGeom>
            <a:rect b="b" l="l" r="r" t="t"/>
            <a:pathLst>
              <a:path extrusionOk="0" h="3860209" w="2814082">
                <a:moveTo>
                  <a:pt x="0" y="0"/>
                </a:moveTo>
                <a:lnTo>
                  <a:pt x="2814082" y="0"/>
                </a:lnTo>
                <a:lnTo>
                  <a:pt x="2814082" y="3860209"/>
                </a:lnTo>
                <a:lnTo>
                  <a:pt x="0" y="38602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8" name="Google Shape;298;p41"/>
          <p:cNvSpPr/>
          <p:nvPr/>
        </p:nvSpPr>
        <p:spPr>
          <a:xfrm>
            <a:off x="389149" y="3147656"/>
            <a:ext cx="2351248" cy="1700903"/>
          </a:xfrm>
          <a:custGeom>
            <a:rect b="b" l="l" r="r" t="t"/>
            <a:pathLst>
              <a:path extrusionOk="0" h="3401806" w="4702496">
                <a:moveTo>
                  <a:pt x="0" y="0"/>
                </a:moveTo>
                <a:lnTo>
                  <a:pt x="4702496" y="0"/>
                </a:lnTo>
                <a:lnTo>
                  <a:pt x="4702496" y="3401806"/>
                </a:lnTo>
                <a:lnTo>
                  <a:pt x="0" y="340180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9" name="Google Shape;299;p41"/>
          <p:cNvSpPr txBox="1"/>
          <p:nvPr/>
        </p:nvSpPr>
        <p:spPr>
          <a:xfrm>
            <a:off x="486249" y="757079"/>
            <a:ext cx="7116102" cy="3019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Літературний проєкт у дитячому садку: як спланувати та провести</a:t>
            </a:r>
            <a:endParaRPr b="0" i="0" sz="18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0" name="Google Shape;300;p41"/>
          <p:cNvSpPr txBox="1"/>
          <p:nvPr/>
        </p:nvSpPr>
        <p:spPr>
          <a:xfrm>
            <a:off x="1859942" y="1313992"/>
            <a:ext cx="2126680" cy="2454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Оберіть літературний твір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1" name="Google Shape;301;p41"/>
          <p:cNvSpPr txBox="1"/>
          <p:nvPr/>
        </p:nvSpPr>
        <p:spPr>
          <a:xfrm>
            <a:off x="1874336" y="1690235"/>
            <a:ext cx="1861617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Читайте й осмислюйте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2" name="Google Shape;302;p41"/>
          <p:cNvSpPr txBox="1"/>
          <p:nvPr/>
        </p:nvSpPr>
        <p:spPr>
          <a:xfrm>
            <a:off x="1850454" y="2152058"/>
            <a:ext cx="1072828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Передбачення 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3" name="Google Shape;303;p41"/>
          <p:cNvSpPr txBox="1"/>
          <p:nvPr/>
        </p:nvSpPr>
        <p:spPr>
          <a:xfrm>
            <a:off x="1859942" y="2621549"/>
            <a:ext cx="2376116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Прогнозування за ілюстрацією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4" name="Google Shape;304;p41"/>
          <p:cNvSpPr txBox="1"/>
          <p:nvPr/>
        </p:nvSpPr>
        <p:spPr>
          <a:xfrm>
            <a:off x="3621720" y="3066856"/>
            <a:ext cx="1617018" cy="2454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Упереджене читання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5" name="Google Shape;305;p41"/>
          <p:cNvSpPr txBox="1"/>
          <p:nvPr/>
        </p:nvSpPr>
        <p:spPr>
          <a:xfrm>
            <a:off x="3621640" y="3539941"/>
            <a:ext cx="1707133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Сплануйте діяльність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06" name="Google Shape;306;p41"/>
          <p:cNvSpPr txBox="1"/>
          <p:nvPr/>
        </p:nvSpPr>
        <p:spPr>
          <a:xfrm>
            <a:off x="3621640" y="4014104"/>
            <a:ext cx="2095053" cy="245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400" u="none" cap="none" strike="noStrike">
                <a:solidFill>
                  <a:srgbClr val="1C1679"/>
                </a:solidFill>
                <a:latin typeface="Lobster"/>
                <a:ea typeface="Lobster"/>
                <a:cs typeface="Lobster"/>
                <a:sym typeface="Lobster"/>
              </a:rPr>
              <a:t>Організуйте творчу справу</a:t>
            </a:r>
            <a:endParaRPr b="0" i="0" sz="1400" u="none" cap="none" strike="noStrike">
              <a:solidFill>
                <a:srgbClr val="1C167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2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2" name="Google Shape;312;p42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3" name="Google Shape;313;p42"/>
          <p:cNvSpPr/>
          <p:nvPr/>
        </p:nvSpPr>
        <p:spPr>
          <a:xfrm>
            <a:off x="6810427" y="1313955"/>
            <a:ext cx="1904288" cy="2114069"/>
          </a:xfrm>
          <a:custGeom>
            <a:rect b="b" l="l" r="r" t="t"/>
            <a:pathLst>
              <a:path extrusionOk="0" h="4228137" w="3808576">
                <a:moveTo>
                  <a:pt x="0" y="0"/>
                </a:moveTo>
                <a:lnTo>
                  <a:pt x="3808577" y="0"/>
                </a:lnTo>
                <a:lnTo>
                  <a:pt x="3808577" y="4228138"/>
                </a:lnTo>
                <a:lnTo>
                  <a:pt x="0" y="42281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4" name="Google Shape;314;p42"/>
          <p:cNvSpPr txBox="1"/>
          <p:nvPr/>
        </p:nvSpPr>
        <p:spPr>
          <a:xfrm>
            <a:off x="3021409" y="349092"/>
            <a:ext cx="3237122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фокусного навчання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15" name="Google Shape;315;p42"/>
          <p:cNvSpPr txBox="1"/>
          <p:nvPr/>
        </p:nvSpPr>
        <p:spPr>
          <a:xfrm>
            <a:off x="626124" y="1015121"/>
            <a:ext cx="6353770" cy="2076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Найефективніший спосіб навчання - активне навчання, тобто включення дитини в процес діяння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16" name="Google Shape;316;p42"/>
          <p:cNvSpPr txBox="1"/>
          <p:nvPr/>
        </p:nvSpPr>
        <p:spPr>
          <a:xfrm>
            <a:off x="225574" y="1586853"/>
            <a:ext cx="6353770" cy="23031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Пріорітети в організації ОП: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досвід самоорганізації перед організованим навчанням;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прийняття помилки як обов’язкової складової процесу пізнання в цілому, природного елементу людського життя передбачає вміння аналізувати свої власні помилки, усвідомлювати їх причини та знаходити способи їх виправлення;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ключова їдея має бути осмислена самим педагогом як відповідь на запитання самому собі: “Що саме, яку життєво необхідну інформацію (переконання, настанову) я хочу, щоб діти винесли з цього заняття або іншого виду активності?”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3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22" name="Google Shape;322;p43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23" name="Google Shape;323;p43"/>
          <p:cNvSpPr txBox="1"/>
          <p:nvPr/>
        </p:nvSpPr>
        <p:spPr>
          <a:xfrm>
            <a:off x="2820268" y="349092"/>
            <a:ext cx="3441576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Ідеї технології фокусного навчання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24" name="Google Shape;324;p43"/>
          <p:cNvSpPr txBox="1"/>
          <p:nvPr/>
        </p:nvSpPr>
        <p:spPr>
          <a:xfrm>
            <a:off x="631857" y="1285380"/>
            <a:ext cx="5428846" cy="29317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грунтується на роботі з текстом (у широкому розумінні цього слова)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Висхідне положення зумовлюється розумінням того, що знання має “працювати” на певну ідею, слугувати їй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 на елементі дійсності має спрямовуватися на засвоєння дітьми базових соціальних правил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дозволяє на один і той самий текст поглянути з різних боків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 дітей забеспечує гостоту й повноту сприймання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Для привласнення отриманого звання воно має бути прожитим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4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0" name="Google Shape;330;p44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1" name="Google Shape;331;p44"/>
          <p:cNvSpPr txBox="1"/>
          <p:nvPr/>
        </p:nvSpPr>
        <p:spPr>
          <a:xfrm>
            <a:off x="2681040" y="349092"/>
            <a:ext cx="4063363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Алгоритм забезпечення фокусу уваги: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32" name="Google Shape;332;p44"/>
          <p:cNvSpPr txBox="1"/>
          <p:nvPr/>
        </p:nvSpPr>
        <p:spPr>
          <a:xfrm>
            <a:off x="912212" y="1290143"/>
            <a:ext cx="6337609" cy="16697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1" i="0" lang="ru" sz="1200" u="none" cap="none" strike="noStrike">
                <a:solidFill>
                  <a:srgbClr val="000000"/>
                </a:solidFill>
                <a:latin typeface="PT Serif"/>
                <a:ea typeface="PT Serif"/>
                <a:cs typeface="PT Serif"/>
                <a:sym typeface="PT Serif"/>
              </a:rPr>
              <a:t>Визначення ключового поняття, формулювання ідеї</a:t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1" i="0" lang="ru" sz="1200" u="none" cap="none" strike="noStrike">
                <a:solidFill>
                  <a:srgbClr val="000000"/>
                </a:solidFill>
                <a:latin typeface="PT Serif"/>
                <a:ea typeface="PT Serif"/>
                <a:cs typeface="PT Serif"/>
                <a:sym typeface="PT Serif"/>
              </a:rPr>
              <a:t>Термінологічний аналіз ключового поняття, створення асоціативного ряду</a:t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1" i="0" lang="ru" sz="1200" u="none" cap="none" strike="noStrike">
                <a:solidFill>
                  <a:srgbClr val="000000"/>
                </a:solidFill>
                <a:latin typeface="PT Serif"/>
                <a:ea typeface="PT Serif"/>
                <a:cs typeface="PT Serif"/>
                <a:sym typeface="PT Serif"/>
              </a:rPr>
              <a:t>Презентація ідеї на матеріала тексту (читання-розглядання-спостереження з подальшим обговоренням)</a:t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1" i="0" lang="ru" sz="1200" u="none" cap="none" strike="noStrike">
                <a:solidFill>
                  <a:srgbClr val="000000"/>
                </a:solidFill>
                <a:latin typeface="PT Serif"/>
                <a:ea typeface="PT Serif"/>
                <a:cs typeface="PT Serif"/>
                <a:sym typeface="PT Serif"/>
              </a:rPr>
              <a:t>Організація проживання нового знання в різних видах активності</a:t>
            </a:r>
            <a:endParaRPr b="1" i="0" sz="1200" u="none" cap="none" strike="noStrike">
              <a:solidFill>
                <a:srgbClr val="000000"/>
              </a:solidFill>
              <a:latin typeface="PT Serif"/>
              <a:ea typeface="PT Serif"/>
              <a:cs typeface="PT Serif"/>
              <a:sym typeface="PT Serif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45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8" name="Google Shape;338;p45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9" name="Google Shape;339;p45"/>
          <p:cNvSpPr/>
          <p:nvPr/>
        </p:nvSpPr>
        <p:spPr>
          <a:xfrm>
            <a:off x="5068793" y="1010277"/>
            <a:ext cx="3148218" cy="2923346"/>
          </a:xfrm>
          <a:custGeom>
            <a:rect b="b" l="l" r="r" t="t"/>
            <a:pathLst>
              <a:path extrusionOk="0" h="5846692" w="6296437">
                <a:moveTo>
                  <a:pt x="0" y="0"/>
                </a:moveTo>
                <a:lnTo>
                  <a:pt x="6296438" y="0"/>
                </a:lnTo>
                <a:lnTo>
                  <a:pt x="6296438" y="5846692"/>
                </a:lnTo>
                <a:lnTo>
                  <a:pt x="0" y="584669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0266" l="-132028" r="-8194" t="-31792"/>
            </a:stretch>
          </a:blipFill>
          <a:ln>
            <a:noFill/>
          </a:ln>
        </p:spPr>
      </p:sp>
      <p:sp>
        <p:nvSpPr>
          <p:cNvPr id="340" name="Google Shape;340;p45"/>
          <p:cNvSpPr txBox="1"/>
          <p:nvPr/>
        </p:nvSpPr>
        <p:spPr>
          <a:xfrm>
            <a:off x="2462597" y="349092"/>
            <a:ext cx="4156919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Українська казка “Про лисицю і журавля”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41" name="Google Shape;341;p45"/>
          <p:cNvSpPr txBox="1"/>
          <p:nvPr/>
        </p:nvSpPr>
        <p:spPr>
          <a:xfrm>
            <a:off x="514350" y="1306090"/>
            <a:ext cx="4156919" cy="23031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уваги: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“Гостини і гостинність”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“Всі ми різні”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“Як знайти вихід із скрутного становища” (чим замінити відсутній посуд; як приготувати їжу з обмеженої кількості продуктів)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“Простити чи помститися?”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6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47" name="Google Shape;347;p46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48" name="Google Shape;348;p46"/>
          <p:cNvSpPr/>
          <p:nvPr/>
        </p:nvSpPr>
        <p:spPr>
          <a:xfrm>
            <a:off x="4875684" y="1083827"/>
            <a:ext cx="3002818" cy="3244902"/>
          </a:xfrm>
          <a:custGeom>
            <a:rect b="b" l="l" r="r" t="t"/>
            <a:pathLst>
              <a:path extrusionOk="0" h="6489803" w="6005637">
                <a:moveTo>
                  <a:pt x="0" y="0"/>
                </a:moveTo>
                <a:lnTo>
                  <a:pt x="6005636" y="0"/>
                </a:lnTo>
                <a:lnTo>
                  <a:pt x="6005636" y="6489803"/>
                </a:lnTo>
                <a:lnTo>
                  <a:pt x="0" y="64898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127086" r="0" t="-20848"/>
            </a:stretch>
          </a:blipFill>
          <a:ln>
            <a:noFill/>
          </a:ln>
        </p:spPr>
      </p:sp>
      <p:sp>
        <p:nvSpPr>
          <p:cNvPr id="349" name="Google Shape;349;p46"/>
          <p:cNvSpPr txBox="1"/>
          <p:nvPr/>
        </p:nvSpPr>
        <p:spPr>
          <a:xfrm>
            <a:off x="3171056" y="349092"/>
            <a:ext cx="2740000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Казка В. Суттєва “Яблуко”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50" name="Google Shape;350;p46"/>
          <p:cNvSpPr txBox="1"/>
          <p:nvPr/>
        </p:nvSpPr>
        <p:spPr>
          <a:xfrm>
            <a:off x="1307228" y="1660433"/>
            <a:ext cx="2998446" cy="18840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уваги: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Що значить “чинити справедливо?”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Мир краще суперечки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Як начитися домовлятися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Бажання і потреби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7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56" name="Google Shape;356;p47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57" name="Google Shape;357;p47"/>
          <p:cNvSpPr/>
          <p:nvPr/>
        </p:nvSpPr>
        <p:spPr>
          <a:xfrm>
            <a:off x="514350" y="1260155"/>
            <a:ext cx="4647974" cy="2879868"/>
          </a:xfrm>
          <a:custGeom>
            <a:rect b="b" l="l" r="r" t="t"/>
            <a:pathLst>
              <a:path extrusionOk="0" h="5759736" w="9295947">
                <a:moveTo>
                  <a:pt x="0" y="0"/>
                </a:moveTo>
                <a:lnTo>
                  <a:pt x="9295947" y="0"/>
                </a:lnTo>
                <a:lnTo>
                  <a:pt x="9295947" y="5759736"/>
                </a:lnTo>
                <a:lnTo>
                  <a:pt x="0" y="57597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5434" l="-13899" r="-22611" t="-18926"/>
            </a:stretch>
          </a:blipFill>
          <a:ln>
            <a:noFill/>
          </a:ln>
        </p:spPr>
      </p:sp>
      <p:sp>
        <p:nvSpPr>
          <p:cNvPr id="358" name="Google Shape;358;p47"/>
          <p:cNvSpPr txBox="1"/>
          <p:nvPr/>
        </p:nvSpPr>
        <p:spPr>
          <a:xfrm>
            <a:off x="3011810" y="349092"/>
            <a:ext cx="3058492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Робота з сюжетною картиною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59" name="Google Shape;359;p47"/>
          <p:cNvSpPr txBox="1"/>
          <p:nvPr/>
        </p:nvSpPr>
        <p:spPr>
          <a:xfrm>
            <a:off x="5493541" y="1526486"/>
            <a:ext cx="3476327" cy="18840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уваги: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Святкування дня народження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Зустрічі з друзями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Корисне - шкідливе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Культурне спілкування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8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65" name="Google Shape;365;p48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66" name="Google Shape;366;p48"/>
          <p:cNvSpPr/>
          <p:nvPr/>
        </p:nvSpPr>
        <p:spPr>
          <a:xfrm>
            <a:off x="645455" y="1313955"/>
            <a:ext cx="4875684" cy="3134368"/>
          </a:xfrm>
          <a:custGeom>
            <a:rect b="b" l="l" r="r" t="t"/>
            <a:pathLst>
              <a:path extrusionOk="0" h="6268736" w="9751368">
                <a:moveTo>
                  <a:pt x="0" y="0"/>
                </a:moveTo>
                <a:lnTo>
                  <a:pt x="9751368" y="0"/>
                </a:lnTo>
                <a:lnTo>
                  <a:pt x="9751368" y="6268736"/>
                </a:lnTo>
                <a:lnTo>
                  <a:pt x="0" y="62687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997" l="-14128" r="-5231" t="-14820"/>
            </a:stretch>
          </a:blipFill>
          <a:ln>
            <a:noFill/>
          </a:ln>
        </p:spPr>
      </p:sp>
      <p:sp>
        <p:nvSpPr>
          <p:cNvPr id="367" name="Google Shape;367;p48"/>
          <p:cNvSpPr txBox="1"/>
          <p:nvPr/>
        </p:nvSpPr>
        <p:spPr>
          <a:xfrm>
            <a:off x="3543759" y="349092"/>
            <a:ext cx="1994595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Робота з плакатом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68" name="Google Shape;368;p48"/>
          <p:cNvSpPr txBox="1"/>
          <p:nvPr/>
        </p:nvSpPr>
        <p:spPr>
          <a:xfrm>
            <a:off x="5787197" y="1720215"/>
            <a:ext cx="2720872" cy="18840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Фокус уваги: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Дорослі і діти у дворі та на вулиці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Ігри та іграшки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Безпека гри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Поряд і разом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9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74" name="Google Shape;374;p49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75" name="Google Shape;375;p49"/>
          <p:cNvSpPr/>
          <p:nvPr/>
        </p:nvSpPr>
        <p:spPr>
          <a:xfrm>
            <a:off x="6734937" y="1543050"/>
            <a:ext cx="1971363" cy="2057400"/>
          </a:xfrm>
          <a:custGeom>
            <a:rect b="b" l="l" r="r" t="t"/>
            <a:pathLst>
              <a:path extrusionOk="0" h="4114800" w="3942727">
                <a:moveTo>
                  <a:pt x="0" y="0"/>
                </a:moveTo>
                <a:lnTo>
                  <a:pt x="3942727" y="0"/>
                </a:lnTo>
                <a:lnTo>
                  <a:pt x="39427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76" name="Google Shape;376;p49"/>
          <p:cNvSpPr txBox="1"/>
          <p:nvPr/>
        </p:nvSpPr>
        <p:spPr>
          <a:xfrm>
            <a:off x="590634" y="1514475"/>
            <a:ext cx="5905262" cy="12553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послідовне коментоване читання тексту (послідовне коментоване читання тексту від першого до останнього рядка);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індивідуальний підхід;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-127000" lvl="1" marL="25400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•"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вільний вибір найяскравіших елементів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77" name="Google Shape;377;p49"/>
          <p:cNvSpPr txBox="1"/>
          <p:nvPr/>
        </p:nvSpPr>
        <p:spPr>
          <a:xfrm>
            <a:off x="2585769" y="283845"/>
            <a:ext cx="4253638" cy="6210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Технологія ОЗОН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(особистісно-зорієнтоване навчання)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50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3" name="Google Shape;383;p50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4" name="Google Shape;384;p50"/>
          <p:cNvSpPr/>
          <p:nvPr/>
        </p:nvSpPr>
        <p:spPr>
          <a:xfrm>
            <a:off x="5979305" y="514350"/>
            <a:ext cx="2491250" cy="1937639"/>
          </a:xfrm>
          <a:custGeom>
            <a:rect b="b" l="l" r="r" t="t"/>
            <a:pathLst>
              <a:path extrusionOk="0" h="3875278" w="4982500">
                <a:moveTo>
                  <a:pt x="0" y="0"/>
                </a:moveTo>
                <a:lnTo>
                  <a:pt x="4982500" y="0"/>
                </a:lnTo>
                <a:lnTo>
                  <a:pt x="4982500" y="3875278"/>
                </a:lnTo>
                <a:lnTo>
                  <a:pt x="0" y="387527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5" name="Google Shape;385;p50"/>
          <p:cNvSpPr/>
          <p:nvPr/>
        </p:nvSpPr>
        <p:spPr>
          <a:xfrm>
            <a:off x="2873610" y="2676191"/>
            <a:ext cx="2556993" cy="1988773"/>
          </a:xfrm>
          <a:custGeom>
            <a:rect b="b" l="l" r="r" t="t"/>
            <a:pathLst>
              <a:path extrusionOk="0" h="3977545" w="5113986">
                <a:moveTo>
                  <a:pt x="0" y="0"/>
                </a:moveTo>
                <a:lnTo>
                  <a:pt x="5113987" y="0"/>
                </a:lnTo>
                <a:lnTo>
                  <a:pt x="5113987" y="3977545"/>
                </a:lnTo>
                <a:lnTo>
                  <a:pt x="0" y="397754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6" name="Google Shape;386;p50"/>
          <p:cNvSpPr/>
          <p:nvPr/>
        </p:nvSpPr>
        <p:spPr>
          <a:xfrm>
            <a:off x="5913562" y="2676191"/>
            <a:ext cx="2556993" cy="1988773"/>
          </a:xfrm>
          <a:custGeom>
            <a:rect b="b" l="l" r="r" t="t"/>
            <a:pathLst>
              <a:path extrusionOk="0" h="3977545" w="5113986">
                <a:moveTo>
                  <a:pt x="0" y="0"/>
                </a:moveTo>
                <a:lnTo>
                  <a:pt x="5113986" y="0"/>
                </a:lnTo>
                <a:lnTo>
                  <a:pt x="5113986" y="3977545"/>
                </a:lnTo>
                <a:lnTo>
                  <a:pt x="0" y="397754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7" name="Google Shape;387;p50"/>
          <p:cNvSpPr/>
          <p:nvPr/>
        </p:nvSpPr>
        <p:spPr>
          <a:xfrm>
            <a:off x="2873610" y="514350"/>
            <a:ext cx="2543592" cy="1937639"/>
          </a:xfrm>
          <a:custGeom>
            <a:rect b="b" l="l" r="r" t="t"/>
            <a:pathLst>
              <a:path extrusionOk="0" h="3875278" w="5087183">
                <a:moveTo>
                  <a:pt x="0" y="0"/>
                </a:moveTo>
                <a:lnTo>
                  <a:pt x="5087183" y="0"/>
                </a:lnTo>
                <a:lnTo>
                  <a:pt x="5087183" y="3875278"/>
                </a:lnTo>
                <a:lnTo>
                  <a:pt x="0" y="387527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8" name="Google Shape;388;p50"/>
          <p:cNvSpPr/>
          <p:nvPr/>
        </p:nvSpPr>
        <p:spPr>
          <a:xfrm>
            <a:off x="205998" y="514350"/>
            <a:ext cx="2375604" cy="1847692"/>
          </a:xfrm>
          <a:custGeom>
            <a:rect b="b" l="l" r="r" t="t"/>
            <a:pathLst>
              <a:path extrusionOk="0" h="3695383" w="4751207">
                <a:moveTo>
                  <a:pt x="0" y="0"/>
                </a:moveTo>
                <a:lnTo>
                  <a:pt x="4751207" y="0"/>
                </a:lnTo>
                <a:lnTo>
                  <a:pt x="4751207" y="3695383"/>
                </a:lnTo>
                <a:lnTo>
                  <a:pt x="0" y="369538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9" name="Google Shape;389;p50"/>
          <p:cNvSpPr txBox="1"/>
          <p:nvPr/>
        </p:nvSpPr>
        <p:spPr>
          <a:xfrm>
            <a:off x="584233" y="2547938"/>
            <a:ext cx="1469047" cy="22555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Веснянка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Ішла весна-красна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у синій хустинці.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Несла весна-красна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у скриньці гостинці.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Ягнятам – травицю,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гусятам – водицю,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каченятам – ряску,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а малятам – казку.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3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3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(Т. Коломієць)</a:t>
            </a:r>
            <a:endParaRPr b="0" i="0" sz="13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1D8F6"/>
        </a:solidFill>
      </p:bgPr>
    </p:bg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51"/>
          <p:cNvSpPr/>
          <p:nvPr/>
        </p:nvSpPr>
        <p:spPr>
          <a:xfrm flipH="1">
            <a:off x="0" y="-743445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6166594" y="0"/>
                </a:moveTo>
                <a:lnTo>
                  <a:pt x="0" y="0"/>
                </a:lnTo>
                <a:lnTo>
                  <a:pt x="0" y="4114800"/>
                </a:lnTo>
                <a:lnTo>
                  <a:pt x="6166594" y="4114800"/>
                </a:lnTo>
                <a:lnTo>
                  <a:pt x="6166594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95" name="Google Shape;395;p51"/>
          <p:cNvSpPr/>
          <p:nvPr/>
        </p:nvSpPr>
        <p:spPr>
          <a:xfrm flipH="1" rot="10800000">
            <a:off x="6060703" y="3889998"/>
            <a:ext cx="3083297" cy="2057400"/>
          </a:xfrm>
          <a:custGeom>
            <a:rect b="b" l="l" r="r" t="t"/>
            <a:pathLst>
              <a:path extrusionOk="0" h="4114800" w="6166594">
                <a:moveTo>
                  <a:pt x="0" y="4114800"/>
                </a:moveTo>
                <a:lnTo>
                  <a:pt x="6166594" y="4114800"/>
                </a:lnTo>
                <a:lnTo>
                  <a:pt x="616659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96" name="Google Shape;396;p51"/>
          <p:cNvSpPr/>
          <p:nvPr/>
        </p:nvSpPr>
        <p:spPr>
          <a:xfrm>
            <a:off x="785426" y="1216596"/>
            <a:ext cx="4412534" cy="3112524"/>
          </a:xfrm>
          <a:custGeom>
            <a:rect b="b" l="l" r="r" t="t"/>
            <a:pathLst>
              <a:path extrusionOk="0" h="6225048" w="8825067">
                <a:moveTo>
                  <a:pt x="0" y="0"/>
                </a:moveTo>
                <a:lnTo>
                  <a:pt x="8825067" y="0"/>
                </a:lnTo>
                <a:lnTo>
                  <a:pt x="8825067" y="6225048"/>
                </a:lnTo>
                <a:lnTo>
                  <a:pt x="0" y="622504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97" name="Google Shape;397;p51"/>
          <p:cNvSpPr txBox="1"/>
          <p:nvPr/>
        </p:nvSpPr>
        <p:spPr>
          <a:xfrm>
            <a:off x="2299662" y="256680"/>
            <a:ext cx="4253638" cy="3019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8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Завдання</a:t>
            </a:r>
            <a:endParaRPr b="0" i="0" sz="18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98" name="Google Shape;398;p51"/>
          <p:cNvSpPr txBox="1"/>
          <p:nvPr/>
        </p:nvSpPr>
        <p:spPr>
          <a:xfrm>
            <a:off x="5841235" y="1817442"/>
            <a:ext cx="3000573" cy="4171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Робота з плакатом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" sz="1200" u="none" cap="none" strike="noStrike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Напишіть фокус уваги до  даного тексту.</a:t>
            </a:r>
            <a:endParaRPr b="0" i="0" sz="1200" u="none" cap="none" strike="noStrike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