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57" r:id="rId4"/>
    <p:sldId id="260" r:id="rId5"/>
    <p:sldId id="278" r:id="rId6"/>
    <p:sldId id="261" r:id="rId7"/>
    <p:sldId id="262" r:id="rId8"/>
    <p:sldId id="266" r:id="rId9"/>
    <p:sldId id="267" r:id="rId10"/>
    <p:sldId id="268" r:id="rId11"/>
    <p:sldId id="269" r:id="rId12"/>
    <p:sldId id="271" r:id="rId13"/>
    <p:sldId id="270" r:id="rId14"/>
    <p:sldId id="272" r:id="rId15"/>
    <p:sldId id="273" r:id="rId16"/>
    <p:sldId id="274" r:id="rId17"/>
    <p:sldId id="275" r:id="rId18"/>
    <p:sldId id="276" r:id="rId19"/>
  </p:sldIdLst>
  <p:sldSz cx="18288000" cy="10287000"/>
  <p:notesSz cx="6858000" cy="9144000"/>
  <p:embeddedFontLst>
    <p:embeddedFont>
      <p:font typeface="Arial Narrow" pitchFamily="34" charset="0"/>
      <p:regular r:id="rId21"/>
      <p:bold r:id="rId22"/>
      <p:italic r:id="rId23"/>
      <p:boldItalic r:id="rId24"/>
    </p:embeddedFont>
    <p:embeddedFont>
      <p:font typeface="News Cycle" charset="2"/>
      <p:regular r:id="rId25"/>
    </p:embeddedFont>
    <p:embeddedFont>
      <p:font typeface="Calibri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2" autoAdjust="0"/>
  </p:normalViewPr>
  <p:slideViewPr>
    <p:cSldViewPr>
      <p:cViewPr varScale="1">
        <p:scale>
          <a:sx n="56" d="100"/>
          <a:sy n="56" d="100"/>
        </p:scale>
        <p:origin x="-34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1B7EBD-03E1-4DDB-A33A-E48555832DDB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67FBB2-5862-47B1-8CE8-37DEDA60631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FBB2-5862-47B1-8CE8-37DEDA606314}" type="slidenum">
              <a:rPr lang="ru-RU" smtClean="0"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1.svg"/><Relationship Id="rId3" Type="http://schemas.openxmlformats.org/officeDocument/2006/relationships/image" Target="../media/image1.jpeg"/><Relationship Id="rId7" Type="http://schemas.openxmlformats.org/officeDocument/2006/relationships/image" Target="../media/image5.svg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8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26.sv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sv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33.sv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8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36.sv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jpeg"/><Relationship Id="rId7" Type="http://schemas.openxmlformats.org/officeDocument/2006/relationships/image" Target="../media/image42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image" Target="../media/image40.svg"/><Relationship Id="rId10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openxmlformats.org/officeDocument/2006/relationships/image" Target="../media/image44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.jpeg"/><Relationship Id="rId7" Type="http://schemas.openxmlformats.org/officeDocument/2006/relationships/image" Target="../media/image50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48.svg"/><Relationship Id="rId4" Type="http://schemas.openxmlformats.org/officeDocument/2006/relationships/image" Target="../media/image23.png"/><Relationship Id="rId9" Type="http://schemas.openxmlformats.org/officeDocument/2006/relationships/image" Target="../media/image5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sv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sv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sv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663033" y="6195861"/>
            <a:ext cx="6914093" cy="5028432"/>
          </a:xfrm>
          <a:custGeom>
            <a:avLst/>
            <a:gdLst/>
            <a:ahLst/>
            <a:cxnLst/>
            <a:rect l="l" t="t" r="r" b="b"/>
            <a:pathLst>
              <a:path w="6914093" h="5028432">
                <a:moveTo>
                  <a:pt x="0" y="0"/>
                </a:moveTo>
                <a:lnTo>
                  <a:pt x="6914093" y="0"/>
                </a:lnTo>
                <a:lnTo>
                  <a:pt x="6914093" y="5028431"/>
                </a:lnTo>
                <a:lnTo>
                  <a:pt x="0" y="50284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029971" y="4820778"/>
            <a:ext cx="10228058" cy="1710875"/>
          </a:xfrm>
          <a:custGeom>
            <a:avLst/>
            <a:gdLst/>
            <a:ahLst/>
            <a:cxnLst/>
            <a:rect l="l" t="t" r="r" b="b"/>
            <a:pathLst>
              <a:path w="10228058" h="1710875">
                <a:moveTo>
                  <a:pt x="0" y="0"/>
                </a:moveTo>
                <a:lnTo>
                  <a:pt x="10228058" y="0"/>
                </a:lnTo>
                <a:lnTo>
                  <a:pt x="10228058" y="1710876"/>
                </a:lnTo>
                <a:lnTo>
                  <a:pt x="0" y="171087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718992" y="3978119"/>
            <a:ext cx="10850017" cy="2611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Педагогічні</a:t>
            </a:r>
            <a:r>
              <a:rPr lang="en-US" sz="5000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техніки</a:t>
            </a:r>
            <a:r>
              <a:rPr lang="en-US" sz="5000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методи</a:t>
            </a:r>
            <a:r>
              <a:rPr lang="en-US" sz="5000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прийоми</a:t>
            </a:r>
            <a:r>
              <a:rPr lang="en-US" sz="5000" dirty="0">
                <a:solidFill>
                  <a:srgbClr val="01070A"/>
                </a:solidFill>
                <a:latin typeface="Arial Narrow" panose="020B0606020202030204" pitchFamily="34" charset="0"/>
              </a:rPr>
              <a:t> й </a:t>
            </a: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інструменти</a:t>
            </a:r>
            <a:r>
              <a:rPr lang="en-US" sz="5000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формувального</a:t>
            </a:r>
            <a:r>
              <a:rPr lang="en-US" sz="5000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r>
              <a:rPr lang="en-US" sz="5000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навчальних</a:t>
            </a:r>
            <a:r>
              <a:rPr lang="en-US" sz="5000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досягнень</a:t>
            </a:r>
            <a:r>
              <a:rPr lang="en-US" sz="5000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5000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endParaRPr lang="en-US" sz="5000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2456379" y="5404911"/>
            <a:ext cx="8246933" cy="6247677"/>
          </a:xfrm>
          <a:custGeom>
            <a:avLst/>
            <a:gdLst/>
            <a:ahLst/>
            <a:cxnLst/>
            <a:rect l="l" t="t" r="r" b="b"/>
            <a:pathLst>
              <a:path w="8246933" h="6247677">
                <a:moveTo>
                  <a:pt x="0" y="0"/>
                </a:moveTo>
                <a:lnTo>
                  <a:pt x="8246933" y="0"/>
                </a:lnTo>
                <a:lnTo>
                  <a:pt x="8246933" y="6247677"/>
                </a:lnTo>
                <a:lnTo>
                  <a:pt x="0" y="62476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308980" y="-1652824"/>
            <a:ext cx="8905028" cy="5575060"/>
          </a:xfrm>
          <a:custGeom>
            <a:avLst/>
            <a:gdLst/>
            <a:ahLst/>
            <a:cxnLst/>
            <a:rect l="l" t="t" r="r" b="b"/>
            <a:pathLst>
              <a:path w="8905028" h="5575060">
                <a:moveTo>
                  <a:pt x="0" y="0"/>
                </a:moveTo>
                <a:lnTo>
                  <a:pt x="8905029" y="0"/>
                </a:lnTo>
                <a:lnTo>
                  <a:pt x="8905029" y="5575060"/>
                </a:lnTo>
                <a:lnTo>
                  <a:pt x="0" y="55750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3495846">
            <a:off x="-3929800" y="-2685694"/>
            <a:ext cx="5243739" cy="7338566"/>
          </a:xfrm>
          <a:custGeom>
            <a:avLst/>
            <a:gdLst/>
            <a:ahLst/>
            <a:cxnLst/>
            <a:rect l="l" t="t" r="r" b="b"/>
            <a:pathLst>
              <a:path w="5243739" h="7338566">
                <a:moveTo>
                  <a:pt x="0" y="0"/>
                </a:moveTo>
                <a:lnTo>
                  <a:pt x="5243739" y="0"/>
                </a:lnTo>
                <a:lnTo>
                  <a:pt x="5243739" y="7338565"/>
                </a:lnTo>
                <a:lnTo>
                  <a:pt x="0" y="733856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66438" y="2639289"/>
            <a:ext cx="18121562" cy="15646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458"/>
              </a:lnSpc>
            </a:pPr>
            <a:r>
              <a:rPr lang="en-US" sz="8898">
                <a:solidFill>
                  <a:srgbClr val="01070A"/>
                </a:solidFill>
                <a:latin typeface="Another Shabby"/>
              </a:rPr>
              <a:t>Формувальне оцінювання.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824256" y="7451569"/>
            <a:ext cx="6639489" cy="4224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2"/>
              </a:lnSpc>
            </a:pPr>
            <a:r>
              <a:rPr lang="en-US" sz="2494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Підготувала</a:t>
            </a:r>
            <a:r>
              <a:rPr lang="en-US" sz="2494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494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Поп</a:t>
            </a:r>
            <a:r>
              <a:rPr lang="en-US" sz="2494" dirty="0">
                <a:solidFill>
                  <a:srgbClr val="01070A"/>
                </a:solidFill>
                <a:latin typeface="Arial Narrow" panose="020B0606020202030204" pitchFamily="34" charset="0"/>
              </a:rPr>
              <a:t> Андріана </a:t>
            </a:r>
            <a:r>
              <a:rPr lang="en-US" sz="2494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Робертівна</a:t>
            </a:r>
            <a:endParaRPr lang="en-US" sz="2494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 rot="1124919">
            <a:off x="15719982" y="7882634"/>
            <a:ext cx="1893681" cy="2459327"/>
          </a:xfrm>
          <a:custGeom>
            <a:avLst/>
            <a:gdLst/>
            <a:ahLst/>
            <a:cxnLst/>
            <a:rect l="l" t="t" r="r" b="b"/>
            <a:pathLst>
              <a:path w="1893681" h="2459327">
                <a:moveTo>
                  <a:pt x="0" y="0"/>
                </a:moveTo>
                <a:lnTo>
                  <a:pt x="1893682" y="0"/>
                </a:lnTo>
                <a:lnTo>
                  <a:pt x="1893682" y="2459327"/>
                </a:lnTo>
                <a:lnTo>
                  <a:pt x="0" y="2459327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31488" y="952500"/>
            <a:ext cx="17462539" cy="13320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27"/>
              </a:lnSpc>
            </a:pP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Постанова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Кабінету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Міністрів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України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від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 21.02.2018 № 87 «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затвердження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Державного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стандарту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початкової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освіти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»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31488" y="2691785"/>
            <a:ext cx="15736329" cy="14380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82"/>
              </a:lnSpc>
            </a:pP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Наказ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МОН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України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від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13.07.2021 № 813 «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затвердження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методичних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рекомендацій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щодо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результатів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навчання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1-4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класів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закладів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загальної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середньої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освіти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»</a:t>
            </a:r>
          </a:p>
          <a:p>
            <a:pPr algn="l">
              <a:lnSpc>
                <a:spcPts val="3782"/>
              </a:lnSpc>
            </a:pPr>
            <a:endParaRPr lang="en-US" sz="2701" dirty="0">
              <a:solidFill>
                <a:srgbClr val="01070A"/>
              </a:solidFill>
              <a:latin typeface="News Cycle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331488" y="4497200"/>
            <a:ext cx="17742634" cy="2008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327"/>
              </a:lnSpc>
            </a:pP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Постанова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Кабінету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Міністрів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України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від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 30.09.2020 № 898 «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деякі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питання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державних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стандартів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повної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загальної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середньої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освіти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»</a:t>
            </a:r>
          </a:p>
          <a:p>
            <a:pPr algn="l">
              <a:lnSpc>
                <a:spcPts val="5327"/>
              </a:lnSpc>
            </a:pPr>
            <a:endParaRPr lang="en-US" sz="3805" dirty="0">
              <a:solidFill>
                <a:srgbClr val="01070A"/>
              </a:solidFill>
              <a:latin typeface="News Cycle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31488" y="6435346"/>
            <a:ext cx="16927812" cy="14380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82"/>
              </a:lnSpc>
            </a:pP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Наказ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МОН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України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від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01.04.2022 № 289 «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затвердження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методичних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рекомендацій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щодо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навчальних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досягнень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5-6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класів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які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здобувають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освіту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відповідно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нового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Державного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стандарту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базової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середньої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2701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освіти</a:t>
            </a:r>
            <a:r>
              <a:rPr lang="en-US" sz="2701" dirty="0">
                <a:solidFill>
                  <a:srgbClr val="01070A"/>
                </a:solidFill>
                <a:latin typeface="Arial Narrow" panose="020B0606020202030204" pitchFamily="34" charset="0"/>
              </a:rPr>
              <a:t>»</a:t>
            </a:r>
          </a:p>
          <a:p>
            <a:pPr algn="l">
              <a:lnSpc>
                <a:spcPts val="3782"/>
              </a:lnSpc>
            </a:pPr>
            <a:endParaRPr lang="en-US" sz="2701" dirty="0">
              <a:solidFill>
                <a:srgbClr val="01070A"/>
              </a:solidFill>
              <a:latin typeface="News Cyc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029971" y="4820778"/>
            <a:ext cx="10228058" cy="1710875"/>
          </a:xfrm>
          <a:custGeom>
            <a:avLst/>
            <a:gdLst/>
            <a:ahLst/>
            <a:cxnLst/>
            <a:rect l="l" t="t" r="r" b="b"/>
            <a:pathLst>
              <a:path w="10228058" h="1710875">
                <a:moveTo>
                  <a:pt x="0" y="0"/>
                </a:moveTo>
                <a:lnTo>
                  <a:pt x="10228058" y="0"/>
                </a:lnTo>
                <a:lnTo>
                  <a:pt x="10228058" y="1710876"/>
                </a:lnTo>
                <a:lnTo>
                  <a:pt x="0" y="171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752600" y="5131013"/>
            <a:ext cx="13745090" cy="14006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437"/>
              </a:lnSpc>
            </a:pPr>
            <a:r>
              <a:rPr lang="uk-UA" sz="6600" dirty="0">
                <a:solidFill>
                  <a:srgbClr val="01070A"/>
                </a:solidFill>
                <a:latin typeface="Arial Narrow" panose="020B0606020202030204" pitchFamily="34" charset="0"/>
              </a:rPr>
              <a:t>У чому полягає формувальне оцінювання?</a:t>
            </a:r>
            <a:endParaRPr lang="en-US" sz="6600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Freeform 5"/>
          <p:cNvSpPr/>
          <p:nvPr/>
        </p:nvSpPr>
        <p:spPr>
          <a:xfrm rot="1004041">
            <a:off x="11083299" y="6330813"/>
            <a:ext cx="7276977" cy="4114800"/>
          </a:xfrm>
          <a:custGeom>
            <a:avLst/>
            <a:gdLst/>
            <a:ahLst/>
            <a:cxnLst/>
            <a:rect l="l" t="t" r="r" b="b"/>
            <a:pathLst>
              <a:path w="7276977" h="4114800">
                <a:moveTo>
                  <a:pt x="0" y="0"/>
                </a:moveTo>
                <a:lnTo>
                  <a:pt x="7276977" y="0"/>
                </a:lnTo>
                <a:lnTo>
                  <a:pt x="72769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 rot="897773">
            <a:off x="15780828" y="7165795"/>
            <a:ext cx="974858" cy="2851978"/>
          </a:xfrm>
          <a:custGeom>
            <a:avLst/>
            <a:gdLst/>
            <a:ahLst/>
            <a:cxnLst/>
            <a:rect l="l" t="t" r="r" b="b"/>
            <a:pathLst>
              <a:path w="974858" h="2851978">
                <a:moveTo>
                  <a:pt x="0" y="0"/>
                </a:moveTo>
                <a:lnTo>
                  <a:pt x="974858" y="0"/>
                </a:lnTo>
                <a:lnTo>
                  <a:pt x="974858" y="2851978"/>
                </a:lnTo>
                <a:lnTo>
                  <a:pt x="0" y="28519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12730" y="379672"/>
            <a:ext cx="17462539" cy="823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87"/>
              </a:lnSpc>
            </a:pPr>
            <a:r>
              <a:rPr lang="uk-UA" sz="4705" dirty="0">
                <a:solidFill>
                  <a:srgbClr val="01070A"/>
                </a:solidFill>
                <a:latin typeface="Another Shabby"/>
              </a:rPr>
              <a:t>Характеристики формувального оцінювання: </a:t>
            </a:r>
            <a:endParaRPr lang="en-US" sz="4705" dirty="0">
              <a:solidFill>
                <a:srgbClr val="01070A"/>
              </a:solidFill>
              <a:latin typeface="Another Shabby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0" y="1441614"/>
            <a:ext cx="17742634" cy="618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786" lvl="1">
              <a:lnSpc>
                <a:spcPts val="5327"/>
              </a:lnSpc>
            </a:pPr>
            <a:r>
              <a:rPr lang="uk-UA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- </a:t>
            </a:r>
            <a:r>
              <a:rPr lang="ru-RU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визначення</a:t>
            </a:r>
            <a:r>
              <a:rPr lang="ru-RU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ru-RU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індивідуальних</a:t>
            </a:r>
            <a:r>
              <a:rPr lang="ru-RU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ru-RU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досягнень</a:t>
            </a:r>
            <a:r>
              <a:rPr lang="ru-RU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кожного </a:t>
            </a:r>
            <a:r>
              <a:rPr lang="ru-RU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учня</a:t>
            </a:r>
            <a:r>
              <a:rPr lang="ru-RU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  <a:endParaRPr lang="en-US" sz="3805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12730" y="2305457"/>
            <a:ext cx="17329904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</a:pPr>
            <a:r>
              <a:rPr lang="ru-RU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- не </a:t>
            </a:r>
            <a:r>
              <a:rPr lang="ru-RU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передбачає</a:t>
            </a:r>
            <a:r>
              <a:rPr lang="ru-RU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ru-RU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порівняння</a:t>
            </a:r>
            <a:r>
              <a:rPr lang="ru-RU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ru-RU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досягнень</a:t>
            </a:r>
            <a:r>
              <a:rPr lang="ru-RU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ru-RU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різних</a:t>
            </a:r>
            <a:r>
              <a:rPr lang="ru-RU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ru-RU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ru-RU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98875" y="3173110"/>
            <a:ext cx="17329904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</a:pPr>
            <a:r>
              <a:rPr lang="uk-UA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- широке використання описового оцінювання;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371166" y="4083662"/>
            <a:ext cx="17329904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</a:pPr>
            <a:r>
              <a:rPr lang="uk-UA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- застосування зрозумілих критеріїв оцінювання;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371166" y="4994214"/>
            <a:ext cx="17329904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</a:pPr>
            <a:r>
              <a:rPr lang="uk-UA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- забезпечення зворотного зв’язку;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B377A769-662A-816E-0AE3-C3798D0E068C}"/>
              </a:ext>
            </a:extLst>
          </p:cNvPr>
          <p:cNvSpPr txBox="1"/>
          <p:nvPr/>
        </p:nvSpPr>
        <p:spPr>
          <a:xfrm>
            <a:off x="385020" y="5819503"/>
            <a:ext cx="17329904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</a:pPr>
            <a:r>
              <a:rPr lang="uk-UA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- визначення напрямку навчання…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 rot="897773">
            <a:off x="15780828" y="7165795"/>
            <a:ext cx="974858" cy="2851978"/>
          </a:xfrm>
          <a:custGeom>
            <a:avLst/>
            <a:gdLst/>
            <a:ahLst/>
            <a:cxnLst/>
            <a:rect l="l" t="t" r="r" b="b"/>
            <a:pathLst>
              <a:path w="974858" h="2851978">
                <a:moveTo>
                  <a:pt x="0" y="0"/>
                </a:moveTo>
                <a:lnTo>
                  <a:pt x="974858" y="0"/>
                </a:lnTo>
                <a:lnTo>
                  <a:pt x="974858" y="2851978"/>
                </a:lnTo>
                <a:lnTo>
                  <a:pt x="0" y="28519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12730" y="379672"/>
            <a:ext cx="17462539" cy="823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87"/>
              </a:lnSpc>
            </a:pPr>
            <a:r>
              <a:rPr lang="en-US" sz="4705">
                <a:solidFill>
                  <a:srgbClr val="01070A"/>
                </a:solidFill>
                <a:latin typeface="Another Shabby"/>
              </a:rPr>
              <a:t>Принципи формувального оцінювання: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0" y="1441614"/>
            <a:ext cx="17742634" cy="2008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786" lvl="1">
              <a:lnSpc>
                <a:spcPts val="5327"/>
              </a:lnSpc>
            </a:pPr>
            <a:r>
              <a:rPr lang="uk-UA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1.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Учитель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постійно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забезпечує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зворотній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зв’язок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надаючи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учням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коментарі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з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приводу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їхньої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05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діяльності</a:t>
            </a:r>
            <a:r>
              <a:rPr lang="en-US" sz="3805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  <a:p>
            <a:pPr algn="l">
              <a:lnSpc>
                <a:spcPts val="5327"/>
              </a:lnSpc>
            </a:pPr>
            <a:endParaRPr lang="en-US" sz="3805" dirty="0">
              <a:solidFill>
                <a:srgbClr val="01070A"/>
              </a:solidFill>
              <a:latin typeface="News Cycle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12730" y="2855195"/>
            <a:ext cx="17329904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03"/>
              </a:lnSpc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2.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беруть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активну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участь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в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організації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процесу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власного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12730" y="3735656"/>
            <a:ext cx="17329904" cy="1302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03"/>
              </a:lnSpc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3.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Учитель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змінює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техніки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і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технології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залежно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від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змінюються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результати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79048" y="5067300"/>
            <a:ext cx="17329904" cy="1302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03"/>
              </a:lnSpc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4.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Учитель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усвідомлює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допомогою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позначки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різко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знижує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мотивацію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самооцінку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9048" y="6398755"/>
            <a:ext cx="17329904" cy="1302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03"/>
              </a:lnSpc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5.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Учитель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усвідомлює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необхідність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навчити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принципам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самооцінювання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способів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покращення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власних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результатів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8014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029971" y="4820778"/>
            <a:ext cx="10228058" cy="1710875"/>
          </a:xfrm>
          <a:custGeom>
            <a:avLst/>
            <a:gdLst/>
            <a:ahLst/>
            <a:cxnLst/>
            <a:rect l="l" t="t" r="r" b="b"/>
            <a:pathLst>
              <a:path w="10228058" h="1710875">
                <a:moveTo>
                  <a:pt x="0" y="0"/>
                </a:moveTo>
                <a:lnTo>
                  <a:pt x="10228058" y="0"/>
                </a:lnTo>
                <a:lnTo>
                  <a:pt x="10228058" y="1710876"/>
                </a:lnTo>
                <a:lnTo>
                  <a:pt x="0" y="171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952110" y="5067300"/>
            <a:ext cx="12083066" cy="6304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37"/>
              </a:lnSpc>
            </a:pPr>
            <a:r>
              <a:rPr lang="en-US" sz="388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</a:t>
            </a:r>
            <a:r>
              <a:rPr lang="en-US" sz="388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8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формує</a:t>
            </a:r>
            <a:r>
              <a:rPr lang="en-US" sz="388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8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формувальне</a:t>
            </a:r>
            <a:r>
              <a:rPr lang="en-US" sz="388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8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r>
              <a:rPr lang="en-US" sz="388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5" name="Freeform 5"/>
          <p:cNvSpPr/>
          <p:nvPr/>
        </p:nvSpPr>
        <p:spPr>
          <a:xfrm rot="1004041">
            <a:off x="11083299" y="6330813"/>
            <a:ext cx="7276977" cy="4114800"/>
          </a:xfrm>
          <a:custGeom>
            <a:avLst/>
            <a:gdLst/>
            <a:ahLst/>
            <a:cxnLst/>
            <a:rect l="l" t="t" r="r" b="b"/>
            <a:pathLst>
              <a:path w="7276977" h="4114800">
                <a:moveTo>
                  <a:pt x="0" y="0"/>
                </a:moveTo>
                <a:lnTo>
                  <a:pt x="7276977" y="0"/>
                </a:lnTo>
                <a:lnTo>
                  <a:pt x="72769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 rot="897773">
            <a:off x="17255206" y="7357522"/>
            <a:ext cx="974858" cy="2851978"/>
          </a:xfrm>
          <a:custGeom>
            <a:avLst/>
            <a:gdLst/>
            <a:ahLst/>
            <a:cxnLst/>
            <a:rect l="l" t="t" r="r" b="b"/>
            <a:pathLst>
              <a:path w="974858" h="2851978">
                <a:moveTo>
                  <a:pt x="0" y="0"/>
                </a:moveTo>
                <a:lnTo>
                  <a:pt x="974857" y="0"/>
                </a:lnTo>
                <a:lnTo>
                  <a:pt x="974857" y="2851978"/>
                </a:lnTo>
                <a:lnTo>
                  <a:pt x="0" y="28519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12730" y="379672"/>
            <a:ext cx="17396222" cy="2471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562"/>
              </a:lnSpc>
            </a:pPr>
            <a:r>
              <a:rPr lang="en-US" sz="4687" dirty="0">
                <a:solidFill>
                  <a:srgbClr val="01070A"/>
                </a:solidFill>
                <a:latin typeface="Another Shabby"/>
              </a:rPr>
              <a:t> </a:t>
            </a:r>
            <a:r>
              <a:rPr lang="en-US" sz="4687" dirty="0" err="1">
                <a:solidFill>
                  <a:srgbClr val="01070A"/>
                </a:solidFill>
                <a:latin typeface="Another Shabby"/>
              </a:rPr>
              <a:t>Застосування</a:t>
            </a:r>
            <a:r>
              <a:rPr lang="en-US" sz="4687" dirty="0">
                <a:solidFill>
                  <a:srgbClr val="01070A"/>
                </a:solidFill>
                <a:latin typeface="Another Shabby"/>
              </a:rPr>
              <a:t> </a:t>
            </a:r>
            <a:r>
              <a:rPr lang="en-US" sz="4687" dirty="0" err="1">
                <a:solidFill>
                  <a:srgbClr val="01070A"/>
                </a:solidFill>
                <a:latin typeface="Another Shabby"/>
              </a:rPr>
              <a:t>формувального</a:t>
            </a:r>
            <a:r>
              <a:rPr lang="en-US" sz="4687" dirty="0">
                <a:solidFill>
                  <a:srgbClr val="01070A"/>
                </a:solidFill>
                <a:latin typeface="Another Shabby"/>
              </a:rPr>
              <a:t> </a:t>
            </a:r>
            <a:r>
              <a:rPr lang="en-US" sz="4687" dirty="0" err="1">
                <a:solidFill>
                  <a:srgbClr val="01070A"/>
                </a:solidFill>
                <a:latin typeface="Another Shabby"/>
              </a:rPr>
              <a:t>оцінювання</a:t>
            </a:r>
            <a:r>
              <a:rPr lang="en-US" sz="4687" dirty="0">
                <a:solidFill>
                  <a:srgbClr val="01070A"/>
                </a:solidFill>
                <a:latin typeface="Another Shabby"/>
              </a:rPr>
              <a:t> </a:t>
            </a:r>
            <a:r>
              <a:rPr lang="en-US" sz="4687" dirty="0" err="1">
                <a:solidFill>
                  <a:srgbClr val="01070A"/>
                </a:solidFill>
                <a:latin typeface="Another Shabby"/>
              </a:rPr>
              <a:t>уможливлює</a:t>
            </a:r>
            <a:r>
              <a:rPr lang="en-US" sz="4687" dirty="0">
                <a:solidFill>
                  <a:srgbClr val="01070A"/>
                </a:solidFill>
                <a:latin typeface="Another Shabby"/>
              </a:rPr>
              <a:t> </a:t>
            </a:r>
            <a:r>
              <a:rPr lang="en-US" sz="4687" dirty="0" err="1">
                <a:solidFill>
                  <a:srgbClr val="01070A"/>
                </a:solidFill>
                <a:latin typeface="Another Shabby"/>
              </a:rPr>
              <a:t>розв’язання</a:t>
            </a:r>
            <a:r>
              <a:rPr lang="en-US" sz="4687" dirty="0">
                <a:solidFill>
                  <a:srgbClr val="01070A"/>
                </a:solidFill>
                <a:latin typeface="Another Shabby"/>
              </a:rPr>
              <a:t> </a:t>
            </a:r>
            <a:r>
              <a:rPr lang="en-US" sz="4687" dirty="0" err="1">
                <a:solidFill>
                  <a:srgbClr val="01070A"/>
                </a:solidFill>
                <a:latin typeface="Another Shabby"/>
              </a:rPr>
              <a:t>таких</a:t>
            </a:r>
            <a:r>
              <a:rPr lang="en-US" sz="4687" dirty="0">
                <a:solidFill>
                  <a:srgbClr val="01070A"/>
                </a:solidFill>
                <a:latin typeface="Another Shabby"/>
              </a:rPr>
              <a:t> </a:t>
            </a:r>
            <a:r>
              <a:rPr lang="en-US" sz="4687" dirty="0" err="1">
                <a:solidFill>
                  <a:srgbClr val="01070A"/>
                </a:solidFill>
                <a:latin typeface="Another Shabby"/>
              </a:rPr>
              <a:t>освітніх</a:t>
            </a:r>
            <a:r>
              <a:rPr lang="en-US" sz="4687" dirty="0">
                <a:solidFill>
                  <a:srgbClr val="01070A"/>
                </a:solidFill>
                <a:latin typeface="Another Shabby"/>
              </a:rPr>
              <a:t> </a:t>
            </a:r>
            <a:r>
              <a:rPr lang="en-US" sz="4687" dirty="0" err="1">
                <a:solidFill>
                  <a:srgbClr val="01070A"/>
                </a:solidFill>
                <a:latin typeface="Another Shabby"/>
              </a:rPr>
              <a:t>завдань</a:t>
            </a:r>
            <a:r>
              <a:rPr lang="en-US" sz="4687" dirty="0">
                <a:solidFill>
                  <a:srgbClr val="01070A"/>
                </a:solidFill>
                <a:latin typeface="Another Shabby"/>
              </a:rPr>
              <a:t>:</a:t>
            </a:r>
          </a:p>
          <a:p>
            <a:pPr algn="l">
              <a:lnSpc>
                <a:spcPts val="6562"/>
              </a:lnSpc>
            </a:pPr>
            <a:endParaRPr lang="en-US" sz="4687" dirty="0">
              <a:solidFill>
                <a:srgbClr val="01070A"/>
              </a:solidFill>
              <a:latin typeface="Another Shabby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412730" y="2775295"/>
            <a:ext cx="17329904" cy="1302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2" lvl="1" indent="-401231">
              <a:lnSpc>
                <a:spcPts val="5203"/>
              </a:lnSpc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підтримання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бажання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вчитися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прагнути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максимально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можливих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результатів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  <a:p>
            <a:pPr algn="l">
              <a:lnSpc>
                <a:spcPts val="5203"/>
              </a:lnSpc>
            </a:pPr>
            <a:endParaRPr lang="en-US" sz="3716" dirty="0">
              <a:solidFill>
                <a:srgbClr val="01070A"/>
              </a:solidFill>
              <a:latin typeface="News Cycle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12730" y="4303957"/>
            <a:ext cx="17329904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2" lvl="1" indent="-401231" algn="l">
              <a:lnSpc>
                <a:spcPts val="5203"/>
              </a:lnSpc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формування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в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упевненості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в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собі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усвідомлення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своїх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сильних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сторін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12730" y="5785415"/>
            <a:ext cx="17329904" cy="1302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2" lvl="1" indent="-401231" algn="l">
              <a:lnSpc>
                <a:spcPts val="5203"/>
              </a:lnSpc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формування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в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рефлексивного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ставлення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власних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помилок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і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розуміння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їх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невід’ємних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етапів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шляху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досягнення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успіху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12730" y="7902244"/>
            <a:ext cx="17329904" cy="1963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2" lvl="1" indent="-401231" algn="l">
              <a:lnSpc>
                <a:spcPts val="5203"/>
              </a:lnSpc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формування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метакогнітивних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навичок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тобто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вміння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планувати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регулювати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аналізувати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власну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навчальну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діяльність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визначати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причини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труднощів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можливі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шляхи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їхнього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подолання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свого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боку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розвиває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внутрішню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мотивацію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349356" y="7606230"/>
            <a:ext cx="3761284" cy="2680770"/>
          </a:xfrm>
          <a:custGeom>
            <a:avLst/>
            <a:gdLst/>
            <a:ahLst/>
            <a:cxnLst/>
            <a:rect l="l" t="t" r="r" b="b"/>
            <a:pathLst>
              <a:path w="3761284" h="2680770">
                <a:moveTo>
                  <a:pt x="0" y="0"/>
                </a:moveTo>
                <a:lnTo>
                  <a:pt x="3761285" y="0"/>
                </a:lnTo>
                <a:lnTo>
                  <a:pt x="3761285" y="2680770"/>
                </a:lnTo>
                <a:lnTo>
                  <a:pt x="0" y="268077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8645766">
            <a:off x="3727536" y="2778006"/>
            <a:ext cx="1401120" cy="597227"/>
          </a:xfrm>
          <a:custGeom>
            <a:avLst/>
            <a:gdLst/>
            <a:ahLst/>
            <a:cxnLst/>
            <a:rect l="l" t="t" r="r" b="b"/>
            <a:pathLst>
              <a:path w="1401120" h="597227">
                <a:moveTo>
                  <a:pt x="0" y="0"/>
                </a:moveTo>
                <a:lnTo>
                  <a:pt x="1401120" y="0"/>
                </a:lnTo>
                <a:lnTo>
                  <a:pt x="1401120" y="597227"/>
                </a:lnTo>
                <a:lnTo>
                  <a:pt x="0" y="597227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45889" y="3643600"/>
            <a:ext cx="17396222" cy="1251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22"/>
              </a:lnSpc>
            </a:pPr>
            <a:r>
              <a:rPr lang="en-US" sz="3587">
                <a:solidFill>
                  <a:srgbClr val="01070A"/>
                </a:solidFill>
                <a:latin typeface="Another Shabby"/>
              </a:rPr>
              <a:t>Показники навчення, що засвідчують стан готовності учня/учениці до подальшого навчання</a:t>
            </a:r>
          </a:p>
        </p:txBody>
      </p:sp>
      <p:sp>
        <p:nvSpPr>
          <p:cNvPr id="6" name="Freeform 6"/>
          <p:cNvSpPr/>
          <p:nvPr/>
        </p:nvSpPr>
        <p:spPr>
          <a:xfrm rot="-2583529">
            <a:off x="12933051" y="2821790"/>
            <a:ext cx="1401120" cy="597227"/>
          </a:xfrm>
          <a:custGeom>
            <a:avLst/>
            <a:gdLst/>
            <a:ahLst/>
            <a:cxnLst/>
            <a:rect l="l" t="t" r="r" b="b"/>
            <a:pathLst>
              <a:path w="1401120" h="597227">
                <a:moveTo>
                  <a:pt x="0" y="0"/>
                </a:moveTo>
                <a:lnTo>
                  <a:pt x="1401121" y="0"/>
                </a:lnTo>
                <a:lnTo>
                  <a:pt x="1401121" y="597228"/>
                </a:lnTo>
                <a:lnTo>
                  <a:pt x="0" y="597228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400000">
            <a:off x="8430563" y="6182027"/>
            <a:ext cx="1401120" cy="597227"/>
          </a:xfrm>
          <a:custGeom>
            <a:avLst/>
            <a:gdLst/>
            <a:ahLst/>
            <a:cxnLst/>
            <a:rect l="l" t="t" r="r" b="b"/>
            <a:pathLst>
              <a:path w="1401120" h="597227">
                <a:moveTo>
                  <a:pt x="0" y="0"/>
                </a:moveTo>
                <a:lnTo>
                  <a:pt x="1401120" y="0"/>
                </a:lnTo>
                <a:lnTo>
                  <a:pt x="1401120" y="597227"/>
                </a:lnTo>
                <a:lnTo>
                  <a:pt x="0" y="597227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3548601">
            <a:off x="12317394" y="5959493"/>
            <a:ext cx="1401120" cy="597227"/>
          </a:xfrm>
          <a:custGeom>
            <a:avLst/>
            <a:gdLst/>
            <a:ahLst/>
            <a:cxnLst/>
            <a:rect l="l" t="t" r="r" b="b"/>
            <a:pathLst>
              <a:path w="1401120" h="597227">
                <a:moveTo>
                  <a:pt x="0" y="0"/>
                </a:moveTo>
                <a:lnTo>
                  <a:pt x="1401120" y="0"/>
                </a:lnTo>
                <a:lnTo>
                  <a:pt x="1401120" y="597227"/>
                </a:lnTo>
                <a:lnTo>
                  <a:pt x="0" y="597227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8218875">
            <a:off x="4443463" y="5959493"/>
            <a:ext cx="1401120" cy="597227"/>
          </a:xfrm>
          <a:custGeom>
            <a:avLst/>
            <a:gdLst/>
            <a:ahLst/>
            <a:cxnLst/>
            <a:rect l="l" t="t" r="r" b="b"/>
            <a:pathLst>
              <a:path w="1401120" h="597227">
                <a:moveTo>
                  <a:pt x="0" y="0"/>
                </a:moveTo>
                <a:lnTo>
                  <a:pt x="1401120" y="0"/>
                </a:lnTo>
                <a:lnTo>
                  <a:pt x="1401120" y="597227"/>
                </a:lnTo>
                <a:lnTo>
                  <a:pt x="0" y="597227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445542" y="1599300"/>
            <a:ext cx="3414407" cy="595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15"/>
              </a:lnSpc>
            </a:pP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темп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виконання</a:t>
            </a:r>
            <a:endParaRPr lang="en-US" sz="3653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674332" y="6936461"/>
            <a:ext cx="2192173" cy="595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15"/>
              </a:lnSpc>
            </a:pP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мотивація</a:t>
            </a:r>
            <a:endParaRPr lang="en-US" sz="3653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3473999" y="1599300"/>
            <a:ext cx="4636641" cy="595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15"/>
              </a:lnSpc>
            </a:pP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регуляція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діяльності</a:t>
            </a:r>
            <a:endParaRPr lang="en-US" sz="3653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2402297" y="7126961"/>
            <a:ext cx="4636641" cy="595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15"/>
              </a:lnSpc>
            </a:pP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когнітивна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організація</a:t>
            </a:r>
            <a:endParaRPr lang="en-US" sz="3653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812802" y="7331804"/>
            <a:ext cx="4636641" cy="1926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15"/>
              </a:lnSpc>
            </a:pP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загальна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оцінка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якості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виконання</a:t>
            </a:r>
            <a:endParaRPr lang="en-US" sz="3653" dirty="0">
              <a:solidFill>
                <a:srgbClr val="01070A"/>
              </a:solidFill>
              <a:latin typeface="Arial Narrow" panose="020B0606020202030204" pitchFamily="34" charset="0"/>
            </a:endParaRPr>
          </a:p>
          <a:p>
            <a:pPr algn="l">
              <a:lnSpc>
                <a:spcPts val="5115"/>
              </a:lnSpc>
            </a:pPr>
            <a:endParaRPr lang="en-US" sz="3653" dirty="0">
              <a:solidFill>
                <a:srgbClr val="01070A"/>
              </a:solidFill>
              <a:latin typeface="News Cyc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625198" y="7586611"/>
            <a:ext cx="2662802" cy="2782186"/>
          </a:xfrm>
          <a:custGeom>
            <a:avLst/>
            <a:gdLst/>
            <a:ahLst/>
            <a:cxnLst/>
            <a:rect l="l" t="t" r="r" b="b"/>
            <a:pathLst>
              <a:path w="2662802" h="2782186">
                <a:moveTo>
                  <a:pt x="0" y="0"/>
                </a:moveTo>
                <a:lnTo>
                  <a:pt x="2662802" y="0"/>
                </a:lnTo>
                <a:lnTo>
                  <a:pt x="2662802" y="2782186"/>
                </a:lnTo>
                <a:lnTo>
                  <a:pt x="0" y="27821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664" r="-10050" b="-2664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46413" y="1068703"/>
            <a:ext cx="17396222" cy="2471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 Процедура спільної (вчитель — учні) розробки критеріїв оцінювання:</a:t>
            </a:r>
          </a:p>
          <a:p>
            <a:pPr algn="l">
              <a:lnSpc>
                <a:spcPts val="6562"/>
              </a:lnSpc>
            </a:pPr>
            <a:endParaRPr lang="en-US" sz="4687">
              <a:solidFill>
                <a:srgbClr val="01070A"/>
              </a:solidFill>
              <a:latin typeface="Another Shabby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91536" y="2861097"/>
            <a:ext cx="17551099" cy="1282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88837" lvl="1" indent="-394419" algn="l">
              <a:lnSpc>
                <a:spcPts val="5115"/>
              </a:lnSpc>
              <a:buFont typeface="Arial"/>
              <a:buChar char="•"/>
            </a:pP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оголошення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учням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мети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і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завдання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навчального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заняття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перед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початком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вивчення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теми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розділу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91536" y="4322778"/>
            <a:ext cx="17067764" cy="618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23070" lvl="1" indent="-411535" algn="l">
              <a:lnSpc>
                <a:spcPts val="5337"/>
              </a:lnSpc>
              <a:buFont typeface="Arial"/>
              <a:buChar char="•"/>
            </a:pP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прохання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написати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один-два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критерії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якими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будуть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оцінюватися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роботи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91536" y="5465743"/>
            <a:ext cx="17067764" cy="618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23070" lvl="1" indent="-411535" algn="l">
              <a:lnSpc>
                <a:spcPts val="5337"/>
              </a:lnSpc>
              <a:buFont typeface="Arial"/>
              <a:buChar char="•"/>
            </a:pP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записування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дошці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критеріїв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запропонованих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учнями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91536" y="6608709"/>
            <a:ext cx="17067764" cy="618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23070" lvl="1" indent="-411535" algn="l">
              <a:lnSpc>
                <a:spcPts val="5337"/>
              </a:lnSpc>
              <a:buFont typeface="Arial"/>
              <a:buChar char="•"/>
            </a:pP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вчитель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переконується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всі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зрозуміли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запропоновані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критерії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91536" y="7750157"/>
            <a:ext cx="17067764" cy="618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23070" lvl="1" indent="-411535" algn="l">
              <a:lnSpc>
                <a:spcPts val="5337"/>
              </a:lnSpc>
              <a:buFont typeface="Arial"/>
              <a:buChar char="•"/>
            </a:pP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розміщення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критеріїв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ступенем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важливості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91536" y="8891605"/>
            <a:ext cx="17067764" cy="618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23070" lvl="1" indent="-411535" algn="l">
              <a:lnSpc>
                <a:spcPts val="5337"/>
              </a:lnSpc>
              <a:buFont typeface="Arial"/>
              <a:buChar char="•"/>
            </a:pP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у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процесі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обговорення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обираються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пріоритетні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критерії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58604" y="6172200"/>
            <a:ext cx="3785616" cy="4114800"/>
          </a:xfrm>
          <a:custGeom>
            <a:avLst/>
            <a:gdLst/>
            <a:ahLst/>
            <a:cxnLst/>
            <a:rect l="l" t="t" r="r" b="b"/>
            <a:pathLst>
              <a:path w="3785616" h="4114800">
                <a:moveTo>
                  <a:pt x="0" y="0"/>
                </a:moveTo>
                <a:lnTo>
                  <a:pt x="3785616" y="0"/>
                </a:lnTo>
                <a:lnTo>
                  <a:pt x="378561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46413" y="1068703"/>
            <a:ext cx="17396222" cy="820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Прийоми формувального оцінювання: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270310" y="2574332"/>
            <a:ext cx="10472325" cy="595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88837" lvl="1" indent="-394419" algn="l">
              <a:lnSpc>
                <a:spcPts val="5115"/>
              </a:lnSpc>
              <a:buFont typeface="Arial"/>
              <a:buChar char="•"/>
            </a:pPr>
            <a:r>
              <a:rPr lang="en-US" sz="36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самооцінювання</a:t>
            </a:r>
            <a:r>
              <a:rPr lang="en-US" sz="3653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270310" y="3893158"/>
            <a:ext cx="4709155" cy="618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23070" lvl="1" indent="-411535" algn="l">
              <a:lnSpc>
                <a:spcPts val="5337"/>
              </a:lnSpc>
              <a:buFont typeface="Arial"/>
              <a:buChar char="•"/>
            </a:pPr>
            <a:r>
              <a:rPr lang="en-US" sz="3812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взаємооцінювання</a:t>
            </a:r>
            <a:r>
              <a:rPr lang="en-US" sz="3812" dirty="0">
                <a:solidFill>
                  <a:srgbClr val="01070A"/>
                </a:solidFill>
                <a:latin typeface="Arial Narrow" panose="020B0606020202030204" pitchFamily="34" charset="0"/>
              </a:rPr>
              <a:t>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 rot="1188583">
            <a:off x="15390845" y="6066000"/>
            <a:ext cx="3014777" cy="4114800"/>
          </a:xfrm>
          <a:custGeom>
            <a:avLst/>
            <a:gdLst/>
            <a:ahLst/>
            <a:cxnLst/>
            <a:rect l="l" t="t" r="r" b="b"/>
            <a:pathLst>
              <a:path w="3014777" h="4114800">
                <a:moveTo>
                  <a:pt x="0" y="0"/>
                </a:moveTo>
                <a:lnTo>
                  <a:pt x="3014777" y="0"/>
                </a:lnTo>
                <a:lnTo>
                  <a:pt x="301477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915400" y="2171700"/>
            <a:ext cx="6068532" cy="7707713"/>
          </a:xfrm>
          <a:custGeom>
            <a:avLst/>
            <a:gdLst/>
            <a:ahLst/>
            <a:cxnLst/>
            <a:rect l="l" t="t" r="r" b="b"/>
            <a:pathLst>
              <a:path w="5393641" h="7191521">
                <a:moveTo>
                  <a:pt x="0" y="0"/>
                </a:moveTo>
                <a:lnTo>
                  <a:pt x="5393641" y="0"/>
                </a:lnTo>
                <a:lnTo>
                  <a:pt x="5393641" y="7191521"/>
                </a:lnTo>
                <a:lnTo>
                  <a:pt x="0" y="719152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effectLst>
            <a:softEdge rad="190500"/>
          </a:effectLst>
        </p:spPr>
      </p:sp>
      <p:sp>
        <p:nvSpPr>
          <p:cNvPr id="5" name="TextBox 5"/>
          <p:cNvSpPr txBox="1"/>
          <p:nvPr/>
        </p:nvSpPr>
        <p:spPr>
          <a:xfrm>
            <a:off x="346413" y="1068703"/>
            <a:ext cx="17396222" cy="2471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 Самооцінювання працює за схемою, коли дитина встановлює:</a:t>
            </a:r>
          </a:p>
          <a:p>
            <a:pPr algn="l">
              <a:lnSpc>
                <a:spcPts val="6562"/>
              </a:lnSpc>
            </a:pPr>
            <a:endParaRPr lang="en-US" sz="4687">
              <a:solidFill>
                <a:srgbClr val="01070A"/>
              </a:solidFill>
              <a:latin typeface="Another Shabby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346413" y="3190032"/>
            <a:ext cx="10472325" cy="19534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  <a:spcBef>
                <a:spcPct val="0"/>
              </a:spcBef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1)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бажаний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результат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в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навчанні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  <a:p>
            <a:pPr>
              <a:lnSpc>
                <a:spcPts val="5203"/>
              </a:lnSpc>
              <a:spcBef>
                <a:spcPct val="0"/>
              </a:spcBef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2)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її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теперішній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стан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стосовно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цих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очікувань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  <a:p>
            <a:pPr>
              <a:lnSpc>
                <a:spcPts val="5203"/>
              </a:lnSpc>
              <a:spcBef>
                <a:spcPct val="0"/>
              </a:spcBef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3)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план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для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досягнення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кінцевої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мети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193073" y="7113912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  <a:spcBef>
                <a:spcPct val="0"/>
              </a:spcBef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я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зробив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сам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4" name="Freeform 4"/>
          <p:cNvSpPr/>
          <p:nvPr/>
        </p:nvSpPr>
        <p:spPr>
          <a:xfrm rot="1495611">
            <a:off x="2900022" y="2532628"/>
            <a:ext cx="3218381" cy="1406351"/>
          </a:xfrm>
          <a:custGeom>
            <a:avLst/>
            <a:gdLst/>
            <a:ahLst/>
            <a:cxnLst/>
            <a:rect l="l" t="t" r="r" b="b"/>
            <a:pathLst>
              <a:path w="3218381" h="1406351">
                <a:moveTo>
                  <a:pt x="0" y="0"/>
                </a:moveTo>
                <a:lnTo>
                  <a:pt x="3218381" y="0"/>
                </a:lnTo>
                <a:lnTo>
                  <a:pt x="3218381" y="1406352"/>
                </a:lnTo>
                <a:lnTo>
                  <a:pt x="0" y="1406352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264862" y="3590628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  <a:spcBef>
                <a:spcPct val="0"/>
              </a:spcBef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мені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допомогли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6" name="Freeform 6"/>
          <p:cNvSpPr/>
          <p:nvPr/>
        </p:nvSpPr>
        <p:spPr>
          <a:xfrm rot="7211406">
            <a:off x="4655672" y="4989590"/>
            <a:ext cx="3218381" cy="1406351"/>
          </a:xfrm>
          <a:custGeom>
            <a:avLst/>
            <a:gdLst/>
            <a:ahLst/>
            <a:cxnLst/>
            <a:rect l="l" t="t" r="r" b="b"/>
            <a:pathLst>
              <a:path w="3218381" h="1406351">
                <a:moveTo>
                  <a:pt x="0" y="0"/>
                </a:moveTo>
                <a:lnTo>
                  <a:pt x="3218381" y="0"/>
                </a:lnTo>
                <a:lnTo>
                  <a:pt x="3218381" y="1406352"/>
                </a:lnTo>
                <a:lnTo>
                  <a:pt x="0" y="1406352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495611">
            <a:off x="6779311" y="7802820"/>
            <a:ext cx="3218381" cy="1406351"/>
          </a:xfrm>
          <a:custGeom>
            <a:avLst/>
            <a:gdLst/>
            <a:ahLst/>
            <a:cxnLst/>
            <a:rect l="l" t="t" r="r" b="b"/>
            <a:pathLst>
              <a:path w="3218381" h="1406351">
                <a:moveTo>
                  <a:pt x="0" y="0"/>
                </a:moveTo>
                <a:lnTo>
                  <a:pt x="3218381" y="0"/>
                </a:lnTo>
                <a:lnTo>
                  <a:pt x="3218381" y="1406351"/>
                </a:lnTo>
                <a:lnTo>
                  <a:pt x="0" y="1406351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100219" y="5324300"/>
            <a:ext cx="2741892" cy="4962700"/>
          </a:xfrm>
          <a:custGeom>
            <a:avLst/>
            <a:gdLst/>
            <a:ahLst/>
            <a:cxnLst/>
            <a:rect l="l" t="t" r="r" b="b"/>
            <a:pathLst>
              <a:path w="2741892" h="4962700">
                <a:moveTo>
                  <a:pt x="0" y="0"/>
                </a:moveTo>
                <a:lnTo>
                  <a:pt x="2741892" y="0"/>
                </a:lnTo>
                <a:lnTo>
                  <a:pt x="2741892" y="4962700"/>
                </a:lnTo>
                <a:lnTo>
                  <a:pt x="0" y="49627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9864056" y="9464270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  <a:spcBef>
                <a:spcPct val="0"/>
              </a:spcBef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Висновок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45889" y="207933"/>
            <a:ext cx="17396222" cy="8239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Формула самооцінювання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5889" y="1562312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  <a:spcBef>
                <a:spcPct val="0"/>
              </a:spcBef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Якою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була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ціль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236162" y="1011034"/>
            <a:ext cx="2575430" cy="2250282"/>
          </a:xfrm>
          <a:custGeom>
            <a:avLst/>
            <a:gdLst/>
            <a:ahLst/>
            <a:cxnLst/>
            <a:rect l="l" t="t" r="r" b="b"/>
            <a:pathLst>
              <a:path w="2575430" h="2250282">
                <a:moveTo>
                  <a:pt x="0" y="0"/>
                </a:moveTo>
                <a:lnTo>
                  <a:pt x="2575430" y="0"/>
                </a:lnTo>
                <a:lnTo>
                  <a:pt x="2575430" y="2250281"/>
                </a:lnTo>
                <a:lnTo>
                  <a:pt x="0" y="2250281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827322" y="1793918"/>
            <a:ext cx="3431978" cy="2410964"/>
          </a:xfrm>
          <a:custGeom>
            <a:avLst/>
            <a:gdLst/>
            <a:ahLst/>
            <a:cxnLst/>
            <a:rect l="l" t="t" r="r" b="b"/>
            <a:pathLst>
              <a:path w="3431978" h="2410964">
                <a:moveTo>
                  <a:pt x="0" y="0"/>
                </a:moveTo>
                <a:lnTo>
                  <a:pt x="3431978" y="0"/>
                </a:lnTo>
                <a:lnTo>
                  <a:pt x="3431978" y="2410964"/>
                </a:lnTo>
                <a:lnTo>
                  <a:pt x="0" y="241096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229302" y="3499798"/>
            <a:ext cx="3632943" cy="2638425"/>
          </a:xfrm>
          <a:custGeom>
            <a:avLst/>
            <a:gdLst/>
            <a:ahLst/>
            <a:cxnLst/>
            <a:rect l="l" t="t" r="r" b="b"/>
            <a:pathLst>
              <a:path w="3632943" h="2638425">
                <a:moveTo>
                  <a:pt x="0" y="0"/>
                </a:moveTo>
                <a:lnTo>
                  <a:pt x="3632944" y="0"/>
                </a:lnTo>
                <a:lnTo>
                  <a:pt x="3632944" y="2638425"/>
                </a:lnTo>
                <a:lnTo>
                  <a:pt x="0" y="26384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005214" y="6309536"/>
            <a:ext cx="3416590" cy="3185970"/>
          </a:xfrm>
          <a:custGeom>
            <a:avLst/>
            <a:gdLst/>
            <a:ahLst/>
            <a:cxnLst/>
            <a:rect l="l" t="t" r="r" b="b"/>
            <a:pathLst>
              <a:path w="3416590" h="3185970">
                <a:moveTo>
                  <a:pt x="0" y="0"/>
                </a:moveTo>
                <a:lnTo>
                  <a:pt x="3416591" y="0"/>
                </a:lnTo>
                <a:lnTo>
                  <a:pt x="3416591" y="3185970"/>
                </a:lnTo>
                <a:lnTo>
                  <a:pt x="0" y="3185970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055484" y="6939028"/>
            <a:ext cx="2347637" cy="3130183"/>
          </a:xfrm>
          <a:custGeom>
            <a:avLst/>
            <a:gdLst/>
            <a:ahLst/>
            <a:cxnLst/>
            <a:rect l="l" t="t" r="r" b="b"/>
            <a:pathLst>
              <a:path w="2347637" h="3130183">
                <a:moveTo>
                  <a:pt x="0" y="0"/>
                </a:moveTo>
                <a:lnTo>
                  <a:pt x="2347637" y="0"/>
                </a:lnTo>
                <a:lnTo>
                  <a:pt x="2347637" y="3130183"/>
                </a:lnTo>
                <a:lnTo>
                  <a:pt x="0" y="313018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45889" y="207933"/>
            <a:ext cx="17396222" cy="820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Способи самооцінювання: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0" y="1154900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присвоєння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емотикону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8591160" y="2059975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мотивувальна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промова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0" y="3847274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заповнення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відображувального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журналу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0" y="6233336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заповнення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самооцінювальних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листів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0631428" y="5609027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самооцінювання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у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груповій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роботі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902624" y="7082814"/>
            <a:ext cx="2898998" cy="2348189"/>
          </a:xfrm>
          <a:custGeom>
            <a:avLst/>
            <a:gdLst/>
            <a:ahLst/>
            <a:cxnLst/>
            <a:rect l="l" t="t" r="r" b="b"/>
            <a:pathLst>
              <a:path w="2898998" h="2348189">
                <a:moveTo>
                  <a:pt x="0" y="0"/>
                </a:moveTo>
                <a:lnTo>
                  <a:pt x="2898998" y="0"/>
                </a:lnTo>
                <a:lnTo>
                  <a:pt x="2898998" y="2348188"/>
                </a:lnTo>
                <a:lnTo>
                  <a:pt x="0" y="2348188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353514" y="3756082"/>
            <a:ext cx="1410336" cy="1387418"/>
          </a:xfrm>
          <a:custGeom>
            <a:avLst/>
            <a:gdLst/>
            <a:ahLst/>
            <a:cxnLst/>
            <a:rect l="l" t="t" r="r" b="b"/>
            <a:pathLst>
              <a:path w="1410336" h="1387418">
                <a:moveTo>
                  <a:pt x="0" y="0"/>
                </a:moveTo>
                <a:lnTo>
                  <a:pt x="1410337" y="0"/>
                </a:lnTo>
                <a:lnTo>
                  <a:pt x="1410337" y="1387418"/>
                </a:lnTo>
                <a:lnTo>
                  <a:pt x="0" y="138741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312629" y="2311033"/>
            <a:ext cx="1662742" cy="1821730"/>
          </a:xfrm>
          <a:custGeom>
            <a:avLst/>
            <a:gdLst/>
            <a:ahLst/>
            <a:cxnLst/>
            <a:rect l="l" t="t" r="r" b="b"/>
            <a:pathLst>
              <a:path w="1662742" h="1821730">
                <a:moveTo>
                  <a:pt x="0" y="0"/>
                </a:moveTo>
                <a:lnTo>
                  <a:pt x="1662742" y="0"/>
                </a:lnTo>
                <a:lnTo>
                  <a:pt x="1662742" y="1821730"/>
                </a:lnTo>
                <a:lnTo>
                  <a:pt x="0" y="1821730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45889" y="207933"/>
            <a:ext cx="17396222" cy="820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Способи взаємооцінювання: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59103" y="3834501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стратегія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“3-2-1”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0" y="6233336"/>
            <a:ext cx="10472325" cy="1296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перегляд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виконаного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завдання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однокласника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з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використанням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контрольних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списків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117504" y="5338896"/>
            <a:ext cx="10472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взаємооцінювання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письмових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відповідей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9103" y="1402750"/>
            <a:ext cx="17683008" cy="1296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перевірка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домашнього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завдання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(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виконаного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під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час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уроку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завдання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)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заздалегідь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розробленими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критеріями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endParaRPr lang="en-US" sz="3716" dirty="0">
              <a:solidFill>
                <a:srgbClr val="01070A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 rot="710355">
            <a:off x="15539997" y="6109158"/>
            <a:ext cx="2659190" cy="4114800"/>
          </a:xfrm>
          <a:custGeom>
            <a:avLst/>
            <a:gdLst/>
            <a:ahLst/>
            <a:cxnLst/>
            <a:rect l="l" t="t" r="r" b="b"/>
            <a:pathLst>
              <a:path w="2659190" h="4114800">
                <a:moveTo>
                  <a:pt x="0" y="0"/>
                </a:moveTo>
                <a:lnTo>
                  <a:pt x="2659190" y="0"/>
                </a:lnTo>
                <a:lnTo>
                  <a:pt x="26591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45889" y="207933"/>
            <a:ext cx="17396222" cy="820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Базові правила роботи з чек-листами: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74435" y="1596026"/>
            <a:ext cx="18013565" cy="1296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давати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чек-листи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початку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вивчення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теми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виконання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завдання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щоб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розуміли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чіткі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вимоги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74435" y="3463769"/>
            <a:ext cx="1801356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пропонувати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оцінити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свою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роботу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свої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вміння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після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вивчення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теми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74435" y="5067300"/>
            <a:ext cx="1801356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застосовувати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для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взаємооцінювання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(в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парах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або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«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сліпого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»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взаємооцінювання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);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74435" y="6668343"/>
            <a:ext cx="1801356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2461" lvl="1" indent="-401231">
              <a:lnSpc>
                <a:spcPts val="5203"/>
              </a:lnSpc>
              <a:spcBef>
                <a:spcPct val="0"/>
              </a:spcBef>
              <a:buFont typeface="Arial"/>
              <a:buChar char="•"/>
            </a:pP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використовувати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для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надання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зворотного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зв’язку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від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учителя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учням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12354" y="1028700"/>
            <a:ext cx="6614358" cy="8762099"/>
          </a:xfrm>
          <a:custGeom>
            <a:avLst/>
            <a:gdLst/>
            <a:ahLst/>
            <a:cxnLst/>
            <a:rect l="l" t="t" r="r" b="b"/>
            <a:pathLst>
              <a:path w="6614358" h="8762099">
                <a:moveTo>
                  <a:pt x="0" y="0"/>
                </a:moveTo>
                <a:lnTo>
                  <a:pt x="6614358" y="0"/>
                </a:lnTo>
                <a:lnTo>
                  <a:pt x="6614358" y="8762099"/>
                </a:lnTo>
                <a:lnTo>
                  <a:pt x="0" y="87620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effectLst>
            <a:softEdge rad="63500"/>
          </a:effectLst>
        </p:spPr>
      </p:sp>
      <p:sp>
        <p:nvSpPr>
          <p:cNvPr id="4" name="Freeform 4"/>
          <p:cNvSpPr/>
          <p:nvPr/>
        </p:nvSpPr>
        <p:spPr>
          <a:xfrm>
            <a:off x="7695631" y="1028700"/>
            <a:ext cx="7247556" cy="8762099"/>
          </a:xfrm>
          <a:custGeom>
            <a:avLst/>
            <a:gdLst/>
            <a:ahLst/>
            <a:cxnLst/>
            <a:rect l="l" t="t" r="r" b="b"/>
            <a:pathLst>
              <a:path w="7247556" h="8762099">
                <a:moveTo>
                  <a:pt x="0" y="0"/>
                </a:moveTo>
                <a:lnTo>
                  <a:pt x="7247557" y="0"/>
                </a:lnTo>
                <a:lnTo>
                  <a:pt x="7247557" y="8762099"/>
                </a:lnTo>
                <a:lnTo>
                  <a:pt x="0" y="87620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effectLst>
            <a:softEdge rad="63500"/>
          </a:effectLst>
        </p:spPr>
      </p:sp>
      <p:sp>
        <p:nvSpPr>
          <p:cNvPr id="5" name="TextBox 5"/>
          <p:cNvSpPr txBox="1"/>
          <p:nvPr/>
        </p:nvSpPr>
        <p:spPr>
          <a:xfrm>
            <a:off x="445889" y="207933"/>
            <a:ext cx="17396222" cy="820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Чек-лист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335934" y="7624641"/>
            <a:ext cx="2737722" cy="2815138"/>
          </a:xfrm>
          <a:custGeom>
            <a:avLst/>
            <a:gdLst/>
            <a:ahLst/>
            <a:cxnLst/>
            <a:rect l="l" t="t" r="r" b="b"/>
            <a:pathLst>
              <a:path w="2737722" h="2815138">
                <a:moveTo>
                  <a:pt x="0" y="0"/>
                </a:moveTo>
                <a:lnTo>
                  <a:pt x="2737722" y="0"/>
                </a:lnTo>
                <a:lnTo>
                  <a:pt x="2737722" y="2815138"/>
                </a:lnTo>
                <a:lnTo>
                  <a:pt x="0" y="2815138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46413" y="1068703"/>
            <a:ext cx="17396222" cy="1646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Етапи формувального оцінювання з боку вчителя:</a:t>
            </a:r>
          </a:p>
          <a:p>
            <a:pPr algn="l">
              <a:lnSpc>
                <a:spcPts val="6562"/>
              </a:lnSpc>
            </a:pPr>
            <a:endParaRPr lang="en-US" sz="4687">
              <a:solidFill>
                <a:srgbClr val="01070A"/>
              </a:solidFill>
              <a:latin typeface="Another Shabby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346413" y="2291810"/>
            <a:ext cx="14189954" cy="1296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1)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проаналізувати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разом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із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дітьми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зроблено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правильно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  <a:p>
            <a:pPr>
              <a:lnSpc>
                <a:spcPts val="5203"/>
              </a:lnSpc>
              <a:spcBef>
                <a:spcPct val="0"/>
              </a:spcBef>
            </a:pPr>
            <a:endParaRPr lang="en-US" sz="3716" dirty="0">
              <a:solidFill>
                <a:srgbClr val="01070A"/>
              </a:solidFill>
              <a:latin typeface="News Cycle Light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346413" y="3767363"/>
            <a:ext cx="10789325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03"/>
              </a:lnSpc>
              <a:spcBef>
                <a:spcPct val="0"/>
              </a:spcBef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2)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показати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помилки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неточності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допущені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в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роботі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46413" y="5267661"/>
            <a:ext cx="12729806" cy="606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03"/>
              </a:lnSpc>
              <a:spcBef>
                <a:spcPct val="0"/>
              </a:spcBef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3)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рекомендації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що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можна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зробити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аби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покращити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результат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;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46413" y="6763929"/>
            <a:ext cx="16417587" cy="6063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203"/>
              </a:lnSpc>
              <a:spcBef>
                <a:spcPct val="0"/>
              </a:spcBef>
            </a:pP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4)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підказати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(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потреби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),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яким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шляхом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можна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піти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аби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покращити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716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результат</a:t>
            </a:r>
            <a:r>
              <a:rPr lang="en-US" sz="3716" dirty="0">
                <a:solidFill>
                  <a:srgbClr val="01070A"/>
                </a:solidFill>
                <a:latin typeface="Arial Narrow" panose="020B060602020203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555" b="-555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46413" y="1068703"/>
            <a:ext cx="17396222" cy="1646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562"/>
              </a:lnSpc>
            </a:pPr>
            <a:r>
              <a:rPr lang="en-US" sz="4687">
                <a:solidFill>
                  <a:srgbClr val="01070A"/>
                </a:solidFill>
                <a:latin typeface="Another Shabby"/>
              </a:rPr>
              <a:t>Державна служба якості освіти вивчає:</a:t>
            </a:r>
          </a:p>
          <a:p>
            <a:pPr algn="l">
              <a:lnSpc>
                <a:spcPts val="6562"/>
              </a:lnSpc>
            </a:pPr>
            <a:endParaRPr lang="en-US" sz="4687">
              <a:solidFill>
                <a:srgbClr val="01070A"/>
              </a:solidFill>
              <a:latin typeface="Another Shabby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73206" y="2148717"/>
            <a:ext cx="17941587" cy="60386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75"/>
              </a:lnSpc>
            </a:pP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використовується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у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закладі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освіти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формувальне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ts val="4275"/>
              </a:lnSpc>
            </a:pP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запроваджено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самооцінювання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та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взаємооцінювання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ts val="4275"/>
              </a:lnSpc>
            </a:pP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Яка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частка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вчителів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закладу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освіти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застосовує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самооцінювання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і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взаємооцінювання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ts val="4275"/>
              </a:lnSpc>
            </a:pP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надають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вчителі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допомогу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учням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у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процесі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самооцінювання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навчальної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діяльності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учнів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ts val="4275"/>
              </a:lnSpc>
            </a:pP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Яка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частина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вчителів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використовує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формувальне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у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своїй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роботі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ts val="4275"/>
              </a:lnSpc>
            </a:pP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особливості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використання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формувального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в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початковій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,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основній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та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старшій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школі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ts val="4275"/>
              </a:lnSpc>
            </a:pP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можна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прослідкувати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прогрес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у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навчальних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досягненнях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учня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ts val="4275"/>
              </a:lnSpc>
            </a:pP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Які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роботи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використовуються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вчителями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для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впровадження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формувального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оцінювання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в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освітньому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процесі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ts val="4275"/>
              </a:lnSpc>
            </a:pP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Чи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розглядалось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дане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питання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в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структурі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методичної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роботи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, у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процесі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співпраці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 </a:t>
            </a:r>
            <a:r>
              <a:rPr lang="en-US" sz="3053" dirty="0" err="1">
                <a:solidFill>
                  <a:srgbClr val="01070A"/>
                </a:solidFill>
                <a:latin typeface="Arial Narrow" panose="020B0606020202030204" pitchFamily="34" charset="0"/>
              </a:rPr>
              <a:t>вчителів</a:t>
            </a:r>
            <a:r>
              <a:rPr lang="en-US" sz="3053" dirty="0">
                <a:solidFill>
                  <a:srgbClr val="01070A"/>
                </a:solidFill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ts val="4275"/>
              </a:lnSpc>
            </a:pPr>
            <a:endParaRPr lang="en-US" sz="3053" dirty="0">
              <a:solidFill>
                <a:srgbClr val="01070A"/>
              </a:solidFill>
              <a:latin typeface="News Cycle"/>
            </a:endParaRPr>
          </a:p>
          <a:p>
            <a:pPr>
              <a:lnSpc>
                <a:spcPts val="4275"/>
              </a:lnSpc>
              <a:spcBef>
                <a:spcPct val="0"/>
              </a:spcBef>
            </a:pPr>
            <a:endParaRPr lang="en-US" sz="3053" dirty="0">
              <a:solidFill>
                <a:srgbClr val="01070A"/>
              </a:solidFill>
              <a:latin typeface="News Cycle"/>
            </a:endParaRPr>
          </a:p>
        </p:txBody>
      </p:sp>
      <p:sp>
        <p:nvSpPr>
          <p:cNvPr id="5" name="Freeform 5"/>
          <p:cNvSpPr/>
          <p:nvPr/>
        </p:nvSpPr>
        <p:spPr>
          <a:xfrm rot="840747">
            <a:off x="15695141" y="6766727"/>
            <a:ext cx="1166239" cy="3430115"/>
          </a:xfrm>
          <a:custGeom>
            <a:avLst/>
            <a:gdLst/>
            <a:ahLst/>
            <a:cxnLst/>
            <a:rect l="l" t="t" r="r" b="b"/>
            <a:pathLst>
              <a:path w="1166239" h="3430115">
                <a:moveTo>
                  <a:pt x="0" y="0"/>
                </a:moveTo>
                <a:lnTo>
                  <a:pt x="1166239" y="0"/>
                </a:lnTo>
                <a:lnTo>
                  <a:pt x="1166239" y="3430115"/>
                </a:lnTo>
                <a:lnTo>
                  <a:pt x="0" y="34301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767</Words>
  <Application>Microsoft Office PowerPoint</Application>
  <PresentationFormat>Произвольный</PresentationFormat>
  <Paragraphs>102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Arial Narrow</vt:lpstr>
      <vt:lpstr>Another Shabby</vt:lpstr>
      <vt:lpstr>News Cycle</vt:lpstr>
      <vt:lpstr>News Cycle Light</vt:lpstr>
      <vt:lpstr>Calibri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Формувальне оцінювання.</dc:title>
  <cp:lastModifiedBy>User</cp:lastModifiedBy>
  <cp:revision>6</cp:revision>
  <dcterms:created xsi:type="dcterms:W3CDTF">2006-08-16T00:00:00Z</dcterms:created>
  <dcterms:modified xsi:type="dcterms:W3CDTF">2024-02-13T10:44:33Z</dcterms:modified>
  <dc:identifier>DAF1LJscnEo</dc:identifier>
</cp:coreProperties>
</file>