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9" r:id="rId12"/>
    <p:sldId id="271" r:id="rId13"/>
    <p:sldId id="272" r:id="rId14"/>
    <p:sldId id="273" r:id="rId15"/>
    <p:sldId id="274" r:id="rId16"/>
    <p:sldId id="275" r:id="rId17"/>
    <p:sldId id="27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88F0-DBCC-4AA8-B878-1E39CDDF6249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610210D-263D-4DC7-B29D-641F48E17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88F0-DBCC-4AA8-B878-1E39CDDF6249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610210D-263D-4DC7-B29D-641F48E17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88F0-DBCC-4AA8-B878-1E39CDDF6249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0210D-263D-4DC7-B29D-641F48E17C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88F0-DBCC-4AA8-B878-1E39CDDF6249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0210D-263D-4DC7-B29D-641F48E17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88F0-DBCC-4AA8-B878-1E39CDDF6249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610210D-263D-4DC7-B29D-641F48E17C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88F0-DBCC-4AA8-B878-1E39CDDF6249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0210D-263D-4DC7-B29D-641F48E17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88F0-DBCC-4AA8-B878-1E39CDDF6249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0210D-263D-4DC7-B29D-641F48E17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88F0-DBCC-4AA8-B878-1E39CDDF6249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0210D-263D-4DC7-B29D-641F48E17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88F0-DBCC-4AA8-B878-1E39CDDF6249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0210D-263D-4DC7-B29D-641F48E17C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88F0-DBCC-4AA8-B878-1E39CDDF6249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0210D-263D-4DC7-B29D-641F48E17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88F0-DBCC-4AA8-B878-1E39CDDF6249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0210D-263D-4DC7-B29D-641F48E17C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F4288F0-DBCC-4AA8-B878-1E39CDDF6249}" type="datetimeFigureOut">
              <a:rPr lang="ru-RU" smtClean="0"/>
              <a:pPr/>
              <a:t>22.01.2024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610210D-263D-4DC7-B29D-641F48E17C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google.com/url?q=https://naurok.com.ua/post/metod-dlya-kritichnogo-analizu-informaci-fishbone&amp;sa=D&amp;ust=158771356842100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1357298"/>
            <a:ext cx="8458200" cy="2428892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 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ФОРМУВАННЯ </a:t>
            </a:r>
            <a:endParaRPr lang="ru-RU" sz="32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КЛЮЧОВИХ 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КОМПЕТЕНТНОСТЕЙ </a:t>
            </a:r>
            <a:endParaRPr lang="ru-RU" sz="32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МОЛОДШИХ 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ШКОЛЯРІВ 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5429264"/>
            <a:ext cx="5715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Виконала вчитель початкових класів</a:t>
            </a:r>
          </a:p>
          <a:p>
            <a:pPr algn="ctr"/>
            <a:r>
              <a:rPr lang="uk-U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Сичова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Галина Миколаївна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 </a:t>
            </a:r>
            <a:r>
              <a:rPr lang="uk-UA" b="1" dirty="0" smtClean="0">
                <a:solidFill>
                  <a:srgbClr val="C00000"/>
                </a:solidFill>
              </a:rPr>
              <a:t>Нова українська школа – </a:t>
            </a:r>
            <a:br>
              <a:rPr lang="uk-UA" b="1" dirty="0" smtClean="0">
                <a:solidFill>
                  <a:srgbClr val="C00000"/>
                </a:solidFill>
              </a:rPr>
            </a:br>
            <a:r>
              <a:rPr lang="uk-UA" b="1" dirty="0" smtClean="0">
                <a:solidFill>
                  <a:srgbClr val="C00000"/>
                </a:solidFill>
              </a:rPr>
              <a:t>це школа для життя у ХХІ столітті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643050"/>
            <a:ext cx="8686800" cy="443707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Важливий фактор успішної реалізації </a:t>
            </a:r>
            <a:r>
              <a:rPr lang="uk-UA" alt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компетентнісного</a:t>
            </a:r>
            <a:r>
              <a:rPr lang="uk-UA" alt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підходу в навчанні -</a:t>
            </a:r>
          </a:p>
          <a:p>
            <a:pPr algn="ctr">
              <a:buFont typeface="Arial" charset="0"/>
              <a:buNone/>
            </a:pPr>
            <a:r>
              <a:rPr lang="uk-UA" alt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добір ефективних методів, прийомів навчання і форм організації навчальної діяльності.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686800" cy="1143008"/>
          </a:xfrm>
        </p:spPr>
        <p:txBody>
          <a:bodyPr>
            <a:noAutofit/>
          </a:bodyPr>
          <a:lstStyle/>
          <a:p>
            <a:pPr algn="ctr"/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Дай </a:t>
            </a: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мені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рибку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я буду </a:t>
            </a: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їсти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весь день, </a:t>
            </a:r>
            <a:b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навчи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мене </a:t>
            </a: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ловити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рибку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я буду </a:t>
            </a: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їсти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протягом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всього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alt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alt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</a:t>
            </a:r>
            <a:r>
              <a:rPr lang="ru-RU" alt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en-US" sz="1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</a:t>
            </a:r>
            <a:r>
              <a:rPr lang="ru-RU" altLang="en-US" sz="1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Східна</a:t>
            </a:r>
            <a:r>
              <a:rPr lang="ru-RU" altLang="en-US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народна </a:t>
            </a:r>
            <a:r>
              <a:rPr lang="ru-RU" altLang="en-US" sz="1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мудрість</a:t>
            </a:r>
            <a:endParaRPr lang="ru-RU" sz="1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785926"/>
            <a:ext cx="8686800" cy="4294199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      </a:t>
            </a:r>
            <a:r>
              <a:rPr lang="uk-UA" alt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 учителя залежить успіх суспільства, тому, щоб воно успішно розвивалося, слід використати нові, більш ефективніші підходи у навчанні, що забезпечить формування особистості розвиватися, навчатися та вдосконалюватися впродовж всього життя.</a:t>
            </a:r>
            <a:endParaRPr lang="ru-RU" alt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 </a:t>
            </a:r>
            <a:r>
              <a:rPr lang="uk-UA" altLang="en-US" b="1" i="1" dirty="0" smtClean="0">
                <a:solidFill>
                  <a:srgbClr val="C00000"/>
                </a:solidFill>
              </a:rPr>
              <a:t>ЩО ТАКЕ КОМПЕТЕНТНІСТЬ?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71612"/>
            <a:ext cx="607219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800" b="1" dirty="0" smtClean="0"/>
              <a:t> </a:t>
            </a:r>
            <a:r>
              <a:rPr lang="ru-RU" altLang="en-US" sz="28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Компетентність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здатність</a:t>
            </a:r>
            <a:endParaRPr lang="ru-RU" alt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застосовувати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набуті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знання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вміння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навички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способи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власний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досвід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нестандартних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ситуаціях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метою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розв'язання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певних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життєво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alt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важливих</a:t>
            </a:r>
            <a:r>
              <a:rPr lang="ru-RU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проблем. </a:t>
            </a:r>
            <a:r>
              <a:rPr lang="uk-UA" alt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alt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5" name="Рисунок 4" descr="C:\Users\Professional\Desktop\Документи\Новая папка (2)\20190902_09581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786313" y="2000241"/>
            <a:ext cx="4714910" cy="35719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686800" cy="8382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uk-UA" dirty="0" smtClean="0">
                <a:solidFill>
                  <a:srgbClr val="C00000"/>
                </a:solidFill>
              </a:rPr>
              <a:t> </a:t>
            </a:r>
            <a:r>
              <a:rPr lang="uk-UA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charset="0"/>
              </a:rPr>
              <a:t>КЛЮЧОВі</a:t>
            </a:r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charset="0"/>
              </a:rPr>
              <a:t> </a:t>
            </a:r>
            <a:r>
              <a:rPr lang="uk-UA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charset="0"/>
              </a:rPr>
              <a:t>КОМПЕТЕНТНОСТі</a:t>
            </a:r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charset="0"/>
              </a:rPr>
              <a:t> НОВОЇ УКРАЇНСЬКОЇ ШКОЛИ: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charset="0"/>
            </a:endParaRPr>
          </a:p>
        </p:txBody>
      </p:sp>
      <p:pic>
        <p:nvPicPr>
          <p:cNvPr id="1026" name="Picture 2" descr="C:\Users\Professional\Desktop\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6383" t="6194" r="5319" b="5863"/>
          <a:stretch>
            <a:fillRect/>
          </a:stretch>
        </p:blipFill>
        <p:spPr bwMode="auto">
          <a:xfrm>
            <a:off x="857224" y="1142983"/>
            <a:ext cx="7358114" cy="48560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 </a:t>
            </a:r>
            <a:r>
              <a:rPr lang="uk-UA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Компетенції охоплюють такі якості: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 </a:t>
            </a:r>
            <a:endParaRPr lang="ru-RU" dirty="0"/>
          </a:p>
        </p:txBody>
      </p:sp>
      <p:grpSp>
        <p:nvGrpSpPr>
          <p:cNvPr id="4" name="Group 46"/>
          <p:cNvGrpSpPr>
            <a:grpSpLocks/>
          </p:cNvGrpSpPr>
          <p:nvPr/>
        </p:nvGrpSpPr>
        <p:grpSpPr bwMode="auto">
          <a:xfrm>
            <a:off x="30163" y="1052513"/>
            <a:ext cx="5500687" cy="685800"/>
            <a:chOff x="1372" y="1824"/>
            <a:chExt cx="2938" cy="432"/>
          </a:xfrm>
        </p:grpSpPr>
        <p:sp>
          <p:nvSpPr>
            <p:cNvPr id="5" name="AutoShape 47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85000">
                  <a:schemeClr val="accent2">
                    <a:gamma/>
                    <a:tint val="21176"/>
                    <a:invGamma/>
                  </a:schemeClr>
                </a:gs>
                <a:gs pos="100000">
                  <a:schemeClr val="accent2"/>
                </a:gs>
              </a:gsLst>
              <a:path path="circle">
                <a:fillToRect l="100000" t="100000"/>
              </a:path>
              <a:tileRect r="-100000" b="-100000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6" name="AutoShape 48"/>
            <p:cNvSpPr>
              <a:spLocks noChangeArrowheads="1"/>
            </p:cNvSpPr>
            <p:nvPr/>
          </p:nvSpPr>
          <p:spPr bwMode="gray">
            <a:xfrm>
              <a:off x="1372" y="1824"/>
              <a:ext cx="356" cy="432"/>
            </a:xfrm>
            <a:prstGeom prst="diamond">
              <a:avLst/>
            </a:prstGeom>
            <a:solidFill>
              <a:schemeClr val="accent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/>
              <a:endParaRPr lang="uk-UA"/>
            </a:p>
          </p:txBody>
        </p:sp>
        <p:sp>
          <p:nvSpPr>
            <p:cNvPr id="7" name="Text Box 49"/>
            <p:cNvSpPr txBox="1">
              <a:spLocks noChangeArrowheads="1"/>
            </p:cNvSpPr>
            <p:nvPr/>
          </p:nvSpPr>
          <p:spPr bwMode="gray">
            <a:xfrm>
              <a:off x="1830" y="1861"/>
              <a:ext cx="2480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uk-UA" sz="3200" b="1" i="1" dirty="0">
                  <a:solidFill>
                    <a:srgbClr val="00B050"/>
                  </a:solidFill>
                  <a:latin typeface="Bookman Old Style" pitchFamily="18" charset="0"/>
                  <a:cs typeface="Times New Roman" pitchFamily="18" charset="0"/>
                </a:rPr>
                <a:t>Ініціативність</a:t>
              </a:r>
              <a:r>
                <a:rPr lang="uk-UA" sz="3200" b="1" i="1" dirty="0">
                  <a:latin typeface="Bookman Old Style" pitchFamily="18" charset="0"/>
                  <a:cs typeface="Times New Roman" pitchFamily="18" charset="0"/>
                </a:rPr>
                <a:t> </a:t>
              </a:r>
            </a:p>
          </p:txBody>
        </p:sp>
      </p:grpSp>
      <p:grpSp>
        <p:nvGrpSpPr>
          <p:cNvPr id="8" name="Group 66"/>
          <p:cNvGrpSpPr>
            <a:grpSpLocks/>
          </p:cNvGrpSpPr>
          <p:nvPr/>
        </p:nvGrpSpPr>
        <p:grpSpPr bwMode="auto">
          <a:xfrm>
            <a:off x="522288" y="1743075"/>
            <a:ext cx="5429250" cy="685800"/>
            <a:chOff x="1372" y="1824"/>
            <a:chExt cx="2900" cy="432"/>
          </a:xfrm>
        </p:grpSpPr>
        <p:sp>
          <p:nvSpPr>
            <p:cNvPr id="9" name="AutoShape 67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70000">
                  <a:schemeClr val="accent1">
                    <a:gamma/>
                    <a:tint val="21176"/>
                    <a:invGamma/>
                  </a:schemeClr>
                </a:gs>
                <a:gs pos="100000">
                  <a:schemeClr val="accent1"/>
                </a:gs>
              </a:gsLst>
              <a:path path="circle">
                <a:fillToRect l="100000" t="100000"/>
              </a:path>
              <a:tileRect r="-100000" b="-100000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0" name="AutoShape 68"/>
            <p:cNvSpPr>
              <a:spLocks noChangeArrowheads="1"/>
            </p:cNvSpPr>
            <p:nvPr/>
          </p:nvSpPr>
          <p:spPr bwMode="gray">
            <a:xfrm>
              <a:off x="1372" y="1824"/>
              <a:ext cx="356" cy="432"/>
            </a:xfrm>
            <a:prstGeom prst="diamond">
              <a:avLst/>
            </a:prstGeom>
            <a:solidFill>
              <a:schemeClr val="accent1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/>
              <a:endParaRPr lang="uk-UA"/>
            </a:p>
          </p:txBody>
        </p:sp>
        <p:sp>
          <p:nvSpPr>
            <p:cNvPr id="11" name="Text Box 69"/>
            <p:cNvSpPr txBox="1">
              <a:spLocks noChangeArrowheads="1"/>
            </p:cNvSpPr>
            <p:nvPr/>
          </p:nvSpPr>
          <p:spPr bwMode="gray">
            <a:xfrm>
              <a:off x="1824" y="1856"/>
              <a:ext cx="2160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uk-UA" sz="3200" b="1" i="1" dirty="0" smtClean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Bookman Old Style" panose="02050604050505020204" pitchFamily="18" charset="0"/>
                  <a:cs typeface="Times New Roman" panose="02020603050405020304" pitchFamily="18" charset="0"/>
                </a:rPr>
                <a:t>Уміння вчитися </a:t>
              </a:r>
            </a:p>
          </p:txBody>
        </p:sp>
      </p:grpSp>
      <p:grpSp>
        <p:nvGrpSpPr>
          <p:cNvPr id="12" name="Group 46"/>
          <p:cNvGrpSpPr>
            <a:grpSpLocks/>
          </p:cNvGrpSpPr>
          <p:nvPr/>
        </p:nvGrpSpPr>
        <p:grpSpPr bwMode="auto">
          <a:xfrm>
            <a:off x="1182688" y="2381250"/>
            <a:ext cx="5429250" cy="685800"/>
            <a:chOff x="1372" y="1824"/>
            <a:chExt cx="2900" cy="432"/>
          </a:xfrm>
        </p:grpSpPr>
        <p:sp>
          <p:nvSpPr>
            <p:cNvPr id="13" name="AutoShape 47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85000">
                  <a:schemeClr val="accent2">
                    <a:gamma/>
                    <a:tint val="21176"/>
                    <a:invGamma/>
                  </a:schemeClr>
                </a:gs>
                <a:gs pos="100000">
                  <a:schemeClr val="accent2"/>
                </a:gs>
              </a:gsLst>
              <a:path path="circle">
                <a:fillToRect l="100000" t="100000"/>
              </a:path>
              <a:tileRect r="-100000" b="-100000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4" name="AutoShape 48"/>
            <p:cNvSpPr>
              <a:spLocks noChangeArrowheads="1"/>
            </p:cNvSpPr>
            <p:nvPr/>
          </p:nvSpPr>
          <p:spPr bwMode="gray">
            <a:xfrm>
              <a:off x="1372" y="1824"/>
              <a:ext cx="356" cy="432"/>
            </a:xfrm>
            <a:prstGeom prst="diamond">
              <a:avLst/>
            </a:prstGeom>
            <a:solidFill>
              <a:schemeClr val="accent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/>
              <a:endParaRPr lang="uk-UA"/>
            </a:p>
          </p:txBody>
        </p:sp>
        <p:sp>
          <p:nvSpPr>
            <p:cNvPr id="15" name="Text Box 49"/>
            <p:cNvSpPr txBox="1">
              <a:spLocks noChangeArrowheads="1"/>
            </p:cNvSpPr>
            <p:nvPr/>
          </p:nvSpPr>
          <p:spPr bwMode="gray">
            <a:xfrm>
              <a:off x="1760" y="1840"/>
              <a:ext cx="2480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uk-UA" sz="3200" b="1" i="1">
                  <a:solidFill>
                    <a:srgbClr val="00B050"/>
                  </a:solidFill>
                  <a:latin typeface="Bookman Old Style" pitchFamily="18" charset="0"/>
                  <a:cs typeface="Times New Roman" pitchFamily="18" charset="0"/>
                </a:rPr>
                <a:t>Логічно мислити</a:t>
              </a:r>
              <a:r>
                <a:rPr lang="uk-UA" sz="3200" b="1" i="1">
                  <a:latin typeface="Bookman Old Style" pitchFamily="18" charset="0"/>
                  <a:cs typeface="Times New Roman" pitchFamily="18" charset="0"/>
                </a:rPr>
                <a:t> </a:t>
              </a:r>
            </a:p>
          </p:txBody>
        </p:sp>
      </p:grpSp>
      <p:grpSp>
        <p:nvGrpSpPr>
          <p:cNvPr id="16" name="Group 66"/>
          <p:cNvGrpSpPr>
            <a:grpSpLocks/>
          </p:cNvGrpSpPr>
          <p:nvPr/>
        </p:nvGrpSpPr>
        <p:grpSpPr bwMode="auto">
          <a:xfrm>
            <a:off x="1743075" y="3051175"/>
            <a:ext cx="5429250" cy="685800"/>
            <a:chOff x="1372" y="1824"/>
            <a:chExt cx="2900" cy="432"/>
          </a:xfrm>
        </p:grpSpPr>
        <p:sp>
          <p:nvSpPr>
            <p:cNvPr id="17" name="AutoShape 67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70000">
                  <a:schemeClr val="accent1">
                    <a:gamma/>
                    <a:tint val="21176"/>
                    <a:invGamma/>
                  </a:schemeClr>
                </a:gs>
                <a:gs pos="100000">
                  <a:schemeClr val="accent1"/>
                </a:gs>
              </a:gsLst>
              <a:path path="circle">
                <a:fillToRect l="100000" t="100000"/>
              </a:path>
              <a:tileRect r="-100000" b="-100000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18" name="AutoShape 68"/>
            <p:cNvSpPr>
              <a:spLocks noChangeArrowheads="1"/>
            </p:cNvSpPr>
            <p:nvPr/>
          </p:nvSpPr>
          <p:spPr bwMode="gray">
            <a:xfrm>
              <a:off x="1372" y="1824"/>
              <a:ext cx="356" cy="432"/>
            </a:xfrm>
            <a:prstGeom prst="diamond">
              <a:avLst/>
            </a:prstGeom>
            <a:solidFill>
              <a:schemeClr val="accent1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/>
              <a:endParaRPr lang="uk-UA"/>
            </a:p>
          </p:txBody>
        </p:sp>
        <p:sp>
          <p:nvSpPr>
            <p:cNvPr id="19" name="Text Box 69"/>
            <p:cNvSpPr txBox="1">
              <a:spLocks noChangeArrowheads="1"/>
            </p:cNvSpPr>
            <p:nvPr/>
          </p:nvSpPr>
          <p:spPr bwMode="gray">
            <a:xfrm>
              <a:off x="1518" y="1856"/>
              <a:ext cx="2160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uk-UA" sz="3200" b="1" i="1">
                  <a:solidFill>
                    <a:srgbClr val="FF0000"/>
                  </a:solidFill>
                  <a:latin typeface="Bookman Old Style" pitchFamily="18" charset="0"/>
                  <a:cs typeface="Times New Roman" pitchFamily="18" charset="0"/>
                </a:rPr>
                <a:t>Співпраця </a:t>
              </a:r>
            </a:p>
          </p:txBody>
        </p:sp>
      </p:grpSp>
      <p:grpSp>
        <p:nvGrpSpPr>
          <p:cNvPr id="20" name="Group 46"/>
          <p:cNvGrpSpPr>
            <a:grpSpLocks/>
          </p:cNvGrpSpPr>
          <p:nvPr/>
        </p:nvGrpSpPr>
        <p:grpSpPr bwMode="auto">
          <a:xfrm>
            <a:off x="2408238" y="3770313"/>
            <a:ext cx="5500687" cy="685800"/>
            <a:chOff x="1372" y="1824"/>
            <a:chExt cx="2938" cy="432"/>
          </a:xfrm>
        </p:grpSpPr>
        <p:sp>
          <p:nvSpPr>
            <p:cNvPr id="21" name="AutoShape 47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85000">
                  <a:schemeClr val="accent2">
                    <a:gamma/>
                    <a:tint val="21176"/>
                    <a:invGamma/>
                  </a:schemeClr>
                </a:gs>
                <a:gs pos="100000">
                  <a:schemeClr val="accent2"/>
                </a:gs>
              </a:gsLst>
              <a:path path="circle">
                <a:fillToRect l="100000" t="100000"/>
              </a:path>
              <a:tileRect r="-100000" b="-100000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22" name="AutoShape 48"/>
            <p:cNvSpPr>
              <a:spLocks noChangeArrowheads="1"/>
            </p:cNvSpPr>
            <p:nvPr/>
          </p:nvSpPr>
          <p:spPr bwMode="gray">
            <a:xfrm>
              <a:off x="1372" y="1824"/>
              <a:ext cx="356" cy="432"/>
            </a:xfrm>
            <a:prstGeom prst="diamond">
              <a:avLst/>
            </a:prstGeom>
            <a:solidFill>
              <a:schemeClr val="accent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/>
              <a:endParaRPr lang="uk-UA"/>
            </a:p>
          </p:txBody>
        </p:sp>
        <p:sp>
          <p:nvSpPr>
            <p:cNvPr id="23" name="Text Box 49"/>
            <p:cNvSpPr txBox="1">
              <a:spLocks noChangeArrowheads="1"/>
            </p:cNvSpPr>
            <p:nvPr/>
          </p:nvSpPr>
          <p:spPr bwMode="gray">
            <a:xfrm>
              <a:off x="1830" y="1861"/>
              <a:ext cx="2480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uk-UA" sz="3200" b="1" i="1">
                  <a:solidFill>
                    <a:srgbClr val="FF0000"/>
                  </a:solidFill>
                  <a:latin typeface="Bookman Old Style" pitchFamily="18" charset="0"/>
                  <a:cs typeface="Times New Roman" pitchFamily="18" charset="0"/>
                </a:rPr>
                <a:t>Оцінювати</a:t>
              </a:r>
              <a:r>
                <a:rPr lang="uk-UA" sz="3200" b="1" i="1">
                  <a:latin typeface="Bookman Old Style" pitchFamily="18" charset="0"/>
                  <a:cs typeface="Times New Roman" pitchFamily="18" charset="0"/>
                </a:rPr>
                <a:t> </a:t>
              </a:r>
            </a:p>
          </p:txBody>
        </p:sp>
      </p:grpSp>
      <p:grpSp>
        <p:nvGrpSpPr>
          <p:cNvPr id="24" name="Group 71"/>
          <p:cNvGrpSpPr>
            <a:grpSpLocks/>
          </p:cNvGrpSpPr>
          <p:nvPr/>
        </p:nvGrpSpPr>
        <p:grpSpPr bwMode="auto">
          <a:xfrm>
            <a:off x="3000153" y="4500563"/>
            <a:ext cx="6001004" cy="685800"/>
            <a:chOff x="1335" y="1820"/>
            <a:chExt cx="2967" cy="432"/>
          </a:xfrm>
        </p:grpSpPr>
        <p:sp>
          <p:nvSpPr>
            <p:cNvPr id="25" name="AutoShape 72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flip="none" rotWithShape="0">
              <a:gsLst>
                <a:gs pos="83000">
                  <a:schemeClr val="accent6">
                    <a:lumMod val="40000"/>
                    <a:lumOff val="60000"/>
                  </a:schemeClr>
                </a:gs>
                <a:gs pos="100000">
                  <a:schemeClr val="tx2"/>
                </a:gs>
              </a:gsLst>
              <a:path path="circle">
                <a:fillToRect l="100000" b="100000"/>
              </a:path>
              <a:tileRect t="-100000" r="-100000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26" name="AutoShape 73"/>
            <p:cNvSpPr>
              <a:spLocks noChangeArrowheads="1"/>
            </p:cNvSpPr>
            <p:nvPr/>
          </p:nvSpPr>
          <p:spPr bwMode="gray">
            <a:xfrm>
              <a:off x="1335" y="1820"/>
              <a:ext cx="356" cy="432"/>
            </a:xfrm>
            <a:prstGeom prst="diamond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27" name="Text Box 74"/>
            <p:cNvSpPr txBox="1">
              <a:spLocks noChangeArrowheads="1"/>
            </p:cNvSpPr>
            <p:nvPr/>
          </p:nvSpPr>
          <p:spPr bwMode="gray">
            <a:xfrm>
              <a:off x="1653" y="1887"/>
              <a:ext cx="2649" cy="2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uk-UA" sz="2000" b="1" i="1" dirty="0">
                  <a:solidFill>
                    <a:srgbClr val="0000CC"/>
                  </a:solidFill>
                  <a:latin typeface="Bookman Old Style" pitchFamily="18" charset="0"/>
                  <a:cs typeface="Times New Roman" pitchFamily="18" charset="0"/>
                </a:rPr>
                <a:t>Здатність працювати в колективі</a:t>
              </a:r>
            </a:p>
          </p:txBody>
        </p:sp>
      </p:grpSp>
      <p:grpSp>
        <p:nvGrpSpPr>
          <p:cNvPr id="28" name="Group 76"/>
          <p:cNvGrpSpPr>
            <a:grpSpLocks/>
          </p:cNvGrpSpPr>
          <p:nvPr/>
        </p:nvGrpSpPr>
        <p:grpSpPr bwMode="auto">
          <a:xfrm>
            <a:off x="3408363" y="5172075"/>
            <a:ext cx="5500687" cy="685800"/>
            <a:chOff x="1334" y="1824"/>
            <a:chExt cx="2938" cy="432"/>
          </a:xfrm>
        </p:grpSpPr>
        <p:sp>
          <p:nvSpPr>
            <p:cNvPr id="29" name="AutoShape 77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79000">
                  <a:srgbClr val="FF8F8F"/>
                </a:gs>
                <a:gs pos="100000">
                  <a:schemeClr val="folHlink"/>
                </a:gs>
              </a:gsLst>
              <a:path path="circle">
                <a:fillToRect l="100000" t="100000"/>
              </a:path>
              <a:tileRect r="-100000" b="-100000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0" name="AutoShape 78"/>
            <p:cNvSpPr>
              <a:spLocks noChangeArrowheads="1"/>
            </p:cNvSpPr>
            <p:nvPr/>
          </p:nvSpPr>
          <p:spPr bwMode="gray">
            <a:xfrm>
              <a:off x="1334" y="1824"/>
              <a:ext cx="394" cy="432"/>
            </a:xfrm>
            <a:prstGeom prst="diamond">
              <a:avLst/>
            </a:prstGeom>
            <a:solidFill>
              <a:srgbClr val="FF8F8F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/>
              <a:endParaRPr lang="uk-UA"/>
            </a:p>
          </p:txBody>
        </p:sp>
        <p:sp>
          <p:nvSpPr>
            <p:cNvPr id="31" name="Text Box 79"/>
            <p:cNvSpPr txBox="1">
              <a:spLocks noChangeArrowheads="1"/>
            </p:cNvSpPr>
            <p:nvPr/>
          </p:nvSpPr>
          <p:spPr bwMode="gray">
            <a:xfrm>
              <a:off x="1593" y="1899"/>
              <a:ext cx="2631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uk-UA" sz="2400" b="1" i="1">
                  <a:solidFill>
                    <a:srgbClr val="FFFF00"/>
                  </a:solidFill>
                  <a:latin typeface="Bookman Old Style" pitchFamily="18" charset="0"/>
                  <a:cs typeface="Times New Roman" pitchFamily="18" charset="0"/>
                </a:rPr>
                <a:t>Комунікативні здібності</a:t>
              </a:r>
            </a:p>
          </p:txBody>
        </p:sp>
      </p:grpSp>
      <p:grpSp>
        <p:nvGrpSpPr>
          <p:cNvPr id="32" name="Group 76"/>
          <p:cNvGrpSpPr>
            <a:grpSpLocks/>
          </p:cNvGrpSpPr>
          <p:nvPr/>
        </p:nvGrpSpPr>
        <p:grpSpPr bwMode="auto">
          <a:xfrm>
            <a:off x="2898775" y="5919788"/>
            <a:ext cx="5500688" cy="685800"/>
            <a:chOff x="1334" y="1824"/>
            <a:chExt cx="2938" cy="432"/>
          </a:xfrm>
        </p:grpSpPr>
        <p:sp>
          <p:nvSpPr>
            <p:cNvPr id="33" name="AutoShape 77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79000">
                  <a:srgbClr val="FF8F8F"/>
                </a:gs>
                <a:gs pos="100000">
                  <a:schemeClr val="folHlink"/>
                </a:gs>
              </a:gsLst>
              <a:path path="circle">
                <a:fillToRect l="100000" t="100000"/>
              </a:path>
              <a:tileRect r="-100000" b="-100000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uk-UA"/>
            </a:p>
          </p:txBody>
        </p:sp>
        <p:sp>
          <p:nvSpPr>
            <p:cNvPr id="34" name="AutoShape 78"/>
            <p:cNvSpPr>
              <a:spLocks noChangeArrowheads="1"/>
            </p:cNvSpPr>
            <p:nvPr/>
          </p:nvSpPr>
          <p:spPr bwMode="gray">
            <a:xfrm>
              <a:off x="1334" y="1824"/>
              <a:ext cx="394" cy="432"/>
            </a:xfrm>
            <a:prstGeom prst="diamond">
              <a:avLst/>
            </a:prstGeom>
            <a:solidFill>
              <a:srgbClr val="FF8F8F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/>
              <a:endParaRPr lang="uk-UA"/>
            </a:p>
          </p:txBody>
        </p:sp>
        <p:sp>
          <p:nvSpPr>
            <p:cNvPr id="35" name="Text Box 79"/>
            <p:cNvSpPr txBox="1">
              <a:spLocks noChangeArrowheads="1"/>
            </p:cNvSpPr>
            <p:nvPr/>
          </p:nvSpPr>
          <p:spPr bwMode="gray">
            <a:xfrm>
              <a:off x="1593" y="1899"/>
              <a:ext cx="2631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uk-UA" sz="2400" b="1" i="1">
                  <a:solidFill>
                    <a:srgbClr val="FF0000"/>
                  </a:solidFill>
                  <a:latin typeface="Bookman Old Style" pitchFamily="18" charset="0"/>
                  <a:cs typeface="Times New Roman" pitchFamily="18" charset="0"/>
                </a:rPr>
                <a:t>Знаходити інформацію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Учень сьогодення :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buFont typeface="Arial" charset="0"/>
              <a:buChar char="•"/>
            </a:pPr>
            <a:r>
              <a:rPr lang="uk-UA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працює в команді;</a:t>
            </a:r>
          </a:p>
          <a:p>
            <a:pPr marL="571500" indent="-571500">
              <a:buFont typeface="Arial" charset="0"/>
              <a:buChar char="•"/>
            </a:pPr>
            <a:r>
              <a:rPr lang="uk-UA" alt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приймає самостійні рішення;</a:t>
            </a:r>
          </a:p>
          <a:p>
            <a:pPr marL="571500" indent="-571500">
              <a:buFont typeface="Arial" charset="0"/>
              <a:buChar char="•"/>
            </a:pPr>
            <a:r>
              <a:rPr lang="uk-UA" alt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мобільно перебудовується;</a:t>
            </a:r>
          </a:p>
          <a:p>
            <a:pPr marL="571500" indent="-571500">
              <a:buFont typeface="Arial" charset="0"/>
              <a:buChar char="•"/>
            </a:pPr>
            <a:r>
              <a:rPr lang="uk-UA" alt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ставить і вирішує нові завдання;</a:t>
            </a:r>
          </a:p>
          <a:p>
            <a:pPr marL="571500" indent="-571500">
              <a:buFont typeface="Arial" charset="0"/>
              <a:buChar char="•"/>
            </a:pPr>
            <a:r>
              <a:rPr lang="uk-UA" alt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займається пошуковою діяльністю.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Сучасні інноваційні методи навчання у Новій українській школі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428736"/>
            <a:ext cx="8686800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Серед найпопулярніших методів Нової української школи, які використовує вчитель у своїй педагогічній діяльності, можна виділити такі: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«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Розігрування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правової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ситуації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ролях»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метод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сторітеллінга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метаплан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метод шести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капелюхів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метод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Фішбоун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метод кубик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Блума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 метод LEGO;</a:t>
            </a:r>
          </a:p>
          <a:p>
            <a:pPr lvl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метод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Смайл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9001156" cy="838200"/>
          </a:xfrm>
        </p:spPr>
        <p:txBody>
          <a:bodyPr>
            <a:normAutofit/>
          </a:bodyPr>
          <a:lstStyle/>
          <a:p>
            <a:r>
              <a:rPr lang="uk-UA" dirty="0" smtClean="0"/>
              <a:t> </a:t>
            </a:r>
            <a: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7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Розігрування</a:t>
            </a:r>
            <a: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правової</a:t>
            </a:r>
            <a: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ситуації</a:t>
            </a:r>
            <a: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 ролях»</a:t>
            </a:r>
            <a:r>
              <a:rPr lang="ru-RU" sz="3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71546"/>
            <a:ext cx="8686800" cy="1731961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   </a:t>
            </a:r>
            <a:r>
              <a:rPr lang="ru-RU" sz="2600" dirty="0" err="1" smtClean="0">
                <a:solidFill>
                  <a:srgbClr val="002060"/>
                </a:solidFill>
              </a:rPr>
              <a:t>Рольова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гра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імітує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реальність</a:t>
            </a:r>
            <a:r>
              <a:rPr lang="ru-RU" sz="2600" dirty="0" smtClean="0">
                <a:solidFill>
                  <a:srgbClr val="002060"/>
                </a:solidFill>
              </a:rPr>
              <a:t>. </a:t>
            </a:r>
            <a:r>
              <a:rPr lang="ru-RU" sz="2600" dirty="0" err="1" smtClean="0">
                <a:solidFill>
                  <a:srgbClr val="002060"/>
                </a:solidFill>
              </a:rPr>
              <a:t>Важливо</a:t>
            </a:r>
            <a:r>
              <a:rPr lang="ru-RU" sz="2600" dirty="0" smtClean="0">
                <a:solidFill>
                  <a:srgbClr val="002060"/>
                </a:solidFill>
              </a:rPr>
              <a:t> те, </a:t>
            </a:r>
            <a:r>
              <a:rPr lang="ru-RU" sz="2600" dirty="0" err="1" smtClean="0">
                <a:solidFill>
                  <a:srgbClr val="002060"/>
                </a:solidFill>
              </a:rPr>
              <a:t>що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учень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може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розігрувати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ситуації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зі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свого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особистого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досвіду</a:t>
            </a:r>
            <a:r>
              <a:rPr lang="ru-RU" sz="2600" dirty="0" smtClean="0">
                <a:solidFill>
                  <a:srgbClr val="002060"/>
                </a:solidFill>
              </a:rPr>
              <a:t>.</a:t>
            </a:r>
          </a:p>
          <a:p>
            <a:pPr>
              <a:buNone/>
            </a:pPr>
            <a:r>
              <a:rPr lang="ru-RU" sz="2600" dirty="0" smtClean="0"/>
              <a:t>      </a:t>
            </a:r>
            <a:r>
              <a:rPr lang="ru-RU" sz="2600" dirty="0" smtClean="0">
                <a:solidFill>
                  <a:srgbClr val="0070C0"/>
                </a:solidFill>
              </a:rPr>
              <a:t> Правила  </a:t>
            </a:r>
            <a:r>
              <a:rPr lang="ru-RU" sz="2600" dirty="0" err="1" smtClean="0">
                <a:solidFill>
                  <a:srgbClr val="0070C0"/>
                </a:solidFill>
              </a:rPr>
              <a:t>участі</a:t>
            </a:r>
            <a:r>
              <a:rPr lang="ru-RU" sz="2600" dirty="0" smtClean="0">
                <a:solidFill>
                  <a:srgbClr val="0070C0"/>
                </a:solidFill>
              </a:rPr>
              <a:t> у </a:t>
            </a:r>
            <a:r>
              <a:rPr lang="ru-RU" sz="2600" dirty="0" err="1" smtClean="0">
                <a:solidFill>
                  <a:srgbClr val="0070C0"/>
                </a:solidFill>
              </a:rPr>
              <a:t>рольовій</a:t>
            </a:r>
            <a:r>
              <a:rPr lang="ru-RU" sz="2600" dirty="0" smtClean="0">
                <a:solidFill>
                  <a:srgbClr val="0070C0"/>
                </a:solidFill>
              </a:rPr>
              <a:t> </a:t>
            </a:r>
            <a:r>
              <a:rPr lang="ru-RU" sz="2600" dirty="0" err="1" smtClean="0">
                <a:solidFill>
                  <a:srgbClr val="0070C0"/>
                </a:solidFill>
              </a:rPr>
              <a:t>грі</a:t>
            </a:r>
            <a:r>
              <a:rPr lang="ru-RU" sz="2600" dirty="0" smtClean="0">
                <a:solidFill>
                  <a:srgbClr val="0070C0"/>
                </a:solidFill>
              </a:rPr>
              <a:t>:</a:t>
            </a:r>
          </a:p>
          <a:p>
            <a:pPr lvl="0"/>
            <a:r>
              <a:rPr lang="ru-RU" sz="2600" dirty="0" err="1" smtClean="0">
                <a:solidFill>
                  <a:srgbClr val="002060"/>
                </a:solidFill>
              </a:rPr>
              <a:t>чітко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дотримуватись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своєї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ролі</a:t>
            </a:r>
            <a:r>
              <a:rPr lang="ru-RU" sz="2600" dirty="0" smtClean="0">
                <a:solidFill>
                  <a:srgbClr val="002060"/>
                </a:solidFill>
              </a:rPr>
              <a:t>;</a:t>
            </a:r>
          </a:p>
          <a:p>
            <a:pPr lvl="0"/>
            <a:r>
              <a:rPr lang="ru-RU" sz="2600" dirty="0" err="1" smtClean="0">
                <a:solidFill>
                  <a:srgbClr val="002060"/>
                </a:solidFill>
              </a:rPr>
              <a:t>уважно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слухати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партнерів</a:t>
            </a:r>
            <a:r>
              <a:rPr lang="ru-RU" sz="2600" dirty="0" smtClean="0">
                <a:solidFill>
                  <a:srgbClr val="002060"/>
                </a:solidFill>
              </a:rPr>
              <a:t> по </a:t>
            </a:r>
            <a:r>
              <a:rPr lang="ru-RU" sz="2600" dirty="0" err="1" smtClean="0">
                <a:solidFill>
                  <a:srgbClr val="002060"/>
                </a:solidFill>
              </a:rPr>
              <a:t>грі</a:t>
            </a:r>
            <a:r>
              <a:rPr lang="ru-RU" sz="2600" dirty="0" smtClean="0">
                <a:solidFill>
                  <a:srgbClr val="002060"/>
                </a:solidFill>
              </a:rPr>
              <a:t>:</a:t>
            </a:r>
          </a:p>
          <a:p>
            <a:pPr lvl="0"/>
            <a:r>
              <a:rPr lang="ru-RU" sz="2600" dirty="0" err="1" smtClean="0">
                <a:solidFill>
                  <a:srgbClr val="002060"/>
                </a:solidFill>
              </a:rPr>
              <a:t>взяти</a:t>
            </a:r>
            <a:r>
              <a:rPr lang="ru-RU" sz="2600" dirty="0" smtClean="0">
                <a:solidFill>
                  <a:srgbClr val="002060"/>
                </a:solidFill>
              </a:rPr>
              <a:t> участь в </a:t>
            </a:r>
            <a:r>
              <a:rPr lang="ru-RU" sz="2600" dirty="0" err="1" smtClean="0">
                <a:solidFill>
                  <a:srgbClr val="002060"/>
                </a:solidFill>
              </a:rPr>
              <a:t>обговоренні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розіграної</a:t>
            </a:r>
            <a:r>
              <a:rPr lang="ru-RU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err="1" smtClean="0">
                <a:solidFill>
                  <a:srgbClr val="002060"/>
                </a:solidFill>
              </a:rPr>
              <a:t>ситуації</a:t>
            </a:r>
            <a:r>
              <a:rPr lang="ru-RU" sz="2600" dirty="0" smtClean="0">
                <a:solidFill>
                  <a:srgbClr val="002060"/>
                </a:solidFill>
              </a:rPr>
              <a:t>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2786058"/>
            <a:ext cx="8286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розігрування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ситуації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ролях —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визначити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особисте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ставлення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конкретної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життєвої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ситуації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набути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досвіду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подібній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ситуації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методом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ролі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близької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реальної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життєвої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ситуації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Вона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навчитися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через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досвід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Professional\Desktop\55165.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9" y="4035832"/>
            <a:ext cx="3522882" cy="26518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38200"/>
          </a:xfrm>
        </p:spPr>
        <p:txBody>
          <a:bodyPr/>
          <a:lstStyle/>
          <a:p>
            <a:pPr algn="ctr"/>
            <a:r>
              <a:rPr lang="uk-UA" dirty="0" smtClean="0"/>
              <a:t> </a:t>
            </a:r>
            <a:r>
              <a:rPr lang="ru-RU" b="1" dirty="0" smtClean="0">
                <a:solidFill>
                  <a:srgbClr val="C00000"/>
                </a:solidFill>
              </a:rPr>
              <a:t>Метод «</a:t>
            </a:r>
            <a:r>
              <a:rPr lang="ru-RU" b="1" dirty="0" err="1" smtClean="0">
                <a:solidFill>
                  <a:srgbClr val="C00000"/>
                </a:solidFill>
              </a:rPr>
              <a:t>Сторітеллінг</a:t>
            </a:r>
            <a:r>
              <a:rPr lang="ru-RU" b="1" dirty="0" smtClean="0">
                <a:solidFill>
                  <a:srgbClr val="C00000"/>
                </a:solidFill>
              </a:rPr>
              <a:t>»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071546"/>
            <a:ext cx="8786874" cy="107157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uk-UA" dirty="0" smtClean="0"/>
              <a:t>           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мистецтво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захоплюючої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розповіді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передачі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необхідної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інформації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метою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емоційну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мотиваційну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когнітивну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сфери</a:t>
            </a:r>
            <a:r>
              <a:rPr lang="ru-RU" sz="4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слухача.   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7170" name="Picture 2" descr="C:\Users\Professional\Desktop\3.jpg"/>
          <p:cNvPicPr>
            <a:picLocks noChangeAspect="1" noChangeArrowheads="1"/>
          </p:cNvPicPr>
          <p:nvPr/>
        </p:nvPicPr>
        <p:blipFill>
          <a:blip r:embed="rId2"/>
          <a:srcRect l="3452" t="5063" r="6789" b="5178"/>
          <a:stretch>
            <a:fillRect/>
          </a:stretch>
        </p:blipFill>
        <p:spPr bwMode="auto">
          <a:xfrm>
            <a:off x="4500562" y="2500306"/>
            <a:ext cx="4476782" cy="33575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171" name="Picture 3" descr="C:\Users\Professional\Desktop\storytelling-copywriting-giovanni-sodano-naming.jpg"/>
          <p:cNvPicPr>
            <a:picLocks noChangeAspect="1" noChangeArrowheads="1"/>
          </p:cNvPicPr>
          <p:nvPr/>
        </p:nvPicPr>
        <p:blipFill>
          <a:blip r:embed="rId3"/>
          <a:srcRect l="24524" r="22486"/>
          <a:stretch>
            <a:fillRect/>
          </a:stretch>
        </p:blipFill>
        <p:spPr bwMode="auto">
          <a:xfrm>
            <a:off x="142844" y="2500306"/>
            <a:ext cx="4063039" cy="25003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5572132" cy="400052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uk-UA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Цей метод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передбачає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графічну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ілюстрацію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дискусії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Цікаво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застосувати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над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стилістичними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лексичними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граматичними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помилками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 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клас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написав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твір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Перевіривши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учитель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вибирає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найбільш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частотні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помилки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ті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варто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звернути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особливу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увагу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записує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окремих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аркушах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бажано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кольорових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На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дошці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вгорі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прикріплює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аркуш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помилкою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Унизу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дошки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аркуш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іншого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кольору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словом «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Висновок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ними –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місце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Школярам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необхідно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роздати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невеликі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порожні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картки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вони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кольорові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то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колір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відрізнятись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аркуша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помилкою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висновком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Побачивши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аркуш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помилкою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картках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пишуть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чому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полягає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помилка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пропонують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варіанти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усунення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прикріплюють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картку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дошку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Учитель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читає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все,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прикріпили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учні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робимо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записуємо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висновок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endParaRPr lang="ru-RU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488" y="142852"/>
            <a:ext cx="42980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 «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Метаплан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Professional\Desktop\Снимокммммм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3286124"/>
            <a:ext cx="3409696" cy="3378201"/>
          </a:xfrm>
          <a:prstGeom prst="rect">
            <a:avLst/>
          </a:prstGeom>
          <a:noFill/>
        </p:spPr>
      </p:pic>
      <p:pic>
        <p:nvPicPr>
          <p:cNvPr id="6147" name="Picture 3" descr="C:\Users\Professional\Desktop\1343610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4299" y="857231"/>
            <a:ext cx="3405419" cy="23991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7981976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 «Шести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капелюхів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Вчителі</a:t>
            </a:r>
            <a:r>
              <a:rPr lang="uk-UA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зараз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активно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використовують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метод «Шести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капелюхів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 на уроках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літературного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читання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української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мови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природознавства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один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найдієвіших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прийомів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організації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розроблений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англійським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письменником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психологом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фахівцем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області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творчого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Едвардом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Боно</a:t>
            </a:r>
            <a:r>
              <a:rPr lang="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В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основі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ідея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паралельного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конструктивного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при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якому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точки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зору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підходи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стикаються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співіснують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Для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одним словом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пояснити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символізує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колір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кожного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шести «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капелюхів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»: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білий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капелюх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 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факти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чорний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 критика,  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жовтий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 позитив,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червоний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 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зелений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 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ідеї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синій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 контроль.</a:t>
            </a:r>
            <a:b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методу «Шести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капелюхів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 в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нашій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розкрити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учня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творчого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конструктивного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мислителя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вміє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узагальнити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систематизувати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матеріал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даною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темою,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знайти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нові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шляхи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Professional\Desktop\Kapelyuhy-myslennya-LogvinaTA-2a7d1e01788f20849740d42f7c85af65.jpg"/>
          <p:cNvPicPr>
            <a:picLocks noChangeAspect="1" noChangeArrowheads="1"/>
          </p:cNvPicPr>
          <p:nvPr/>
        </p:nvPicPr>
        <p:blipFill>
          <a:blip r:embed="rId2"/>
          <a:srcRect l="3125" t="25000" r="1953" b="3125"/>
          <a:stretch>
            <a:fillRect/>
          </a:stretch>
        </p:blipFill>
        <p:spPr bwMode="auto">
          <a:xfrm>
            <a:off x="4643438" y="4572008"/>
            <a:ext cx="3773790" cy="21431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/>
          <a:lstStyle/>
          <a:p>
            <a:pPr algn="ctr"/>
            <a:r>
              <a:rPr lang="uk-UA" dirty="0" smtClean="0"/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 «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Фішбоун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071547"/>
            <a:ext cx="8686800" cy="3429024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uk-UA" dirty="0" smtClean="0"/>
              <a:t>           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 «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Фішбоун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Риб’ячий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 скелет»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-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універсальний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прийом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яким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користуватись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уроках любого типу. Але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найбільш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ефективно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Фішбоун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використовують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уроках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узагальнення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систематизації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отриманих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знань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допомогти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здобувачам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освіти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організувати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отриману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інформацію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чіткими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взаємозв’язками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елементами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Схема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включає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себе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чотири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основних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блоки,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представлені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вигляді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голови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кісток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хвоста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риби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Кожна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них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відповідає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конкретні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складові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голова – тема,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питання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проблема,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підлягає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аналізу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верхні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кістки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основні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поняття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теми та причини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виникнення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нижні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кістки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факти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підтвердженням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певних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причин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понять,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вказаних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схемі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хвіст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відповідь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поставлене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питання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висновки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Особливо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корисно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користуватись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прийомом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час 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мозкової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атаки»,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вчилися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швидко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чітко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формулювати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думку.  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Professional\Desktop\Без названия.jf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3" y="3714752"/>
            <a:ext cx="3116813" cy="22145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0" name="Picture 4" descr="C:\Users\Professional\Desktop\243240.00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3786189"/>
            <a:ext cx="3500446" cy="22300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686800" cy="71435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 «Кубик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Блума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714357"/>
            <a:ext cx="8686800" cy="3714775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uk-UA" dirty="0" smtClean="0"/>
              <a:t>         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Прийом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полегшує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розгляд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сторін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теми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водночас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охарактеризувати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поняття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різнобічно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вичерпно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використовуючи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глибині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Цей метод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передбачає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поділ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 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блоки: «знаю», «творю», 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умію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Даний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метод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допомагає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залучити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всіх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без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винятку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Цю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методичну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структуру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застосовуємо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етапі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усвідомлення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закріплення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контролю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знань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Використовуємо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групову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форму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а як роботу в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парі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індивідуальних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відповідей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Цей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прийом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передбачає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кубика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написаними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кожній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грані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вказівки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щодо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напряму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письма.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«Кубика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Блума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»:</a:t>
            </a:r>
          </a:p>
          <a:p>
            <a:pPr lvl="0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Кожна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отримує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кубик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завданнями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шести гранях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виконує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письмово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зошитах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паперових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листівках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При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перевірці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учні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черзі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коментують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відповіді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Оцінюється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командна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відповідь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>
              <a:buNone/>
            </a:pPr>
            <a:r>
              <a:rPr lang="uk-UA" dirty="0" smtClean="0"/>
              <a:t> 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5" name="Picture 2" descr="C:\Users\Professional\Desktop\hello_html_m69b7bc9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3857628"/>
            <a:ext cx="3252187" cy="2298922"/>
          </a:xfrm>
          <a:prstGeom prst="rect">
            <a:avLst/>
          </a:prstGeom>
          <a:noFill/>
        </p:spPr>
      </p:pic>
      <p:pic>
        <p:nvPicPr>
          <p:cNvPr id="3076" name="Picture 4" descr="C:\Users\Professional\Desktop\maxresdefault (1).jpg"/>
          <p:cNvPicPr>
            <a:picLocks noChangeAspect="1" noChangeArrowheads="1"/>
          </p:cNvPicPr>
          <p:nvPr/>
        </p:nvPicPr>
        <p:blipFill>
          <a:blip r:embed="rId3"/>
          <a:srcRect l="5175" t="20312" r="33301" b="4687"/>
          <a:stretch>
            <a:fillRect/>
          </a:stretch>
        </p:blipFill>
        <p:spPr bwMode="auto">
          <a:xfrm>
            <a:off x="2357422" y="3857628"/>
            <a:ext cx="3357586" cy="2302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686800" cy="71438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   LEGO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85860"/>
            <a:ext cx="8686800" cy="4794265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14282" y="1071546"/>
            <a:ext cx="8786874" cy="196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 LEGO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– одна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відомих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найпоширених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сьогодні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педагогічних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систем,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використовує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моделі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реального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світу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предметно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ігрове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середовище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розвитку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дитини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Основним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принципом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є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принцип «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через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-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діти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отримують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процесі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побудови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дослідження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моделей  конструктора. За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допомогою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конструктора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LEGO  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вирішуються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завдання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освітньої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діяльності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початкової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школи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Professional\Desktop\273066872_526009832107425_280818521879805931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2643182"/>
            <a:ext cx="4768313" cy="35719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C:\Users\Professional\Desktop\Документи\Новая папка (2)\20191113_13033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2857496"/>
            <a:ext cx="2950947" cy="24288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686800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 «</a:t>
            </a:r>
            <a:r>
              <a:rPr lang="ru-RU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Смайл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44" y="642918"/>
            <a:ext cx="885831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можуть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бути  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картки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із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зображенням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смайликів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радісний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байдужий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або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сумний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Питання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можуть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бути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різними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Оціни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свою роботу на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уроці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«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Який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настрій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тебе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переважав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уроці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…,» «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Тобі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було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цікаво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 “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важкою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була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тебе нова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інформація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?»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т.д. 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Школа –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простір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життя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дитини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Тут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дитина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готується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життя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а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повністю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живе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тому вся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діяльність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навчального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закладу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повинна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буду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вати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так,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щоб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сприяти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розвитку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особистості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як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творця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проектувальника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власного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життя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Professional\Desktop\Снимок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3286124"/>
            <a:ext cx="5857884" cy="3571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0" name="AutoShape 2" descr="Открыть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Picture 2" descr="C:\Users\Professional\Desktop\273034399_281232054113304_4795883502313252859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3143248"/>
            <a:ext cx="2652898" cy="35718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85728"/>
            <a:ext cx="8686800" cy="5794397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uk-UA" sz="3100" dirty="0" smtClean="0"/>
              <a:t>             </a:t>
            </a:r>
            <a:r>
              <a:rPr lang="uk-UA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 власного досвіду можу сказати, що важливою педагогічною умовою формування предметних </a:t>
            </a:r>
            <a:r>
              <a:rPr lang="uk-UA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компетентностей</a:t>
            </a:r>
            <a:r>
              <a:rPr lang="uk-UA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учнів є створення зацікавленості і доброзичливої співпраці на уроці, активне залучення до парної і групової роботи. Вже починаючи з дитячих років дитину треба привчати формулювати свої думки, оціночні судження, переконання, незалежно від інших.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критичним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тоді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коли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воно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індивідуальний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характер.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Початкова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школа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фундаментом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 розвитку предметних </a:t>
            </a:r>
            <a:r>
              <a:rPr lang="uk-UA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компетентностей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пріоритетного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напрямку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виховання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сучасної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 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молодої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uk-UA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Отже, завдяки інноваційним процесам у школі освоюються нові сучасні технології. 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Результатом</a:t>
            </a:r>
            <a:r>
              <a:rPr lang="uk-UA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такої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інноваційної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підвищення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інтересу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рівня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компетентностей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навчальних </a:t>
            </a:r>
            <a:r>
              <a:rPr lang="ru-RU" sz="3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предметів</a:t>
            </a:r>
            <a:r>
              <a:rPr lang="uk-UA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1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308</TotalTime>
  <Words>441</Words>
  <Application>Microsoft Office PowerPoint</Application>
  <PresentationFormat>Экран (4:3)</PresentationFormat>
  <Paragraphs>80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Слайд 1</vt:lpstr>
      <vt:lpstr> Нова українська школа –  це школа для життя у ХХІ столітті</vt:lpstr>
      <vt:lpstr>Дай мені рибку, і я буду їсти її весь день,  навчи мене ловити рибку, і я буду їсти її  протягом всього життя.                                                                                                                                                                                                                                           Східна народна мудрість</vt:lpstr>
      <vt:lpstr> ЩО ТАКЕ КОМПЕТЕНТНІСТЬ?</vt:lpstr>
      <vt:lpstr> КЛЮЧОВі КОМПЕТЕНТНОСТі НОВОЇ УКРАЇНСЬКОЇ ШКОЛИ:</vt:lpstr>
      <vt:lpstr>  Компетенції охоплюють такі якості:</vt:lpstr>
      <vt:lpstr> Учень сьогодення :</vt:lpstr>
      <vt:lpstr>  Сучасні інноваційні методи навчання у Новій українській школі </vt:lpstr>
      <vt:lpstr> «Розігрування правової ситуації в ролях» </vt:lpstr>
      <vt:lpstr> Метод «Сторітеллінг»</vt:lpstr>
      <vt:lpstr> </vt:lpstr>
      <vt:lpstr>         метод «Шести капелюхів»      Вчителі зараз активно використовують метод «Шести капелюхів» на уроках літературного читання, української мови, природознавства. Це один з найдієвіших прийомів з організації мислення, розроблений англійським письменником, психологом і фахівцем в області творчого мислення Едвардом де Боно .            В основі – ідея паралельного мислення: конструктивного мислення, при якому різні точки зору і підходи не стикаються, а співіснують. Для дітей одним словом можна пояснити, що символізує колір кожного з шести «капелюхів»: білий капелюх - факти, чорний – критика,  жовтий – позитив, червоний - емоції, зелений - ідеї, синій - контроль.            Використання методу «Шести капелюхів» в нашій роботі дозволяє розкрити учня, як творчого і конструктивного мислителя, який вміє  узагальнити і систематизувати матеріал за даною темою, знайти нові шляхи розвитку проблеми. </vt:lpstr>
      <vt:lpstr> Метод «Фішбоун»</vt:lpstr>
      <vt:lpstr>Метод «Кубик Блума» </vt:lpstr>
      <vt:lpstr>Метод   LEGO </vt:lpstr>
      <vt:lpstr>Метод «Смайл»</vt:lpstr>
      <vt:lpstr>Слайд 17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 Windows</dc:creator>
  <cp:lastModifiedBy>User Windows</cp:lastModifiedBy>
  <cp:revision>41</cp:revision>
  <dcterms:created xsi:type="dcterms:W3CDTF">2022-02-08T20:56:48Z</dcterms:created>
  <dcterms:modified xsi:type="dcterms:W3CDTF">2024-01-22T17:41:25Z</dcterms:modified>
</cp:coreProperties>
</file>