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67" r:id="rId6"/>
    <p:sldId id="26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7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C8E2FC-B995-4435-B592-7D7629E04B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C0CA95A-087A-47E4-9740-AD9FA22DAD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5FDC16-B7EB-4B5D-ADED-38225CB1E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F137F0-B8C2-4584-B88B-2847C652C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99C6C9-B318-4E3A-8F40-9C5DFB865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0AE5C1-0ABD-4701-9EB3-2C2B1AA2F00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51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0D518B-76A2-471C-BF36-1D08786AC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21FF18-5A10-4998-8A34-C57CD6422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183E95-10C4-4932-9518-0923EFBCB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13D59B-4690-4ACC-A97A-E9CD2ABC8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E273E6-9F6C-4CAC-BBD0-63135454C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985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BA4E83-94DC-4393-AB47-F8B2E482F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178C89-58D7-4D3A-A3B4-CA36231D6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EECBA1-2FFA-42BF-8F98-5D16D55B8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81D4D4-1B5E-49D8-BF37-235462A69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8A4F22-C301-4EFA-9EC3-97615B49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72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EB07CB-98E0-4456-B966-823A061FC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F22F79-60C8-49B0-BE9D-5D688C3719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7823A00-3FAD-4859-A29E-AF26D7629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B9A9552-AAE3-4C40-941F-B6921E64D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FEE57D-BF7B-42C0-A84E-17CD40FFF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78C54F1-A425-4D59-908E-3AC2684B0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98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820237-415E-40D8-B8D9-BB2D6B788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227B06F-A790-4017-A480-A4D5E1FFE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234BCE3-8DA9-4991-9E6B-9298EFEDD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59847E7-4B0A-4B58-8304-8F7E74A8A0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FFB6205-CD0C-4EEE-9C58-5B55E766F8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8DC13C6-82F1-405F-9AF4-39DE75022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8ACD1A4-135F-4EC9-A9E1-39983B991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19FDFB9-A2B4-473F-A87A-6E38D3F4A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41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4578AD-AD26-4A39-8AD6-418CA0355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860FDA9-4CBF-4506-88C1-F3A36F1C6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B977197-FDD0-4309-8DF9-39EDB730B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23368A4-4094-430F-97C8-A00CC4D6F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38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79A0E7A-B8D7-45DA-8A14-AE99F6916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AD9EE5E-B623-4A34-AF9A-BEA9DCEBE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9351121-4587-4A9C-BC65-023EFFD40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598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DE06C0-57AD-4B8D-90E7-69DA8755E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3801BC-DE68-48D2-AACA-36244E12A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43F01C-57CF-4B6E-B0CE-4A5962ADB6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FD08DE-F168-41B7-B5BA-BE5ECA8FB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0BB465-D1B0-4002-B712-C9151FA7A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F7A7D9-C79D-4D63-AEB2-45D810718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271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9C8A56-D724-4B82-B2A2-6B281DDF5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5A41780-1FB1-4C6C-9A23-8CB18CA323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41D970E-2C2F-44E6-90E1-4F7F3B0E8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4EB704E-9B72-4ED2-A639-A953F9AC0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3F4AF5-A749-44D6-8D15-6FADC105D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BD9F68D-82C0-4EAC-84BF-7FF0443C2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212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64A4CF-7A4E-4A7B-9B37-AC41B3469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E729673-9C85-4A48-9260-D347F099E1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45B8FC-B707-48B1-976A-A41137303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8DD6C2-9614-4971-8BE3-BA3241177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37FCAF-AD7A-4AF0-8518-C9FF530E3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00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8DBF7B1-1AA7-4518-9898-B4EA0F2AFE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FFFCAB-590A-40A1-ADE2-92D9747B4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D2ABD3-31C4-459A-9BE1-EABC3A390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A3DBE1-2E93-4581-91E2-74FD2F4B2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C59EDA-109F-48C1-BFD7-52B0E44D2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80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CD3156-9BB9-481F-911D-74722950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7867033-59DF-4263-BAD7-3709492A5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B92437-0686-46AF-AD70-355A1D4A00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7A5C4-763D-4FF3-AD8A-4001D70C88F7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CC600C-7B2A-41A0-9457-C4529ED344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ADE476-02F3-48BB-A2B1-61B7B84E4A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57C9C-0CF3-439D-8B87-B172A13F8E8B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A5CE9A-4B7A-4206-8711-B8A224BDDDED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8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EA76DD-CE79-4263-B0C6-D0B31FEEC8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50432"/>
            <a:ext cx="9144000" cy="2387600"/>
          </a:xfrm>
        </p:spPr>
        <p:txBody>
          <a:bodyPr/>
          <a:lstStyle/>
          <a:p>
            <a:r>
              <a:rPr lang="ru-RU" b="1" dirty="0">
                <a:latin typeface="+mn-lt"/>
              </a:rPr>
              <a:t>ІГРОВІ ТЕХНОЛОГІЇ НАВЧАННЯ</a:t>
            </a:r>
            <a:endParaRPr lang="ru-RU" dirty="0">
              <a:latin typeface="+mn-lt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21D6F60-88EF-4B38-8C70-034C071DF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88530" y="5178829"/>
            <a:ext cx="2679469" cy="714895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b="1" dirty="0" err="1" smtClean="0"/>
              <a:t>Підготувала</a:t>
            </a:r>
            <a:r>
              <a:rPr lang="ru-RU" sz="1400" b="1" dirty="0" smtClean="0"/>
              <a:t>: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b="1" dirty="0" smtClean="0"/>
              <a:t>Брянцева С. М., директор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b="1" dirty="0" smtClean="0"/>
              <a:t>КУ «</a:t>
            </a:r>
            <a:r>
              <a:rPr lang="ru-RU" sz="1400" b="1" dirty="0" err="1" smtClean="0"/>
              <a:t>Путивльський</a:t>
            </a:r>
            <a:r>
              <a:rPr lang="ru-RU" sz="1400" b="1" dirty="0" smtClean="0"/>
              <a:t> ЦПРПП»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29647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4766"/>
          </a:xfrm>
        </p:spPr>
        <p:txBody>
          <a:bodyPr/>
          <a:lstStyle/>
          <a:p>
            <a:pPr algn="ctr"/>
            <a:r>
              <a:rPr lang="uk-UA" b="1" dirty="0" smtClean="0"/>
              <a:t>Функції гри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540523" y="4406320"/>
            <a:ext cx="5105400" cy="555625"/>
            <a:chOff x="1248" y="1440"/>
            <a:chExt cx="3216" cy="350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504" y="1479"/>
              <a:ext cx="80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виховна</a:t>
              </a:r>
              <a:endParaRPr lang="ru-RU" sz="24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5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541316" y="1355661"/>
            <a:ext cx="5099050" cy="573088"/>
            <a:chOff x="1252" y="2019"/>
            <a:chExt cx="3212" cy="361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57" y="2072"/>
              <a:ext cx="100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навчальна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534965" y="2108903"/>
            <a:ext cx="5105401" cy="555625"/>
            <a:chOff x="1248" y="2640"/>
            <a:chExt cx="3216" cy="35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56" y="2682"/>
              <a:ext cx="136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комунікативна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534966" y="3626040"/>
            <a:ext cx="5105400" cy="555625"/>
            <a:chOff x="1248" y="3230"/>
            <a:chExt cx="3216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420" y="3272"/>
              <a:ext cx="120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розвивальна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4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534966" y="5174613"/>
            <a:ext cx="5105400" cy="555625"/>
            <a:chOff x="1248" y="3230"/>
            <a:chExt cx="3216" cy="350"/>
          </a:xfrm>
        </p:grpSpPr>
        <p:sp>
          <p:nvSpPr>
            <p:cNvPr id="25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83" y="3235"/>
              <a:ext cx="124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релаксаційна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6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9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540523" y="5942907"/>
            <a:ext cx="5105400" cy="555625"/>
            <a:chOff x="1248" y="3230"/>
            <a:chExt cx="3216" cy="350"/>
          </a:xfrm>
        </p:grpSpPr>
        <p:sp>
          <p:nvSpPr>
            <p:cNvPr id="30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2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91" y="3235"/>
              <a:ext cx="123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розважальна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33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7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9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540522" y="2881550"/>
            <a:ext cx="5105401" cy="555625"/>
            <a:chOff x="1248" y="2640"/>
            <a:chExt cx="3216" cy="350"/>
          </a:xfrm>
        </p:grpSpPr>
        <p:sp>
          <p:nvSpPr>
            <p:cNvPr id="40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42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10" y="2682"/>
              <a:ext cx="125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психологічна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43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3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413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4766"/>
          </a:xfrm>
        </p:spPr>
        <p:txBody>
          <a:bodyPr/>
          <a:lstStyle/>
          <a:p>
            <a:pPr algn="ctr"/>
            <a:r>
              <a:rPr lang="uk-UA" b="1" dirty="0" smtClean="0"/>
              <a:t>Функції </a:t>
            </a:r>
            <a:r>
              <a:rPr lang="uk-UA" b="1" dirty="0"/>
              <a:t>ігрових технологій навчання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534966" y="3783328"/>
            <a:ext cx="5105400" cy="555625"/>
            <a:chOff x="1248" y="1440"/>
            <a:chExt cx="3216" cy="350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112" y="1479"/>
              <a:ext cx="159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err="1" smtClean="0"/>
                <a:t>ігротерапевтична</a:t>
              </a:r>
              <a:endParaRPr lang="ru-RU" sz="24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541316" y="1355661"/>
            <a:ext cx="5099050" cy="573088"/>
            <a:chOff x="1252" y="2019"/>
            <a:chExt cx="3212" cy="361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56" y="2072"/>
              <a:ext cx="120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розвивальна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537346" y="2175352"/>
            <a:ext cx="5105401" cy="555625"/>
            <a:chOff x="1248" y="2640"/>
            <a:chExt cx="3216" cy="35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56" y="2682"/>
              <a:ext cx="136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комунікативна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537347" y="2996779"/>
            <a:ext cx="5105400" cy="555625"/>
            <a:chOff x="1248" y="3230"/>
            <a:chExt cx="3216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40" y="3272"/>
              <a:ext cx="136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/>
                <a:t>самореалізації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495023" y="4584072"/>
            <a:ext cx="5105400" cy="555625"/>
            <a:chOff x="1248" y="3230"/>
            <a:chExt cx="3216" cy="350"/>
          </a:xfrm>
        </p:grpSpPr>
        <p:sp>
          <p:nvSpPr>
            <p:cNvPr id="25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01" y="3235"/>
              <a:ext cx="1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діагностична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  <p:grpSp>
        <p:nvGrpSpPr>
          <p:cNvPr id="29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518349" y="5339493"/>
            <a:ext cx="5105400" cy="555625"/>
            <a:chOff x="1248" y="3230"/>
            <a:chExt cx="3216" cy="350"/>
          </a:xfrm>
        </p:grpSpPr>
        <p:sp>
          <p:nvSpPr>
            <p:cNvPr id="30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2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117" y="3235"/>
              <a:ext cx="158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400" b="1" dirty="0" smtClean="0"/>
                <a:t>функція </a:t>
              </a:r>
              <a:r>
                <a:rPr lang="uk-UA" sz="2400" b="1" dirty="0"/>
                <a:t>корекції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33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6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386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/>
              <a:t>Напрями </a:t>
            </a:r>
            <a:br>
              <a:rPr lang="uk-UA" b="1" dirty="0" smtClean="0"/>
            </a:br>
            <a:r>
              <a:rPr lang="uk-UA" b="1" dirty="0" smtClean="0"/>
              <a:t>реалізації </a:t>
            </a:r>
            <a:r>
              <a:rPr lang="uk-UA" b="1" dirty="0"/>
              <a:t>ігрових прийомів і </a:t>
            </a:r>
            <a:r>
              <a:rPr lang="uk-UA" b="1" dirty="0" smtClean="0"/>
              <a:t>ситуацій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4768072"/>
            <a:ext cx="5626374" cy="646113"/>
            <a:chOff x="1248" y="1407"/>
            <a:chExt cx="3216" cy="407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69" y="1407"/>
              <a:ext cx="2661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у навчальну діяльність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вводиться </a:t>
              </a:r>
              <a:r>
                <a:rPr lang="uk-UA" b="1" dirty="0"/>
                <a:t>елемент змагання</a:t>
              </a:r>
              <a:endParaRPr lang="ru-RU" sz="24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99038" y="1897123"/>
            <a:ext cx="5620024" cy="923926"/>
            <a:chOff x="1252" y="1999"/>
            <a:chExt cx="3212" cy="582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36" y="1999"/>
              <a:ext cx="2728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дидактична мета ставиться перед </a:t>
              </a:r>
              <a:r>
                <a:rPr lang="uk-UA" b="1" dirty="0" smtClean="0"/>
                <a:t>учнями</a:t>
              </a:r>
            </a:p>
            <a:p>
              <a:pPr algn="ctr"/>
              <a:r>
                <a:rPr lang="uk-UA" b="1" dirty="0" smtClean="0"/>
                <a:t> </a:t>
              </a:r>
              <a:r>
                <a:rPr lang="uk-UA" b="1" dirty="0"/>
                <a:t>у формі ігрового завдання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92687" y="2860476"/>
            <a:ext cx="5754088" cy="646113"/>
            <a:chOff x="1248" y="2603"/>
            <a:chExt cx="3289" cy="407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59" y="2603"/>
              <a:ext cx="2778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навчальна діяльність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підпорядковується </a:t>
              </a:r>
              <a:r>
                <a:rPr lang="uk-UA" b="1" dirty="0"/>
                <a:t>правилам гри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3901825"/>
            <a:ext cx="5986770" cy="646113"/>
            <a:chOff x="1248" y="3211"/>
            <a:chExt cx="3422" cy="407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5" y="3211"/>
              <a:ext cx="2805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навчальний матеріал використовується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в </a:t>
              </a:r>
              <a:r>
                <a:rPr lang="uk-UA" b="1" dirty="0"/>
                <a:t>якості її засобу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772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Ч</a:t>
            </a:r>
            <a:r>
              <a:rPr lang="uk-UA" b="1" dirty="0" smtClean="0"/>
              <a:t>отири </a:t>
            </a:r>
            <a:r>
              <a:rPr lang="uk-UA" b="1" dirty="0"/>
              <a:t>головні </a:t>
            </a:r>
            <a:r>
              <a:rPr lang="uk-UA" b="1" dirty="0" smtClean="0"/>
              <a:t>риси більшості ігор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4747434"/>
            <a:ext cx="5815319" cy="646113"/>
            <a:chOff x="1248" y="1394"/>
            <a:chExt cx="3324" cy="407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28" y="1394"/>
              <a:ext cx="2944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наявність </a:t>
              </a:r>
              <a:r>
                <a:rPr lang="uk-UA" b="1" dirty="0" smtClean="0"/>
                <a:t>прямих</a:t>
              </a:r>
              <a:r>
                <a:rPr lang="uk-UA" b="1" dirty="0"/>
                <a:t> </a:t>
              </a:r>
              <a:r>
                <a:rPr lang="uk-UA" b="1" dirty="0" smtClean="0"/>
                <a:t>/ </a:t>
              </a:r>
              <a:r>
                <a:rPr lang="uk-UA" b="1" dirty="0"/>
                <a:t>непрямих правил, що відображають зміст гри, послідовність її розвитку </a:t>
              </a:r>
              <a:endParaRPr lang="ru-RU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99038" y="1897122"/>
            <a:ext cx="5620024" cy="646113"/>
            <a:chOff x="1252" y="1999"/>
            <a:chExt cx="3212" cy="407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36" y="1999"/>
              <a:ext cx="2728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вільна розвивальна </a:t>
              </a:r>
              <a:r>
                <a:rPr lang="uk-UA" b="1" dirty="0" smtClean="0"/>
                <a:t>діяльність</a:t>
              </a:r>
            </a:p>
            <a:p>
              <a:pPr algn="ctr"/>
              <a:r>
                <a:rPr lang="uk-UA" b="1" dirty="0" smtClean="0">
                  <a:solidFill>
                    <a:srgbClr val="000000"/>
                  </a:solidFill>
                </a:rPr>
                <a:t>(</a:t>
              </a:r>
              <a:r>
                <a:rPr lang="uk-UA" b="1" dirty="0"/>
                <a:t>процедурне задоволення</a:t>
              </a:r>
              <a:r>
                <a:rPr lang="uk-UA" b="1" dirty="0" smtClean="0">
                  <a:solidFill>
                    <a:srgbClr val="000000"/>
                  </a:solidFill>
                </a:rPr>
                <a:t>)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92687" y="2585839"/>
            <a:ext cx="5815321" cy="923926"/>
            <a:chOff x="1248" y="2430"/>
            <a:chExt cx="3324" cy="58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19" y="2430"/>
              <a:ext cx="3053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творчий імпровізований </a:t>
              </a:r>
              <a:r>
                <a:rPr lang="uk-UA" b="1" dirty="0"/>
                <a:t>дуже активний характер цієї діяльності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(</a:t>
              </a:r>
              <a:r>
                <a:rPr lang="uk-UA" b="1" dirty="0"/>
                <a:t>поле творчості</a:t>
              </a:r>
              <a:r>
                <a:rPr lang="uk-UA" b="1" dirty="0" smtClean="0"/>
                <a:t>)</a:t>
              </a:r>
              <a:endParaRPr lang="ru-RU" b="1" dirty="0"/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3620839"/>
            <a:ext cx="5888798" cy="923926"/>
            <a:chOff x="1248" y="3034"/>
            <a:chExt cx="3366" cy="582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28" y="3034"/>
              <a:ext cx="2986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емоційна піднесеність діяльності, суперництво, змагання, конкуренція, конкуренція і т. д</a:t>
              </a:r>
              <a:r>
                <a:rPr lang="uk-UA" b="1" dirty="0" smtClean="0"/>
                <a:t>.</a:t>
              </a:r>
            </a:p>
            <a:p>
              <a:pPr algn="ctr"/>
              <a:r>
                <a:rPr lang="uk-UA" b="1" dirty="0" smtClean="0"/>
                <a:t> </a:t>
              </a:r>
              <a:r>
                <a:rPr lang="uk-UA" b="1" dirty="0"/>
                <a:t>(чуттєва природа гри, емоційна напруга</a:t>
              </a:r>
              <a:r>
                <a:rPr lang="uk-UA" b="1" dirty="0" smtClean="0"/>
                <a:t>)</a:t>
              </a:r>
              <a:endParaRPr lang="ru-RU" b="1" dirty="0"/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405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У структуру гри, як процесу входять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92689" y="5693736"/>
            <a:ext cx="5815319" cy="628650"/>
            <a:chOff x="1248" y="1394"/>
            <a:chExt cx="3324" cy="39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28" y="1394"/>
              <a:ext cx="294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область діяльності умовно відтворена в грі</a:t>
              </a:r>
              <a:endParaRPr lang="ru-RU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>
                  <a:solidFill>
                    <a:srgbClr val="FFFFFF"/>
                  </a:solidFill>
                </a:rPr>
                <a:t>6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89868" y="1588188"/>
            <a:ext cx="5620024" cy="573088"/>
            <a:chOff x="1252" y="2019"/>
            <a:chExt cx="3212" cy="361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36" y="2051"/>
              <a:ext cx="27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ролі, які беруть на себе гравці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92687" y="3062402"/>
            <a:ext cx="5815321" cy="720726"/>
            <a:chOff x="1248" y="2536"/>
            <a:chExt cx="3324" cy="454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19" y="2536"/>
              <a:ext cx="3053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ігрове застосування предметів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(</a:t>
              </a:r>
              <a:r>
                <a:rPr lang="uk-UA" b="1" dirty="0"/>
                <a:t>заміна реальних речей ігровими, умовними)</a:t>
              </a:r>
              <a:endParaRPr lang="ru-RU" b="1" dirty="0"/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>
                  <a:solidFill>
                    <a:srgbClr val="FFFFFF"/>
                  </a:solidFill>
                </a:rPr>
                <a:t>3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91014" y="4018100"/>
            <a:ext cx="5890547" cy="601663"/>
            <a:chOff x="1248" y="3201"/>
            <a:chExt cx="3367" cy="379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29" y="3201"/>
              <a:ext cx="298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реальні </a:t>
              </a:r>
              <a:r>
                <a:rPr lang="uk-UA" b="1" dirty="0" smtClean="0"/>
                <a:t>стосунки </a:t>
              </a:r>
              <a:r>
                <a:rPr lang="uk-UA" b="1" dirty="0"/>
                <a:t>між гравцями</a:t>
              </a:r>
              <a:endParaRPr lang="ru-RU" b="1" dirty="0"/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4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92390" y="2413350"/>
            <a:ext cx="5620024" cy="573088"/>
            <a:chOff x="1252" y="2019"/>
            <a:chExt cx="3212" cy="361"/>
          </a:xfrm>
        </p:grpSpPr>
        <p:sp>
          <p:nvSpPr>
            <p:cNvPr id="25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35" y="2031"/>
              <a:ext cx="27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ігрові дії, як засіб реалізації цих ролей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>
                  <a:solidFill>
                    <a:srgbClr val="FFFFFF"/>
                  </a:solidFill>
                </a:rPr>
                <a:t>2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92390" y="4836399"/>
            <a:ext cx="5888798" cy="628651"/>
            <a:chOff x="1248" y="3184"/>
            <a:chExt cx="3366" cy="396"/>
          </a:xfrm>
        </p:grpSpPr>
        <p:sp>
          <p:nvSpPr>
            <p:cNvPr id="3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28" y="3184"/>
              <a:ext cx="298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/>
                <a:t>сюжет (зміст)</a:t>
              </a:r>
              <a:endParaRPr lang="ru-RU" b="1" dirty="0"/>
            </a:p>
          </p:txBody>
        </p:sp>
        <p:sp>
          <p:nvSpPr>
            <p:cNvPr id="3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5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799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Основні аспекти </a:t>
            </a: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>розвитку </a:t>
            </a:r>
            <a:r>
              <a:rPr lang="uk-UA" b="1" dirty="0"/>
              <a:t>особистості дитини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4768072"/>
            <a:ext cx="5626374" cy="608013"/>
            <a:chOff x="1248" y="1407"/>
            <a:chExt cx="3216" cy="383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69" y="1407"/>
              <a:ext cx="266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розвиваються </a:t>
              </a:r>
              <a:r>
                <a:rPr lang="uk-UA" b="1" dirty="0"/>
                <a:t>розумові дії</a:t>
              </a:r>
              <a:endParaRPr lang="ru-RU" sz="24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99038" y="1897122"/>
            <a:ext cx="5620024" cy="604838"/>
            <a:chOff x="1252" y="1999"/>
            <a:chExt cx="3212" cy="381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36" y="1999"/>
              <a:ext cx="27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у </a:t>
              </a:r>
              <a:r>
                <a:rPr lang="uk-UA" b="1" dirty="0"/>
                <a:t>грі розвивається мотиваційна сфера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92687" y="2860476"/>
            <a:ext cx="5754088" cy="646113"/>
            <a:chOff x="1248" y="2603"/>
            <a:chExt cx="3289" cy="407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59" y="2603"/>
              <a:ext cx="2778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долається </a:t>
              </a:r>
              <a:r>
                <a:rPr lang="uk-UA" b="1" dirty="0"/>
                <a:t>пізнавальний і емоційний егоцентризм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3901825"/>
            <a:ext cx="5986770" cy="585788"/>
            <a:chOff x="1248" y="3211"/>
            <a:chExt cx="3422" cy="369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5" y="3211"/>
              <a:ext cx="2805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розвивається </a:t>
              </a:r>
              <a:r>
                <a:rPr lang="uk-UA" b="1" dirty="0"/>
                <a:t>довільність поведінки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301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/>
              <a:t>Етапи навчальної гри</a:t>
            </a:r>
            <a:endParaRPr lang="ru-RU" dirty="0"/>
          </a:p>
        </p:txBody>
      </p: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363821" y="2026553"/>
            <a:ext cx="5620024" cy="604838"/>
            <a:chOff x="1252" y="1999"/>
            <a:chExt cx="3212" cy="381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36" y="1999"/>
              <a:ext cx="272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400" b="1" dirty="0" smtClean="0"/>
                <a:t>підготовчий </a:t>
              </a:r>
              <a:r>
                <a:rPr lang="uk-UA" sz="2400" b="1" dirty="0"/>
                <a:t>етап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17153" y="3198416"/>
            <a:ext cx="5754088" cy="614363"/>
            <a:chOff x="1248" y="2603"/>
            <a:chExt cx="3289" cy="387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759" y="2603"/>
              <a:ext cx="277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400" b="1" dirty="0" smtClean="0"/>
                <a:t>етап </a:t>
              </a:r>
              <a:r>
                <a:rPr lang="uk-UA" sz="2400" b="1" dirty="0"/>
                <a:t>проведення гри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40808" y="4263167"/>
            <a:ext cx="5818819" cy="830263"/>
            <a:chOff x="1248" y="3119"/>
            <a:chExt cx="3326" cy="523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24" y="3119"/>
              <a:ext cx="2950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400" b="1" dirty="0" smtClean="0"/>
                <a:t>етап </a:t>
              </a:r>
              <a:r>
                <a:rPr lang="uk-UA" sz="2400" b="1" dirty="0"/>
                <a:t>аналізу, обговорення та оцінки результатів гри</a:t>
              </a:r>
              <a:endParaRPr 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6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Класифікація ігрових технологій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4702985"/>
            <a:ext cx="5626374" cy="708026"/>
            <a:chOff x="1248" y="1366"/>
            <a:chExt cx="3216" cy="44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90" y="1366"/>
              <a:ext cx="2661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000" b="1" dirty="0" err="1" smtClean="0"/>
                <a:t>гейміфікація</a:t>
              </a:r>
              <a:endParaRPr lang="uk-UA" sz="2000" b="1" dirty="0" smtClean="0"/>
            </a:p>
            <a:p>
              <a:pPr algn="ctr"/>
              <a:r>
                <a:rPr lang="uk-UA" sz="2000" b="1" dirty="0" smtClean="0"/>
                <a:t>графічні </a:t>
              </a:r>
              <a:r>
                <a:rPr lang="uk-UA" sz="2000" b="1" dirty="0"/>
                <a:t>диктанти</a:t>
              </a:r>
              <a:r>
                <a:rPr lang="uk-UA" sz="2000" dirty="0"/>
                <a:t> </a:t>
              </a:r>
              <a:endParaRPr lang="ru-RU" sz="20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99038" y="1859024"/>
            <a:ext cx="5620024" cy="708026"/>
            <a:chOff x="1252" y="1975"/>
            <a:chExt cx="3212" cy="446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80" y="1975"/>
              <a:ext cx="2728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000" b="1" dirty="0" smtClean="0"/>
                <a:t>арт-терапія</a:t>
              </a:r>
            </a:p>
            <a:p>
              <a:pPr algn="ctr"/>
              <a:r>
                <a:rPr lang="uk-UA" sz="2000" b="1" dirty="0"/>
                <a:t>АВА-терапія</a:t>
              </a:r>
              <a:r>
                <a:rPr lang="uk-UA" sz="2000" dirty="0"/>
                <a:t> </a:t>
              </a:r>
              <a:r>
                <a:rPr lang="uk-UA" sz="2000" dirty="0" smtClean="0"/>
                <a:t> 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92687" y="2836667"/>
            <a:ext cx="5626375" cy="638176"/>
            <a:chOff x="1248" y="2588"/>
            <a:chExt cx="3216" cy="40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55" y="2588"/>
              <a:ext cx="27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000" b="1" dirty="0" err="1" smtClean="0"/>
                <a:t>бриколаж</a:t>
              </a:r>
              <a:r>
                <a:rPr lang="uk-UA" sz="2000" b="1" dirty="0" smtClean="0"/>
                <a:t> </a:t>
              </a:r>
              <a:r>
                <a:rPr lang="uk-UA" sz="2000" b="1" dirty="0"/>
                <a:t>в освіті</a:t>
              </a:r>
              <a:r>
                <a:rPr lang="uk-UA" sz="2000" dirty="0"/>
                <a:t> 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492688" y="3792283"/>
            <a:ext cx="5722596" cy="695325"/>
            <a:chOff x="1248" y="3142"/>
            <a:chExt cx="3271" cy="438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69" y="3142"/>
              <a:ext cx="295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000" b="1" dirty="0" smtClean="0"/>
                <a:t>веб-</a:t>
              </a:r>
              <a:r>
                <a:rPr lang="uk-UA" sz="2000" b="1" dirty="0" err="1" smtClean="0"/>
                <a:t>квест</a:t>
              </a:r>
              <a:r>
                <a:rPr lang="uk-UA" sz="2000" dirty="0" smtClean="0"/>
                <a:t> 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561688" y="5618974"/>
            <a:ext cx="5503139" cy="708026"/>
            <a:chOff x="1248" y="3175"/>
            <a:chExt cx="3216" cy="446"/>
          </a:xfrm>
        </p:grpSpPr>
        <p:sp>
          <p:nvSpPr>
            <p:cNvPr id="25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185" y="3175"/>
              <a:ext cx="1533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2000" b="1" dirty="0" smtClean="0"/>
                <a:t>дидактичні </a:t>
              </a:r>
              <a:r>
                <a:rPr lang="uk-UA" sz="2000" b="1" dirty="0"/>
                <a:t>ігри</a:t>
              </a:r>
              <a:r>
                <a:rPr lang="uk-UA" sz="2000" dirty="0"/>
                <a:t> </a:t>
              </a:r>
              <a:endParaRPr lang="uk-UA" sz="2000" dirty="0" smtClean="0"/>
            </a:p>
            <a:p>
              <a:pPr algn="ctr"/>
              <a:r>
                <a:rPr lang="uk-UA" sz="2000" b="1" dirty="0" smtClean="0"/>
                <a:t>ділова </a:t>
              </a:r>
              <a:r>
                <a:rPr lang="uk-UA" sz="2000" b="1" dirty="0"/>
                <a:t>навчальна гра 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671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Класифікація ігрових технологій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31795" y="4503972"/>
            <a:ext cx="5626374" cy="673101"/>
            <a:chOff x="1248" y="1366"/>
            <a:chExt cx="3216" cy="424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90" y="1366"/>
              <a:ext cx="266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лінгвістичні </a:t>
              </a:r>
              <a:r>
                <a:rPr lang="uk-UA" b="1" dirty="0"/>
                <a:t>ігри</a:t>
              </a:r>
              <a:r>
                <a:rPr lang="uk-UA" dirty="0"/>
                <a:t> </a:t>
              </a:r>
              <a:endParaRPr lang="ru-RU" sz="20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9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44803" y="1517237"/>
            <a:ext cx="5620024" cy="923926"/>
            <a:chOff x="1252" y="1839"/>
            <a:chExt cx="3212" cy="582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80" y="1839"/>
              <a:ext cx="2728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err="1" smtClean="0"/>
                <a:t>едьютейнмент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електронне </a:t>
              </a:r>
              <a:r>
                <a:rPr lang="uk-UA" b="1" dirty="0"/>
                <a:t>навчання (Е-навчання</a:t>
              </a:r>
              <a:r>
                <a:rPr lang="uk-UA" b="1" dirty="0" smtClean="0"/>
                <a:t>)</a:t>
              </a:r>
            </a:p>
            <a:p>
              <a:pPr algn="ctr"/>
              <a:r>
                <a:rPr lang="uk-UA" b="1" dirty="0" err="1" smtClean="0"/>
                <a:t>ерготерапія</a:t>
              </a:r>
              <a:r>
                <a:rPr lang="uk-UA" dirty="0" smtClean="0"/>
                <a:t> </a:t>
              </a:r>
              <a:r>
                <a:rPr lang="uk-UA" dirty="0"/>
                <a:t>(</a:t>
              </a:r>
              <a:r>
                <a:rPr lang="uk-UA" b="1" dirty="0" err="1"/>
                <a:t>працетерапія</a:t>
              </a:r>
              <a:r>
                <a:rPr lang="uk-UA" dirty="0"/>
                <a:t>, </a:t>
              </a:r>
              <a:r>
                <a:rPr lang="uk-UA" b="1" dirty="0" err="1"/>
                <a:t>заняттєва</a:t>
              </a:r>
              <a:r>
                <a:rPr lang="uk-UA" b="1" dirty="0"/>
                <a:t> терапія)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6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81561" y="2391248"/>
            <a:ext cx="5640371" cy="1120637"/>
            <a:chOff x="1240" y="2384"/>
            <a:chExt cx="3224" cy="606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53" y="255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55" y="2384"/>
              <a:ext cx="2778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endParaRPr lang="uk-UA" sz="1200" b="1" dirty="0" smtClean="0"/>
            </a:p>
            <a:p>
              <a:pPr algn="ctr"/>
              <a:r>
                <a:rPr lang="uk-UA" b="1" dirty="0" smtClean="0"/>
                <a:t>ігри-вправи </a:t>
              </a:r>
            </a:p>
            <a:p>
              <a:pPr algn="ctr"/>
              <a:r>
                <a:rPr lang="uk-UA" b="1" dirty="0" smtClean="0"/>
                <a:t>ігрова дискусія (ситуація )</a:t>
              </a:r>
            </a:p>
            <a:p>
              <a:pPr algn="ctr"/>
              <a:r>
                <a:rPr lang="uk-UA" b="1" dirty="0" err="1" smtClean="0"/>
                <a:t>ізотерапія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7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369879" y="3589512"/>
            <a:ext cx="5785571" cy="695325"/>
            <a:chOff x="1248" y="3142"/>
            <a:chExt cx="3271" cy="438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69" y="3142"/>
              <a:ext cx="2950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err="1" smtClean="0"/>
                <a:t>казкотерапія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кейс-метод</a:t>
              </a:r>
              <a:r>
                <a:rPr lang="uk-UA" dirty="0" smtClean="0"/>
                <a:t> 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1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8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454779" y="5222833"/>
            <a:ext cx="5610048" cy="1422810"/>
            <a:chOff x="1248" y="2959"/>
            <a:chExt cx="3216" cy="756"/>
          </a:xfrm>
        </p:grpSpPr>
        <p:sp>
          <p:nvSpPr>
            <p:cNvPr id="25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30" y="2959"/>
              <a:ext cx="1432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b="1" dirty="0" smtClean="0"/>
                <a:t>методика </a:t>
              </a:r>
              <a:r>
                <a:rPr lang="uk-UA" b="1" dirty="0" err="1"/>
                <a:t>Монтессорі</a:t>
              </a:r>
              <a:r>
                <a:rPr lang="uk-UA" dirty="0"/>
                <a:t> </a:t>
              </a:r>
              <a:endParaRPr lang="uk-UA" dirty="0" smtClean="0"/>
            </a:p>
            <a:p>
              <a:pPr algn="ctr"/>
              <a:r>
                <a:rPr lang="uk-UA" b="1" dirty="0" smtClean="0"/>
                <a:t>мобільне </a:t>
              </a:r>
              <a:r>
                <a:rPr lang="uk-UA" b="1" dirty="0"/>
                <a:t>навчання</a:t>
              </a:r>
              <a:r>
                <a:rPr lang="uk-UA" dirty="0"/>
                <a:t> </a:t>
              </a:r>
              <a:endParaRPr lang="uk-UA" dirty="0" smtClean="0"/>
            </a:p>
            <a:p>
              <a:pPr algn="ctr"/>
              <a:r>
                <a:rPr lang="uk-UA" b="1" dirty="0" smtClean="0"/>
                <a:t>мовні </a:t>
              </a:r>
              <a:r>
                <a:rPr lang="uk-UA" b="1" dirty="0"/>
                <a:t>ігри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музикотерапія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9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10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565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081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Класифікація ігрових технологій</a:t>
            </a:r>
            <a:endParaRPr lang="ru-RU" dirty="0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6CB27711-1C62-4530-8DB1-4DBE9992E431}"/>
              </a:ext>
            </a:extLst>
          </p:cNvPr>
          <p:cNvGrpSpPr>
            <a:grpSpLocks/>
          </p:cNvGrpSpPr>
          <p:nvPr/>
        </p:nvGrpSpPr>
        <p:grpSpPr bwMode="auto">
          <a:xfrm>
            <a:off x="3431795" y="4503972"/>
            <a:ext cx="5626374" cy="673101"/>
            <a:chOff x="1248" y="1366"/>
            <a:chExt cx="3216" cy="424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DD4048D0-5545-4B80-AE10-E22ADBBEF53F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80CA1BD2-0DFA-418C-AA2C-0F18D7FA06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id="{BEA3E841-FFFD-4EEF-B001-DC0279F612E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90" y="1366"/>
              <a:ext cx="266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лінгвістичні </a:t>
              </a:r>
              <a:r>
                <a:rPr lang="uk-UA" b="1" dirty="0"/>
                <a:t>ігри</a:t>
              </a:r>
              <a:r>
                <a:rPr lang="uk-UA" dirty="0"/>
                <a:t> </a:t>
              </a:r>
              <a:endParaRPr lang="ru-RU" sz="2000" b="1" dirty="0"/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CE89B9D-CED5-47CD-8CDE-BF0727CC051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8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14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925ADFE4-22CC-47BD-8701-FD0A40306DBA}"/>
              </a:ext>
            </a:extLst>
          </p:cNvPr>
          <p:cNvGrpSpPr>
            <a:grpSpLocks/>
          </p:cNvGrpSpPr>
          <p:nvPr/>
        </p:nvGrpSpPr>
        <p:grpSpPr bwMode="auto">
          <a:xfrm>
            <a:off x="3444803" y="1802987"/>
            <a:ext cx="5620024" cy="573088"/>
            <a:chOff x="1252" y="2019"/>
            <a:chExt cx="3212" cy="361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1E27D42A-58DF-4661-8D3B-485C173A721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4D15C2A-CB80-430E-868E-1A51D968600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5" y="2006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D72A926C-0EA1-4346-9415-8BA65C996F7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71" y="2034"/>
              <a:ext cx="27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пісочна </a:t>
              </a:r>
              <a:r>
                <a:rPr lang="uk-UA" b="1" dirty="0"/>
                <a:t>терапія 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FCA29A9A-48C1-444D-A507-19EDE1197B2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8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11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id="{CDC6E700-C8F4-4B55-BD81-E23B3F105733}"/>
              </a:ext>
            </a:extLst>
          </p:cNvPr>
          <p:cNvGrpSpPr>
            <a:grpSpLocks/>
          </p:cNvGrpSpPr>
          <p:nvPr/>
        </p:nvGrpSpPr>
        <p:grpSpPr bwMode="auto">
          <a:xfrm>
            <a:off x="3438452" y="2728285"/>
            <a:ext cx="5626375" cy="576795"/>
            <a:chOff x="1248" y="2577"/>
            <a:chExt cx="3216" cy="413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558DEC8-CD45-4E0C-8D69-880A06D83F1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5CEF1212-CC1D-410D-A6C5-901DD1BC89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CA38C0CB-A47C-4384-852C-57FEE50B6A0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651" y="2577"/>
              <a:ext cx="2778" cy="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рольова </a:t>
              </a:r>
              <a:r>
                <a:rPr lang="uk-UA" b="1" dirty="0"/>
                <a:t>гра 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246FB264-3CAC-4990-A36E-7F8409B93E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83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12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id="{2EBE46C7-67B7-4898-A0C6-B7437AA245E7}"/>
              </a:ext>
            </a:extLst>
          </p:cNvPr>
          <p:cNvGrpSpPr>
            <a:grpSpLocks/>
          </p:cNvGrpSpPr>
          <p:nvPr/>
        </p:nvGrpSpPr>
        <p:grpSpPr bwMode="auto">
          <a:xfrm>
            <a:off x="3369879" y="3589512"/>
            <a:ext cx="5785571" cy="695325"/>
            <a:chOff x="1248" y="3142"/>
            <a:chExt cx="3271" cy="438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C0D5EB45-833A-4858-9514-38A2F1E7DA7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358D659-68E6-444B-970A-B3CD092BD0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id="{43885069-B715-4B23-A426-791040334E4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569" y="3142"/>
              <a:ext cx="2950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b="1" dirty="0" smtClean="0"/>
                <a:t>сенсорно-інтегративна</a:t>
              </a:r>
              <a:r>
                <a:rPr lang="uk-UA" dirty="0" smtClean="0"/>
                <a:t> </a:t>
              </a:r>
              <a:r>
                <a:rPr lang="uk-UA" b="1" dirty="0"/>
                <a:t>терапія</a:t>
              </a:r>
              <a:r>
                <a:rPr lang="uk-UA" dirty="0"/>
                <a:t> </a:t>
              </a:r>
              <a:endParaRPr lang="uk-UA" dirty="0" smtClean="0"/>
            </a:p>
            <a:p>
              <a:pPr algn="ctr"/>
              <a:r>
                <a:rPr lang="uk-UA" b="1" dirty="0" err="1" smtClean="0"/>
                <a:t>сторітелінг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id="{CBDE740B-B840-4EA5-BE2C-5C56368EFE7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8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13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Group 22">
            <a:extLst>
              <a:ext uri="{FF2B5EF4-FFF2-40B4-BE49-F238E27FC236}">
                <a16:creationId xmlns:a16="http://schemas.microsoft.com/office/drawing/2014/main" id="{0FFE4BE6-7FCC-47C4-9EB0-D4756CA0C9B5}"/>
              </a:ext>
            </a:extLst>
          </p:cNvPr>
          <p:cNvGrpSpPr>
            <a:grpSpLocks/>
          </p:cNvGrpSpPr>
          <p:nvPr/>
        </p:nvGrpSpPr>
        <p:grpSpPr bwMode="auto">
          <a:xfrm>
            <a:off x="3454779" y="5222833"/>
            <a:ext cx="5610048" cy="1422810"/>
            <a:chOff x="1248" y="2959"/>
            <a:chExt cx="3216" cy="756"/>
          </a:xfrm>
        </p:grpSpPr>
        <p:sp>
          <p:nvSpPr>
            <p:cNvPr id="25" name="Line 23">
              <a:extLst>
                <a:ext uri="{FF2B5EF4-FFF2-40B4-BE49-F238E27FC236}">
                  <a16:creationId xmlns:a16="http://schemas.microsoft.com/office/drawing/2014/main" id="{1E0DD0E0-E498-4668-9D44-0F13AE11B432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2C4F69E0-9F37-427E-93FF-05B544A680F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>
              <a:extLst>
                <a:ext uri="{FF2B5EF4-FFF2-40B4-BE49-F238E27FC236}">
                  <a16:creationId xmlns:a16="http://schemas.microsoft.com/office/drawing/2014/main" id="{076D4A4F-2F2D-4EE5-B449-E242F71BF5A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30" y="2959"/>
              <a:ext cx="1432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b="1" dirty="0" smtClean="0"/>
                <a:t>методика </a:t>
              </a:r>
              <a:r>
                <a:rPr lang="uk-UA" b="1" dirty="0" err="1"/>
                <a:t>Монтессорі</a:t>
              </a:r>
              <a:r>
                <a:rPr lang="uk-UA" dirty="0"/>
                <a:t> </a:t>
              </a:r>
              <a:endParaRPr lang="uk-UA" dirty="0" smtClean="0"/>
            </a:p>
            <a:p>
              <a:pPr algn="ctr"/>
              <a:r>
                <a:rPr lang="uk-UA" b="1" dirty="0" smtClean="0"/>
                <a:t>мобільне </a:t>
              </a:r>
              <a:r>
                <a:rPr lang="uk-UA" b="1" dirty="0"/>
                <a:t>навчання</a:t>
              </a:r>
              <a:r>
                <a:rPr lang="uk-UA" dirty="0"/>
                <a:t> </a:t>
              </a:r>
              <a:endParaRPr lang="uk-UA" dirty="0" smtClean="0"/>
            </a:p>
            <a:p>
              <a:pPr algn="ctr"/>
              <a:r>
                <a:rPr lang="uk-UA" b="1" dirty="0" smtClean="0"/>
                <a:t>мовні </a:t>
              </a:r>
              <a:r>
                <a:rPr lang="uk-UA" b="1" dirty="0"/>
                <a:t>ігри </a:t>
              </a:r>
              <a:endParaRPr lang="uk-UA" b="1" dirty="0" smtClean="0"/>
            </a:p>
            <a:p>
              <a:pPr algn="ctr"/>
              <a:r>
                <a:rPr lang="uk-UA" b="1" dirty="0" smtClean="0"/>
                <a:t>музикотерапія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>
              <a:extLst>
                <a:ext uri="{FF2B5EF4-FFF2-40B4-BE49-F238E27FC236}">
                  <a16:creationId xmlns:a16="http://schemas.microsoft.com/office/drawing/2014/main" id="{587637FB-C7E3-4B1A-8EBA-9B9E2D5E899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9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10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698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90D8-CF86-404C-B600-5E3B253C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ctr"/>
            <a:r>
              <a:rPr lang="uk-UA" sz="7200" b="1" dirty="0" smtClean="0"/>
              <a:t>Дякую за увагу!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77433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331</Words>
  <Application>Microsoft Office PowerPoint</Application>
  <PresentationFormat>Широкоэкранный</PresentationFormat>
  <Paragraphs>137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ІГРОВІ ТЕХНОЛОГІЇ НАВЧАННЯ</vt:lpstr>
      <vt:lpstr>Функції гри</vt:lpstr>
      <vt:lpstr>Функції ігрових технологій навчання</vt:lpstr>
      <vt:lpstr>Напрями  реалізації ігрових прийомів і ситуацій</vt:lpstr>
      <vt:lpstr>Чотири головні риси більшості ігор</vt:lpstr>
      <vt:lpstr>У структуру гри, як процесу входять</vt:lpstr>
      <vt:lpstr>Основні аспекти  розвитку особистості дитини</vt:lpstr>
      <vt:lpstr>Етапи навчальної гри</vt:lpstr>
      <vt:lpstr>Класифікація ігрових технологій</vt:lpstr>
      <vt:lpstr>Класифікація ігрових технологій</vt:lpstr>
      <vt:lpstr>Класифікація ігрових технологій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qwerty</cp:lastModifiedBy>
  <cp:revision>63</cp:revision>
  <dcterms:created xsi:type="dcterms:W3CDTF">2021-06-25T09:04:24Z</dcterms:created>
  <dcterms:modified xsi:type="dcterms:W3CDTF">2022-12-13T11:54:29Z</dcterms:modified>
</cp:coreProperties>
</file>