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31"/>
  </p:notesMasterIdLst>
  <p:sldIdLst>
    <p:sldId id="257" r:id="rId2"/>
    <p:sldId id="278" r:id="rId3"/>
    <p:sldId id="279" r:id="rId4"/>
    <p:sldId id="293" r:id="rId5"/>
    <p:sldId id="294" r:id="rId6"/>
    <p:sldId id="296" r:id="rId7"/>
    <p:sldId id="314" r:id="rId8"/>
    <p:sldId id="301" r:id="rId9"/>
    <p:sldId id="307" r:id="rId10"/>
    <p:sldId id="306" r:id="rId11"/>
    <p:sldId id="308" r:id="rId12"/>
    <p:sldId id="305" r:id="rId13"/>
    <p:sldId id="309" r:id="rId14"/>
    <p:sldId id="312" r:id="rId15"/>
    <p:sldId id="313" r:id="rId16"/>
    <p:sldId id="304" r:id="rId17"/>
    <p:sldId id="310" r:id="rId18"/>
    <p:sldId id="303" r:id="rId19"/>
    <p:sldId id="311" r:id="rId20"/>
    <p:sldId id="284" r:id="rId21"/>
    <p:sldId id="283" r:id="rId22"/>
    <p:sldId id="281" r:id="rId23"/>
    <p:sldId id="282" r:id="rId24"/>
    <p:sldId id="290" r:id="rId25"/>
    <p:sldId id="285" r:id="rId26"/>
    <p:sldId id="292" r:id="rId27"/>
    <p:sldId id="291" r:id="rId28"/>
    <p:sldId id="300" r:id="rId29"/>
    <p:sldId id="297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BE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720A5-4C7B-4029-8C8D-84FE1A71E164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5A249E-B78A-43E1-AFA0-FF8B26F797F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5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63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524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440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232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857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884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09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03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889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44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85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086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24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898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655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334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98DEA-C132-4039-9225-4EA9839CF158}" type="datetimeFigureOut">
              <a:rPr lang="uk-UA" smtClean="0"/>
              <a:t>18.12.2024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00F8D62-F1FA-4538-931D-876C8AA71E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641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uisr.org.ua/img/upload/files/B_Report_ESPAD_2019_Internet.pdf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learningapps.org/watch?v=poeyc0saj23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iI77X1hoIw" TargetMode="External"/><Relationship Id="rId2" Type="http://schemas.openxmlformats.org/officeDocument/2006/relationships/hyperlink" Target="&#1053;&#1086;&#1074;&#1080;&#1081;%20&#1044;&#1086;&#1082;&#1091;&#1084;&#1077;&#1085;&#1090;%20Microsoft%20Word.docx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314D69-F9CB-4696-B6F8-B7B45BCAA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361650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48EBE0-5106-4BDC-8650-CC0DB9153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7690" y="3832261"/>
            <a:ext cx="10438544" cy="134591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900" b="1" kern="1800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ІНФОРМАЦІЙНА БЕЗПЕКА: ЗНАННЯ ПІД ЧАС ВІЙНИ</a:t>
            </a:r>
            <a:b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7E4F6B1-D80E-45A2-B478-1459E7409D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7079" y="4407613"/>
            <a:ext cx="6801491" cy="2229492"/>
          </a:xfrm>
        </p:spPr>
        <p:txBody>
          <a:bodyPr>
            <a:normAutofit fontScale="77500" lnSpcReduction="20000"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uk-UA" sz="2000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uk-UA" sz="2800" dirty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Від цифрової обізнаності дорослих </a:t>
            </a:r>
            <a:endParaRPr lang="uk-UA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uk-UA" sz="2800" dirty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залежить інформаційна гігієна </a:t>
            </a:r>
            <a:endParaRPr lang="uk-UA" sz="28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uk-UA" sz="2800" dirty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майбутнього покоління</a:t>
            </a:r>
            <a:r>
              <a:rPr lang="uk-UA" sz="2000" dirty="0">
                <a:solidFill>
                  <a:srgbClr val="C00000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uk-UA" sz="20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>
              <a:spcAft>
                <a:spcPts val="800"/>
              </a:spcAft>
            </a:pP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800"/>
              </a:spcAft>
            </a:pP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800"/>
              </a:spcAft>
            </a:pP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063E7A7-4DA6-4688-848E-177CA2E5F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5479" y="4355620"/>
            <a:ext cx="3540736" cy="236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1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0" y="-1"/>
            <a:ext cx="4929809" cy="6858001"/>
          </a:xfrm>
          <a:solidFill>
            <a:srgbClr val="FFC000"/>
          </a:solidFill>
        </p:spPr>
        <p:txBody>
          <a:bodyPr/>
          <a:lstStyle/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pPr marL="0" indent="0" algn="ctr">
              <a:buNone/>
            </a:pPr>
            <a:r>
              <a:rPr lang="uk-UA" sz="6000" b="1" dirty="0"/>
              <a:t>БУДЕМО ГОВОРИТИ</a:t>
            </a:r>
          </a:p>
          <a:p>
            <a:pPr marL="0" indent="0" algn="ctr">
              <a:buNone/>
            </a:pPr>
            <a:endParaRPr lang="uk-UA" sz="6000" b="1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4876800" y="0"/>
            <a:ext cx="7315199" cy="6858000"/>
          </a:xfrm>
        </p:spPr>
        <p:txBody>
          <a:bodyPr/>
          <a:lstStyle/>
          <a:p>
            <a:pPr marL="285750" lvl="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uk-UA" sz="3200" b="1" kern="1800" dirty="0">
              <a:solidFill>
                <a:srgbClr val="0F0F0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uk-UA" sz="3200" b="1" kern="1800" dirty="0">
                <a:solidFill>
                  <a:srgbClr val="0F0F0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 таке інформаційна війна та як вона відбувається. </a:t>
            </a:r>
          </a:p>
          <a:p>
            <a:pPr marL="0" lvl="0" indent="0">
              <a:buClr>
                <a:srgbClr val="A53010"/>
              </a:buClr>
              <a:buNone/>
            </a:pPr>
            <a:endParaRPr lang="uk-UA" sz="3200" b="1" kern="1800" dirty="0">
              <a:solidFill>
                <a:srgbClr val="0F0F0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uk-UA" sz="3200" b="1" kern="1800" dirty="0">
                <a:solidFill>
                  <a:srgbClr val="0F0F0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інформаційні атаки можуть торкатись дітей, які небезпеки очікують на нас в інформаційному просторі. </a:t>
            </a:r>
            <a:endParaRPr lang="uk-UA" sz="3200" b="1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uk-UA" sz="3200" b="1" kern="1800" dirty="0">
              <a:solidFill>
                <a:srgbClr val="0F0F0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r>
              <a:rPr lang="uk-UA" sz="3200" b="1" kern="1800" dirty="0">
                <a:solidFill>
                  <a:srgbClr val="0F0F0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вберегтись від ворожих інформаційних атак. </a:t>
            </a:r>
          </a:p>
          <a:p>
            <a:pPr marL="285750" lvl="0" indent="-285750">
              <a:buClr>
                <a:srgbClr val="A53010"/>
              </a:buClr>
              <a:buFont typeface="Wingdings" panose="05000000000000000000" pitchFamily="2" charset="2"/>
              <a:buChar char="Ø"/>
            </a:pPr>
            <a:endParaRPr lang="uk-UA" sz="3200" b="1" kern="1800" dirty="0">
              <a:solidFill>
                <a:srgbClr val="0F0F0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6146" name="Picture 2" descr="C:\Users\Admin\Desktop\vistu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2" y="3429000"/>
            <a:ext cx="4570229" cy="305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6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0"/>
            <a:ext cx="6903076" cy="6858000"/>
          </a:xfrm>
          <a:solidFill>
            <a:schemeClr val="bg1"/>
          </a:solidFill>
        </p:spPr>
        <p:txBody>
          <a:bodyPr/>
          <a:lstStyle/>
          <a:p>
            <a:endParaRPr lang="uk-UA" sz="2400" b="1" dirty="0">
              <a:solidFill>
                <a:srgbClr val="333333"/>
              </a:solidFill>
              <a:latin typeface="Arial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    За даними міжнародного дослідницького </a:t>
            </a:r>
            <a:r>
              <a:rPr lang="uk-UA" sz="3200" b="1" dirty="0" err="1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проєкту</a:t>
            </a:r>
            <a:r>
              <a:rPr lang="uk-UA" sz="32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 </a:t>
            </a:r>
            <a:r>
              <a:rPr lang="uk-UA" sz="3200" b="1" u="sng" dirty="0">
                <a:solidFill>
                  <a:srgbClr val="3849F9"/>
                </a:solidFill>
                <a:latin typeface="Arial"/>
                <a:ea typeface="Times New Roman"/>
                <a:cs typeface="Times New Roman"/>
                <a:hlinkClick r:id="rId2"/>
              </a:rPr>
              <a:t>ESPAD</a:t>
            </a:r>
            <a:r>
              <a:rPr lang="uk-UA" sz="32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:</a:t>
            </a:r>
          </a:p>
          <a:p>
            <a:pPr marL="0" indent="0">
              <a:buNone/>
            </a:pPr>
            <a:endParaRPr lang="uk-UA" sz="2800" b="1" dirty="0">
              <a:solidFill>
                <a:srgbClr val="333333"/>
              </a:solidFill>
              <a:latin typeface="Arial"/>
              <a:ea typeface="Times New Roman"/>
              <a:cs typeface="Times New Roman"/>
            </a:endParaRPr>
          </a:p>
          <a:p>
            <a:r>
              <a:rPr lang="uk-UA" sz="28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       6,7% опитаних підлітків в Україні  не користувались соціальними мережам. </a:t>
            </a:r>
          </a:p>
          <a:p>
            <a:r>
              <a:rPr lang="uk-UA" sz="28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       Майже 45% підлітків                                           проводять у соціальних мережах   до 3 годин на день</a:t>
            </a:r>
          </a:p>
          <a:p>
            <a:r>
              <a:rPr lang="uk-UA" sz="2800" b="1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        Приблизно  50% – 4  та більше годин.</a:t>
            </a:r>
            <a:r>
              <a:rPr lang="uk-UA" sz="2800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 </a:t>
            </a:r>
            <a:br>
              <a:rPr lang="uk-UA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Calibri"/>
                <a:ea typeface="Calibri"/>
                <a:cs typeface="Times New Roman"/>
              </a:rPr>
            </a:br>
            <a:endParaRPr lang="uk-UA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64626" y="0"/>
            <a:ext cx="5327373" cy="6858000"/>
          </a:xfrm>
          <a:solidFill>
            <a:srgbClr val="FFC000"/>
          </a:solidFill>
        </p:spPr>
        <p:txBody>
          <a:bodyPr/>
          <a:lstStyle/>
          <a:p>
            <a:endParaRPr lang="uk-UA" sz="3600" b="1" kern="1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0" indent="0" algn="ctr">
              <a:buNone/>
            </a:pPr>
            <a:r>
              <a:rPr lang="uk-UA" sz="60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Інтернет – </a:t>
            </a:r>
          </a:p>
          <a:p>
            <a:pPr marL="0" indent="0" algn="ctr">
              <a:buNone/>
            </a:pPr>
            <a:r>
              <a:rPr lang="uk-UA" sz="60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 це наш друг!?</a:t>
            </a:r>
            <a:br>
              <a:rPr lang="uk-UA" sz="54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endParaRPr lang="uk-UA" sz="5400" dirty="0"/>
          </a:p>
        </p:txBody>
      </p:sp>
      <p:pic>
        <p:nvPicPr>
          <p:cNvPr id="5122" name="Picture 2" descr="C:\Users\Admin\Desktop\internet-bezpeka-800x4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960" y="3799488"/>
            <a:ext cx="4874911" cy="271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09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0" y="0"/>
            <a:ext cx="5470634" cy="6858000"/>
          </a:xfrm>
          <a:solidFill>
            <a:srgbClr val="FFC000"/>
          </a:solidFill>
        </p:spPr>
        <p:txBody>
          <a:bodyPr/>
          <a:lstStyle/>
          <a:p>
            <a:pPr marL="12700" marR="1979930" lvl="0" indent="0" algn="ctr" defTabSz="914400">
              <a:lnSpc>
                <a:spcPts val="6450"/>
              </a:lnSpc>
              <a:spcBef>
                <a:spcPts val="865"/>
              </a:spcBef>
              <a:buClrTx/>
              <a:buNone/>
            </a:pPr>
            <a:r>
              <a:rPr lang="uk-UA" sz="6000" b="1" kern="0" spc="545" dirty="0">
                <a:solidFill>
                  <a:srgbClr val="252826"/>
                </a:solidFill>
                <a:latin typeface="Trebuchet MS"/>
                <a:ea typeface="+mj-ea"/>
                <a:cs typeface="Trebuchet MS"/>
              </a:rPr>
              <a:t>                      </a:t>
            </a:r>
            <a:r>
              <a:rPr lang="uk-UA" sz="4800" b="1" kern="0" spc="545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ДОВІРА </a:t>
            </a:r>
          </a:p>
          <a:p>
            <a:pPr marL="12700" marR="1979930" lvl="0" indent="0" algn="ctr" defTabSz="914400">
              <a:lnSpc>
                <a:spcPts val="6450"/>
              </a:lnSpc>
              <a:spcBef>
                <a:spcPts val="865"/>
              </a:spcBef>
              <a:buClrTx/>
              <a:buNone/>
            </a:pPr>
            <a:r>
              <a:rPr lang="uk-UA" sz="4800" b="1" kern="0" spc="545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ДО </a:t>
            </a:r>
          </a:p>
          <a:p>
            <a:pPr marL="12700" lvl="0" indent="0" algn="ctr" defTabSz="914400">
              <a:lnSpc>
                <a:spcPts val="6340"/>
              </a:lnSpc>
              <a:spcBef>
                <a:spcPts val="0"/>
              </a:spcBef>
              <a:buClrTx/>
              <a:buNone/>
            </a:pPr>
            <a:r>
              <a:rPr lang="uk-UA" sz="4800" b="1" kern="0" spc="844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І</a:t>
            </a:r>
            <a:r>
              <a:rPr lang="uk-UA" sz="4800" b="1" kern="0" spc="465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Н</a:t>
            </a:r>
            <a:r>
              <a:rPr lang="uk-UA" sz="4800" b="1" kern="0" spc="705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ФОР</a:t>
            </a:r>
            <a:r>
              <a:rPr lang="uk-UA" sz="4800" b="1" kern="0" spc="944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М</a:t>
            </a:r>
            <a:r>
              <a:rPr lang="uk-UA" sz="4800" b="1" kern="0" spc="700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А</a:t>
            </a:r>
            <a:r>
              <a:rPr lang="uk-UA" sz="4800" b="1" kern="0" spc="690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Ц</a:t>
            </a:r>
            <a:r>
              <a:rPr lang="uk-UA" sz="4800" b="1" kern="0" spc="844" dirty="0">
                <a:solidFill>
                  <a:srgbClr val="252826"/>
                </a:solidFill>
                <a:latin typeface="Century Gothic" panose="020B0502020202020204" pitchFamily="34" charset="0"/>
                <a:ea typeface="+mj-ea"/>
                <a:cs typeface="Trebuchet MS"/>
              </a:rPr>
              <a:t>ІЇ</a:t>
            </a:r>
          </a:p>
          <a:p>
            <a:pPr marL="12700" lvl="0" indent="0" algn="ctr" defTabSz="914400">
              <a:lnSpc>
                <a:spcPts val="6340"/>
              </a:lnSpc>
              <a:spcBef>
                <a:spcPts val="0"/>
              </a:spcBef>
              <a:buClrTx/>
              <a:buNone/>
            </a:pPr>
            <a:endParaRPr lang="uk-UA" sz="4800" b="1" dirty="0">
              <a:latin typeface="Century Gothic" panose="020B0502020202020204" pitchFamily="34" charset="0"/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sz="half" idx="2"/>
          </p:nvPr>
        </p:nvSpPr>
        <p:spPr>
          <a:xfrm>
            <a:off x="5486400" y="0"/>
            <a:ext cx="6705600" cy="6858000"/>
          </a:xfrm>
          <a:solidFill>
            <a:schemeClr val="bg1"/>
          </a:solidFill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ru-RU" sz="4400" dirty="0"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>
                <a:solidFill>
                  <a:schemeClr val="accent1"/>
                </a:solidFill>
                <a:latin typeface="Arial Narrow" panose="020B0606020202030204" pitchFamily="34" charset="0"/>
              </a:rPr>
              <a:t>ЯКЩО	В		МИРНИЙ	ЧАС  ДОВІРА	НЕПЕРЕВІРЕНІЙ  ІНФОРМАЦІЇ	МОЖЕ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>
                <a:solidFill>
                  <a:schemeClr val="accent1"/>
                </a:solidFill>
                <a:latin typeface="Arial Narrow" panose="020B0606020202030204" pitchFamily="34" charset="0"/>
              </a:rPr>
              <a:t>КОШТУВАТИ	НАМ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>
                <a:solidFill>
                  <a:schemeClr val="accent1"/>
                </a:solidFill>
                <a:latin typeface="Arial Narrow" panose="020B0606020202030204" pitchFamily="34" charset="0"/>
              </a:rPr>
              <a:t>НЕРВІВ, ГРОШЕЙ, ЧАСУ</a:t>
            </a:r>
            <a:r>
              <a:rPr lang="ru-RU" sz="4400" dirty="0">
                <a:latin typeface="Arial Narrow" panose="020B0606020202030204" pitchFamily="34" charset="0"/>
              </a:rPr>
              <a:t>,</a:t>
            </a:r>
          </a:p>
          <a:p>
            <a:pPr marL="0" marR="205740" lvl="0" indent="0" algn="ctr" defTabSz="914400">
              <a:spcBef>
                <a:spcPts val="0"/>
              </a:spcBef>
              <a:buClrTx/>
              <a:buNone/>
            </a:pPr>
            <a:r>
              <a:rPr lang="ru-RU" sz="4400" spc="195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      ТО </a:t>
            </a:r>
            <a:r>
              <a:rPr lang="ru-RU" sz="4400" spc="215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ПІД	</a:t>
            </a:r>
            <a:r>
              <a:rPr lang="ru-RU" sz="4400" spc="315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ЧАС </a:t>
            </a:r>
            <a:r>
              <a:rPr lang="ru-RU" sz="4400" spc="300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ВІЙНИ</a:t>
            </a:r>
            <a:r>
              <a:rPr lang="ru-RU" sz="4400" spc="-190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        –	</a:t>
            </a:r>
          </a:p>
          <a:p>
            <a:pPr marL="0" marR="205740" lvl="0" indent="0" algn="ctr" defTabSz="914400">
              <a:spcBef>
                <a:spcPts val="0"/>
              </a:spcBef>
              <a:buClrTx/>
              <a:buNone/>
            </a:pPr>
            <a:r>
              <a:rPr lang="ru-RU" sz="4400" spc="440" dirty="0">
                <a:solidFill>
                  <a:srgbClr val="252826"/>
                </a:solidFill>
                <a:latin typeface="Arial Narrow" panose="020B0606020202030204" pitchFamily="34" charset="0"/>
                <a:cs typeface="Roboto"/>
              </a:rPr>
              <a:t>ЖИТТЯ !!!</a:t>
            </a:r>
            <a:endParaRPr lang="ru-RU" sz="4400" dirty="0">
              <a:solidFill>
                <a:prstClr val="black"/>
              </a:solidFill>
              <a:latin typeface="Arial Narrow" panose="020B0606020202030204" pitchFamily="34" charset="0"/>
              <a:cs typeface="Roboto"/>
            </a:endParaRPr>
          </a:p>
          <a:p>
            <a:endParaRPr lang="uk-UA" dirty="0"/>
          </a:p>
        </p:txBody>
      </p:sp>
      <p:pic>
        <p:nvPicPr>
          <p:cNvPr id="4098" name="Picture 2" descr="C:\Users\Admin\Desktop\1649013282_7_1_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52" y="3632760"/>
            <a:ext cx="5031827" cy="283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55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C:\Users\Admin\Desktop\зображення_viber_2023-05-15_14-05-12-70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16" y="0"/>
            <a:ext cx="12290716" cy="691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57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C:\Users\Admin\Desktop\зображення_viber_2023-05-15_14-11-46-2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16" y="0"/>
            <a:ext cx="12290716" cy="691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45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592924" y="0"/>
            <a:ext cx="9599076" cy="6858000"/>
          </a:xfrm>
          <a:solidFill>
            <a:schemeClr val="bg1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Ч И</a:t>
            </a:r>
            <a:endParaRPr lang="en-US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1" y="0"/>
            <a:ext cx="6132785" cy="6858000"/>
          </a:xfrm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dmin\Desktop\007-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52" y="898634"/>
            <a:ext cx="559413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011-0x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566" y="898634"/>
            <a:ext cx="5502165" cy="447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41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7190746" y="0"/>
            <a:ext cx="5001253" cy="6858000"/>
          </a:xfrm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uk-UA" dirty="0"/>
              <a:t>  </a:t>
            </a:r>
          </a:p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endParaRPr lang="uk-UA" sz="6000" b="1" dirty="0"/>
          </a:p>
          <a:p>
            <a:pPr marL="0" indent="0" algn="ctr">
              <a:buNone/>
            </a:pPr>
            <a:r>
              <a:rPr lang="uk-UA" sz="6000" b="1" dirty="0"/>
              <a:t>ПРАВДА</a:t>
            </a:r>
          </a:p>
          <a:p>
            <a:pPr marL="0" indent="0" algn="ctr">
              <a:buNone/>
            </a:pPr>
            <a:r>
              <a:rPr lang="uk-UA" sz="6000" b="1" dirty="0"/>
              <a:t>ЧИ </a:t>
            </a:r>
          </a:p>
          <a:p>
            <a:pPr marL="0" indent="0" algn="ctr">
              <a:buNone/>
            </a:pPr>
            <a:r>
              <a:rPr lang="uk-UA" sz="6000" b="1" dirty="0"/>
              <a:t>ФЕЙК?</a:t>
            </a:r>
            <a:endParaRPr lang="en-US" sz="6000" b="1" dirty="0"/>
          </a:p>
        </p:txBody>
      </p:sp>
      <p:pic>
        <p:nvPicPr>
          <p:cNvPr id="1028" name="Picture 4" descr="C:\Users\Admin\Desktop\зображення_viber_2023-05-18_19-37-57-59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14" y="1996517"/>
            <a:ext cx="6779172" cy="286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18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ПРАВДА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263220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0"/>
            <a:ext cx="4997669" cy="6858000"/>
          </a:xfrm>
          <a:solidFill>
            <a:srgbClr val="FFC000"/>
          </a:solidFill>
        </p:spPr>
        <p:txBody>
          <a:bodyPr/>
          <a:lstStyle/>
          <a:p>
            <a:pPr marL="0" lvl="0" indent="0" algn="ctr">
              <a:buClr>
                <a:srgbClr val="A53010"/>
              </a:buClr>
              <a:buNone/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ПРАВДА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ЧИ 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ФЕЙК?</a:t>
            </a:r>
            <a:endParaRPr lang="en-US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656" y="139373"/>
            <a:ext cx="4240327" cy="6592504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2110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ПРАВДА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33535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834" y="0"/>
            <a:ext cx="4713889" cy="6858000"/>
          </a:xfrm>
          <a:solidFill>
            <a:schemeClr val="bg1"/>
          </a:solidFill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90746" y="0"/>
            <a:ext cx="5001253" cy="6858000"/>
          </a:xfrm>
          <a:solidFill>
            <a:srgbClr val="FFC000"/>
          </a:solidFill>
        </p:spPr>
        <p:txBody>
          <a:bodyPr/>
          <a:lstStyle/>
          <a:p>
            <a:pPr marL="0" lvl="0" indent="0" algn="ctr">
              <a:buClr>
                <a:srgbClr val="A53010"/>
              </a:buClr>
              <a:buNone/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ПРАВДА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ЧИ 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ФЕЙК?</a:t>
            </a:r>
            <a:endParaRPr lang="en-US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ФЕЙК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283558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-1" y="0"/>
            <a:ext cx="5249917" cy="6858000"/>
          </a:xfrm>
          <a:solidFill>
            <a:srgbClr val="FFC000"/>
          </a:solidFill>
        </p:spPr>
        <p:txBody>
          <a:bodyPr/>
          <a:lstStyle/>
          <a:p>
            <a:pPr marL="0" lvl="0" indent="0" algn="ctr">
              <a:buClr>
                <a:srgbClr val="A53010"/>
              </a:buClr>
              <a:buNone/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ПРАВДА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ЧИ 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ФЕЙК?</a:t>
            </a:r>
            <a:endParaRPr lang="en-US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684" y="1261241"/>
            <a:ext cx="6716110" cy="4225159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0668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ФЕЙК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10012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0"/>
            <a:ext cx="4729655" cy="6858000"/>
          </a:xfrm>
          <a:solidFill>
            <a:srgbClr val="FFC000"/>
          </a:solidFill>
        </p:spPr>
        <p:txBody>
          <a:bodyPr/>
          <a:lstStyle/>
          <a:p>
            <a:pPr marL="0" lvl="0" indent="0" algn="ctr">
              <a:buClr>
                <a:srgbClr val="A53010"/>
              </a:buClr>
              <a:buNone/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ПРАВДА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ЧИ 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ФЕЙК?</a:t>
            </a:r>
            <a:endParaRPr lang="en-US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037" y="945931"/>
            <a:ext cx="7315583" cy="4748011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72739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ПРАВДА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9287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10702" y="0"/>
            <a:ext cx="5381297" cy="6858000"/>
          </a:xfrm>
          <a:solidFill>
            <a:srgbClr val="FFC000"/>
          </a:solidFill>
        </p:spPr>
        <p:txBody>
          <a:bodyPr/>
          <a:lstStyle/>
          <a:p>
            <a:pPr marL="0" lvl="0" indent="0" algn="ctr">
              <a:buClr>
                <a:srgbClr val="A53010"/>
              </a:buClr>
              <a:buNone/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ПРАВДА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ЧИ 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ФЕЙК?</a:t>
            </a:r>
            <a:endParaRPr lang="en-US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8510"/>
            <a:ext cx="6794500" cy="4355904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98035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br>
              <a:rPr lang="uk-UA" sz="6000" b="1" dirty="0"/>
            </a:br>
            <a:r>
              <a:rPr lang="uk-UA" sz="16600" b="1" dirty="0"/>
              <a:t>ФЕЙК</a:t>
            </a:r>
            <a:endParaRPr lang="en-US" sz="16600" b="1" dirty="0"/>
          </a:p>
        </p:txBody>
      </p:sp>
    </p:spTree>
    <p:extLst>
      <p:ext uri="{BB962C8B-B14F-4D97-AF65-F5344CB8AC3E}">
        <p14:creationId xmlns:p14="http://schemas.microsoft.com/office/powerpoint/2010/main" val="265301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0"/>
            <a:ext cx="4966138" cy="6858000"/>
          </a:xfrm>
          <a:solidFill>
            <a:srgbClr val="FFC000"/>
          </a:solidFill>
        </p:spPr>
        <p:txBody>
          <a:bodyPr>
            <a:normAutofit fontScale="92500" lnSpcReduction="20000"/>
          </a:bodyPr>
          <a:lstStyle/>
          <a:p>
            <a:pPr lvl="0" algn="ctr">
              <a:buClr>
                <a:srgbClr val="A53010"/>
              </a:buClr>
            </a:pPr>
            <a:endParaRPr lang="uk-UA" sz="6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5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ЗАГРОЗИ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5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В</a:t>
            </a:r>
          </a:p>
          <a:p>
            <a:pPr marL="0" lvl="0" indent="0" algn="ctr">
              <a:buClr>
                <a:srgbClr val="A53010"/>
              </a:buClr>
              <a:buNone/>
            </a:pPr>
            <a:r>
              <a:rPr lang="uk-UA" sz="65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ІНТЕРНЕТІ</a:t>
            </a:r>
          </a:p>
          <a:p>
            <a:pPr marL="0" lvl="0" indent="0" algn="ctr">
              <a:buClr>
                <a:srgbClr val="A53010"/>
              </a:buClr>
              <a:buNone/>
            </a:pPr>
            <a:endParaRPr lang="uk-UA" sz="65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66138" y="157654"/>
            <a:ext cx="6968359" cy="670034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uk-UA" sz="2400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</a:t>
            </a:r>
            <a:r>
              <a:rPr lang="uk-UA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ТРИ ТИПИ МАНІПУЛЯТИВНОГО КОНТЕНТУ:</a:t>
            </a:r>
          </a:p>
          <a:p>
            <a:pPr>
              <a:lnSpc>
                <a:spcPct val="115000"/>
              </a:lnSpc>
            </a:pPr>
            <a:endParaRPr lang="uk-UA" sz="2400" b="1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uk-UA" sz="2400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Помилкова інформація без наміру зашкодити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</a:t>
            </a:r>
            <a:r>
              <a:rPr lang="uk-UA" sz="24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lang="uk-UA" sz="2400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англ</a:t>
            </a:r>
            <a:r>
              <a:rPr lang="uk-UA" sz="24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. </a:t>
            </a:r>
            <a:r>
              <a:rPr lang="uk-UA" sz="24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misinformation</a:t>
            </a:r>
            <a:r>
              <a:rPr lang="uk-UA" sz="24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).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Наприклад, журналістські помилки, чутки та плітки. Зазвичай, люди вірять цій інформації та поширюють її.</a:t>
            </a:r>
          </a:p>
          <a:p>
            <a:pPr marL="0" indent="0">
              <a:lnSpc>
                <a:spcPct val="115000"/>
              </a:lnSpc>
              <a:buNone/>
            </a:pPr>
            <a:endParaRPr lang="uk-UA" sz="2400" dirty="0">
              <a:latin typeface="Calibri"/>
              <a:ea typeface="Calibri"/>
              <a:cs typeface="Times New Roman"/>
            </a:endParaRPr>
          </a:p>
          <a:p>
            <a:r>
              <a:rPr lang="uk-UA" sz="2400" b="1" dirty="0">
                <a:solidFill>
                  <a:srgbClr val="000000"/>
                </a:solidFill>
                <a:latin typeface="Arial"/>
                <a:ea typeface="Times New Roman"/>
              </a:rPr>
              <a:t>Неправдива інформація з наміром зашкодити — дезінформація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 (</a:t>
            </a:r>
            <a:r>
              <a:rPr lang="uk-UA" sz="2400" dirty="0" err="1">
                <a:solidFill>
                  <a:srgbClr val="000000"/>
                </a:solidFill>
                <a:latin typeface="Arial"/>
                <a:ea typeface="Times New Roman"/>
              </a:rPr>
              <a:t>англ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. </a:t>
            </a:r>
            <a:r>
              <a:rPr lang="uk-UA" sz="2400" i="1" dirty="0" err="1">
                <a:solidFill>
                  <a:srgbClr val="000000"/>
                </a:solidFill>
                <a:latin typeface="Arial"/>
                <a:ea typeface="Times New Roman"/>
              </a:rPr>
              <a:t>disinformation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). Цей тип неправдивої інформації створюють спеціально, щоб завдати шкоди особі, соціальній групі, організації чи країні.</a:t>
            </a:r>
          </a:p>
          <a:p>
            <a:pPr marL="0" indent="0">
              <a:buNone/>
            </a:pPr>
            <a:endParaRPr lang="uk-UA" sz="2400" dirty="0">
              <a:solidFill>
                <a:srgbClr val="000000"/>
              </a:solidFill>
              <a:latin typeface="Arial"/>
              <a:ea typeface="Times New Roman"/>
            </a:endParaRPr>
          </a:p>
          <a:p>
            <a:r>
              <a:rPr lang="uk-UA" sz="2400" b="1" dirty="0">
                <a:solidFill>
                  <a:srgbClr val="000000"/>
                </a:solidFill>
                <a:latin typeface="Arial"/>
                <a:ea typeface="Times New Roman"/>
              </a:rPr>
              <a:t>Правдива особиста інформація, яку поширюють, щоб зруйнувати репутацію особи чи організації.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 (</a:t>
            </a:r>
            <a:r>
              <a:rPr lang="uk-UA" sz="2400" dirty="0" err="1">
                <a:solidFill>
                  <a:srgbClr val="000000"/>
                </a:solidFill>
                <a:latin typeface="Arial"/>
                <a:ea typeface="Times New Roman"/>
              </a:rPr>
              <a:t>англ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. </a:t>
            </a:r>
            <a:r>
              <a:rPr lang="uk-UA" sz="2400" i="1" dirty="0" err="1">
                <a:solidFill>
                  <a:srgbClr val="000000"/>
                </a:solidFill>
                <a:latin typeface="Arial"/>
                <a:ea typeface="Times New Roman"/>
              </a:rPr>
              <a:t>malinformation</a:t>
            </a:r>
            <a: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  <a:t>). Це можуть бути інтимні фото, приватне листування або інший компрометуючий контент.</a:t>
            </a:r>
            <a:br>
              <a:rPr lang="uk-UA" sz="2400" dirty="0">
                <a:solidFill>
                  <a:srgbClr val="000000"/>
                </a:solidFill>
                <a:latin typeface="Arial"/>
                <a:ea typeface="Times New Roman"/>
              </a:rPr>
            </a:br>
            <a:br>
              <a:rPr lang="uk-UA" dirty="0">
                <a:solidFill>
                  <a:srgbClr val="000000"/>
                </a:solidFill>
                <a:latin typeface="Arial"/>
                <a:ea typeface="Times New Roman"/>
              </a:rPr>
            </a:br>
            <a:endParaRPr lang="uk-UA" dirty="0"/>
          </a:p>
        </p:txBody>
      </p:sp>
      <p:pic>
        <p:nvPicPr>
          <p:cNvPr id="3074" name="Picture 2" descr="C:\Users\Admin\Desktop\Хмара-Загроз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92" y="3623378"/>
            <a:ext cx="4520598" cy="292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21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99592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1" y="0"/>
            <a:ext cx="7472855" cy="6858000"/>
          </a:xfrm>
          <a:solidFill>
            <a:schemeClr val="bg1"/>
          </a:solidFill>
        </p:spPr>
        <p:txBody>
          <a:bodyPr>
            <a:normAutofit/>
          </a:bodyPr>
          <a:lstStyle/>
          <a:p>
            <a:endParaRPr lang="uk-UA" dirty="0"/>
          </a:p>
          <a:p>
            <a:r>
              <a:rPr lang="uk-UA" sz="3600" dirty="0"/>
              <a:t> </a:t>
            </a:r>
            <a:r>
              <a:rPr lang="uk-UA" sz="3600" b="1" dirty="0"/>
              <a:t>Механізм виживання спонукає вірити негативу. </a:t>
            </a:r>
          </a:p>
          <a:p>
            <a:r>
              <a:rPr lang="uk-UA" sz="3600" b="1" dirty="0"/>
              <a:t> Люди вірять у інформацію, що підтверджує їх світогляд. </a:t>
            </a:r>
          </a:p>
          <a:p>
            <a:r>
              <a:rPr lang="uk-UA" sz="3600" b="1" dirty="0"/>
              <a:t> Емоції запам'ятовуються найкраще. </a:t>
            </a:r>
          </a:p>
          <a:p>
            <a:r>
              <a:rPr lang="uk-UA" sz="3600" b="1" dirty="0"/>
              <a:t> Вплив оточення. </a:t>
            </a:r>
          </a:p>
          <a:p>
            <a:r>
              <a:rPr lang="uk-UA" sz="3600" b="1" dirty="0"/>
              <a:t> Брак часу </a:t>
            </a:r>
            <a:r>
              <a:rPr lang="uk-UA" sz="3600" b="1"/>
              <a:t>та виснаженість </a:t>
            </a:r>
            <a:r>
              <a:rPr lang="uk-UA" sz="3600" b="1" dirty="0"/>
              <a:t>психіки.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72854" y="0"/>
            <a:ext cx="4719145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endParaRPr lang="uk-UA" dirty="0"/>
          </a:p>
          <a:p>
            <a:pPr marL="0" indent="0" algn="ctr">
              <a:buNone/>
            </a:pPr>
            <a:r>
              <a:rPr lang="uk-UA" sz="6000" b="1" dirty="0"/>
              <a:t>НАШ МОЗОК</a:t>
            </a:r>
          </a:p>
          <a:p>
            <a:pPr marL="0" indent="0" algn="ctr">
              <a:buNone/>
            </a:pPr>
            <a:r>
              <a:rPr lang="uk-UA" sz="6000" b="1" dirty="0"/>
              <a:t> </a:t>
            </a:r>
            <a:r>
              <a:rPr lang="en-US" sz="6000" b="1" dirty="0"/>
              <a:t>&amp;</a:t>
            </a:r>
            <a:r>
              <a:rPr lang="uk-UA" sz="6000" b="1" dirty="0"/>
              <a:t> ФЕЙК</a:t>
            </a:r>
          </a:p>
          <a:p>
            <a:pPr marL="0" indent="0" algn="ctr">
              <a:buNone/>
            </a:pPr>
            <a:endParaRPr lang="uk-UA" sz="6000" b="1" dirty="0"/>
          </a:p>
        </p:txBody>
      </p:sp>
      <p:pic>
        <p:nvPicPr>
          <p:cNvPr id="2050" name="Picture 2" descr="C:\Users\Admin\Desktop\1992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592" y="3941351"/>
            <a:ext cx="4457264" cy="238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5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1" y="0"/>
            <a:ext cx="5092263" cy="6858000"/>
          </a:xfrm>
          <a:solidFill>
            <a:srgbClr val="FFC000"/>
          </a:solidFill>
        </p:spPr>
        <p:txBody>
          <a:bodyPr/>
          <a:lstStyle/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pPr marL="0" indent="0" algn="ctr">
              <a:buNone/>
            </a:pPr>
            <a:r>
              <a:rPr lang="uk-UA" sz="6000" b="1" dirty="0"/>
              <a:t>ВМИКАЄМО КРИТИЧНЕ МИСЛЕННЯ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028" y="346841"/>
            <a:ext cx="7083972" cy="6117021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52764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44132" y="291233"/>
            <a:ext cx="11627201" cy="5624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/>
          <a:p>
            <a:pPr>
              <a:spcBef>
                <a:spcPts val="0"/>
              </a:spcBef>
              <a:buSzPts val="990"/>
            </a:pPr>
            <a:r>
              <a:rPr lang="uk" sz="4000" b="1" dirty="0">
                <a:latin typeface="Caveat"/>
                <a:ea typeface="Caveat"/>
                <a:cs typeface="Caveat"/>
                <a:sym typeface="Caveat"/>
              </a:rPr>
              <a:t>Правила інформаційної гігієни під час війни</a:t>
            </a:r>
            <a:endParaRPr sz="4000" b="1" dirty="0"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244133" y="958733"/>
            <a:ext cx="2339200" cy="21236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2583333" y="958733"/>
            <a:ext cx="2339200" cy="2123600"/>
          </a:xfrm>
          <a:prstGeom prst="rect">
            <a:avLst/>
          </a:prstGeom>
          <a:solidFill>
            <a:srgbClr val="F1C232"/>
          </a:solidFill>
          <a:ln w="9525" cap="flat" cmpd="sng">
            <a:solidFill>
              <a:srgbClr val="F1C23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57" name="Google Shape;57;p13"/>
          <p:cNvSpPr/>
          <p:nvPr/>
        </p:nvSpPr>
        <p:spPr>
          <a:xfrm>
            <a:off x="4926400" y="958733"/>
            <a:ext cx="2339200" cy="2123600"/>
          </a:xfrm>
          <a:prstGeom prst="rect">
            <a:avLst/>
          </a:prstGeom>
          <a:solidFill>
            <a:srgbClr val="6AA84F"/>
          </a:solidFill>
          <a:ln w="952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58" name="Google Shape;58;p13"/>
          <p:cNvSpPr/>
          <p:nvPr/>
        </p:nvSpPr>
        <p:spPr>
          <a:xfrm>
            <a:off x="7265600" y="958733"/>
            <a:ext cx="2339200" cy="2123600"/>
          </a:xfrm>
          <a:prstGeom prst="rect">
            <a:avLst/>
          </a:prstGeom>
          <a:solidFill>
            <a:srgbClr val="CC0000"/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9608667" y="958733"/>
            <a:ext cx="2339200" cy="2123600"/>
          </a:xfrm>
          <a:prstGeom prst="rect">
            <a:avLst/>
          </a:prstGeom>
          <a:solidFill>
            <a:srgbClr val="6D9EEB"/>
          </a:solidFill>
          <a:ln w="9525" cap="flat" cmpd="sng">
            <a:solidFill>
              <a:srgbClr val="6D9EE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/>
          </a:p>
        </p:txBody>
      </p:sp>
      <p:sp>
        <p:nvSpPr>
          <p:cNvPr id="60" name="Google Shape;60;p13"/>
          <p:cNvSpPr/>
          <p:nvPr/>
        </p:nvSpPr>
        <p:spPr>
          <a:xfrm>
            <a:off x="244133" y="3082333"/>
            <a:ext cx="2339200" cy="21236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2583333" y="3082333"/>
            <a:ext cx="2339200" cy="2123600"/>
          </a:xfrm>
          <a:prstGeom prst="rect">
            <a:avLst/>
          </a:prstGeom>
          <a:solidFill>
            <a:srgbClr val="A64D79"/>
          </a:solidFill>
          <a:ln w="9525" cap="flat" cmpd="sng">
            <a:solidFill>
              <a:srgbClr val="A64D7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62" name="Google Shape;62;p13"/>
          <p:cNvSpPr/>
          <p:nvPr/>
        </p:nvSpPr>
        <p:spPr>
          <a:xfrm>
            <a:off x="4926400" y="3082333"/>
            <a:ext cx="2339200" cy="2123600"/>
          </a:xfrm>
          <a:prstGeom prst="rect">
            <a:avLst/>
          </a:prstGeom>
          <a:solidFill>
            <a:srgbClr val="E69138"/>
          </a:solidFill>
          <a:ln w="9525" cap="flat" cmpd="sng">
            <a:solidFill>
              <a:srgbClr val="E691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7265600" y="3082333"/>
            <a:ext cx="2339200" cy="2123600"/>
          </a:xfrm>
          <a:prstGeom prst="rect">
            <a:avLst/>
          </a:prstGeom>
          <a:solidFill>
            <a:srgbClr val="351C75"/>
          </a:solidFill>
          <a:ln w="9525" cap="flat" cmpd="sng">
            <a:solidFill>
              <a:srgbClr val="0737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64" name="Google Shape;64;p13"/>
          <p:cNvSpPr/>
          <p:nvPr/>
        </p:nvSpPr>
        <p:spPr>
          <a:xfrm>
            <a:off x="9608667" y="3082333"/>
            <a:ext cx="2339200" cy="2123600"/>
          </a:xfrm>
          <a:prstGeom prst="rect">
            <a:avLst/>
          </a:prstGeom>
          <a:solidFill>
            <a:srgbClr val="274E13"/>
          </a:solidFill>
          <a:ln w="9525" cap="flat" cmpd="sng">
            <a:solidFill>
              <a:srgbClr val="274E1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/>
          </a:p>
        </p:txBody>
      </p:sp>
      <p:sp>
        <p:nvSpPr>
          <p:cNvPr id="65" name="Google Shape;65;p13"/>
          <p:cNvSpPr txBox="1"/>
          <p:nvPr/>
        </p:nvSpPr>
        <p:spPr>
          <a:xfrm rot="-5398975">
            <a:off x="242067" y="5387498"/>
            <a:ext cx="1341600" cy="130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2300" dirty="0">
                <a:latin typeface="Caveat SemiBold"/>
                <a:ea typeface="Caveat SemiBold"/>
                <a:cs typeface="Caveat SemiBold"/>
                <a:sym typeface="Caveat SemiBold"/>
              </a:rPr>
              <a:t>Корисні</a:t>
            </a:r>
            <a:endParaRPr sz="2300" dirty="0">
              <a:latin typeface="Caveat SemiBold"/>
              <a:ea typeface="Caveat SemiBold"/>
              <a:cs typeface="Caveat SemiBold"/>
              <a:sym typeface="Caveat SemiBold"/>
            </a:endParaRPr>
          </a:p>
          <a:p>
            <a:pPr algn="ctr"/>
            <a:r>
              <a:rPr lang="uk" sz="2300" dirty="0">
                <a:latin typeface="Caveat SemiBold"/>
                <a:ea typeface="Caveat SemiBold"/>
                <a:cs typeface="Caveat SemiBold"/>
                <a:sym typeface="Caveat SemiBold"/>
              </a:rPr>
              <a:t>посилання</a:t>
            </a:r>
            <a:endParaRPr sz="2300" dirty="0">
              <a:latin typeface="Caveat SemiBold"/>
              <a:ea typeface="Caveat SemiBold"/>
              <a:cs typeface="Caveat SemiBold"/>
              <a:sym typeface="Caveat SemiBold"/>
            </a:endParaRPr>
          </a:p>
        </p:txBody>
      </p:sp>
      <p:grpSp>
        <p:nvGrpSpPr>
          <p:cNvPr id="66" name="Google Shape;66;p13"/>
          <p:cNvGrpSpPr/>
          <p:nvPr/>
        </p:nvGrpSpPr>
        <p:grpSpPr>
          <a:xfrm>
            <a:off x="4256767" y="2714634"/>
            <a:ext cx="575567" cy="257167"/>
            <a:chOff x="3192575" y="2035975"/>
            <a:chExt cx="431675" cy="192875"/>
          </a:xfrm>
        </p:grpSpPr>
        <p:sp>
          <p:nvSpPr>
            <p:cNvPr id="67" name="Google Shape;67;p13"/>
            <p:cNvSpPr/>
            <p:nvPr/>
          </p:nvSpPr>
          <p:spPr>
            <a:xfrm>
              <a:off x="3192575" y="2035975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" name="Google Shape;68;p13">
              <a:hlinkClick r:id="" action="ppaction://noaction"/>
            </p:cNvPr>
            <p:cNvSpPr/>
            <p:nvPr/>
          </p:nvSpPr>
          <p:spPr>
            <a:xfrm>
              <a:off x="3311963" y="2059063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69" name="Google Shape;69;p13"/>
          <p:cNvGrpSpPr/>
          <p:nvPr/>
        </p:nvGrpSpPr>
        <p:grpSpPr>
          <a:xfrm>
            <a:off x="8949434" y="2714634"/>
            <a:ext cx="575567" cy="257167"/>
            <a:chOff x="6712075" y="2035975"/>
            <a:chExt cx="431675" cy="192875"/>
          </a:xfrm>
        </p:grpSpPr>
        <p:sp>
          <p:nvSpPr>
            <p:cNvPr id="70" name="Google Shape;70;p13"/>
            <p:cNvSpPr/>
            <p:nvPr/>
          </p:nvSpPr>
          <p:spPr>
            <a:xfrm>
              <a:off x="6712075" y="2035975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" name="Google Shape;71;p13">
              <a:hlinkClick r:id="" action="ppaction://noaction"/>
            </p:cNvPr>
            <p:cNvSpPr/>
            <p:nvPr/>
          </p:nvSpPr>
          <p:spPr>
            <a:xfrm>
              <a:off x="6831463" y="2059063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2" name="Google Shape;72;p13"/>
          <p:cNvGrpSpPr/>
          <p:nvPr/>
        </p:nvGrpSpPr>
        <p:grpSpPr>
          <a:xfrm>
            <a:off x="11295767" y="2714634"/>
            <a:ext cx="575567" cy="257167"/>
            <a:chOff x="8471825" y="2035975"/>
            <a:chExt cx="431675" cy="192875"/>
          </a:xfrm>
        </p:grpSpPr>
        <p:sp>
          <p:nvSpPr>
            <p:cNvPr id="73" name="Google Shape;73;p13"/>
            <p:cNvSpPr/>
            <p:nvPr/>
          </p:nvSpPr>
          <p:spPr>
            <a:xfrm>
              <a:off x="8471825" y="2035975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" name="Google Shape;74;p13">
              <a:hlinkClick r:id="" action="ppaction://noaction"/>
            </p:cNvPr>
            <p:cNvSpPr/>
            <p:nvPr/>
          </p:nvSpPr>
          <p:spPr>
            <a:xfrm>
              <a:off x="8591213" y="2059063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5" name="Google Shape;75;p13"/>
          <p:cNvGrpSpPr/>
          <p:nvPr/>
        </p:nvGrpSpPr>
        <p:grpSpPr>
          <a:xfrm>
            <a:off x="1910434" y="4832801"/>
            <a:ext cx="575567" cy="257167"/>
            <a:chOff x="1432825" y="3624600"/>
            <a:chExt cx="431675" cy="192875"/>
          </a:xfrm>
        </p:grpSpPr>
        <p:sp>
          <p:nvSpPr>
            <p:cNvPr id="76" name="Google Shape;76;p13"/>
            <p:cNvSpPr/>
            <p:nvPr/>
          </p:nvSpPr>
          <p:spPr>
            <a:xfrm>
              <a:off x="1432825" y="3624600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" name="Google Shape;77;p13">
              <a:hlinkClick r:id="" action="ppaction://noaction"/>
            </p:cNvPr>
            <p:cNvSpPr/>
            <p:nvPr/>
          </p:nvSpPr>
          <p:spPr>
            <a:xfrm>
              <a:off x="1552213" y="3647688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8" name="Google Shape;78;p13"/>
          <p:cNvGrpSpPr/>
          <p:nvPr/>
        </p:nvGrpSpPr>
        <p:grpSpPr>
          <a:xfrm>
            <a:off x="4256767" y="4832801"/>
            <a:ext cx="575567" cy="257167"/>
            <a:chOff x="3192575" y="3624600"/>
            <a:chExt cx="431675" cy="192875"/>
          </a:xfrm>
        </p:grpSpPr>
        <p:sp>
          <p:nvSpPr>
            <p:cNvPr id="79" name="Google Shape;79;p13"/>
            <p:cNvSpPr/>
            <p:nvPr/>
          </p:nvSpPr>
          <p:spPr>
            <a:xfrm>
              <a:off x="3192575" y="3624600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" name="Google Shape;80;p13">
              <a:hlinkClick r:id="" action="ppaction://noaction"/>
            </p:cNvPr>
            <p:cNvSpPr/>
            <p:nvPr/>
          </p:nvSpPr>
          <p:spPr>
            <a:xfrm>
              <a:off x="3311963" y="3647688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1" name="Google Shape;81;p13"/>
          <p:cNvGrpSpPr/>
          <p:nvPr/>
        </p:nvGrpSpPr>
        <p:grpSpPr>
          <a:xfrm>
            <a:off x="6603100" y="4832801"/>
            <a:ext cx="575567" cy="257167"/>
            <a:chOff x="4952325" y="3624600"/>
            <a:chExt cx="431675" cy="192875"/>
          </a:xfrm>
        </p:grpSpPr>
        <p:sp>
          <p:nvSpPr>
            <p:cNvPr id="82" name="Google Shape;82;p13"/>
            <p:cNvSpPr/>
            <p:nvPr/>
          </p:nvSpPr>
          <p:spPr>
            <a:xfrm>
              <a:off x="4952325" y="3624600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" name="Google Shape;83;p13">
              <a:hlinkClick r:id="" action="ppaction://noaction"/>
            </p:cNvPr>
            <p:cNvSpPr/>
            <p:nvPr/>
          </p:nvSpPr>
          <p:spPr>
            <a:xfrm>
              <a:off x="5071713" y="3647688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4" name="Google Shape;84;p13"/>
          <p:cNvGrpSpPr/>
          <p:nvPr/>
        </p:nvGrpSpPr>
        <p:grpSpPr>
          <a:xfrm>
            <a:off x="8949434" y="4832801"/>
            <a:ext cx="575567" cy="257167"/>
            <a:chOff x="6712075" y="3624600"/>
            <a:chExt cx="431675" cy="192875"/>
          </a:xfrm>
        </p:grpSpPr>
        <p:sp>
          <p:nvSpPr>
            <p:cNvPr id="85" name="Google Shape;85;p13"/>
            <p:cNvSpPr/>
            <p:nvPr/>
          </p:nvSpPr>
          <p:spPr>
            <a:xfrm>
              <a:off x="6712075" y="3624600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" name="Google Shape;86;p13">
              <a:hlinkClick r:id="" action="ppaction://noaction"/>
            </p:cNvPr>
            <p:cNvSpPr/>
            <p:nvPr/>
          </p:nvSpPr>
          <p:spPr>
            <a:xfrm>
              <a:off x="6831463" y="3647688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7" name="Google Shape;87;p13"/>
          <p:cNvGrpSpPr/>
          <p:nvPr/>
        </p:nvGrpSpPr>
        <p:grpSpPr>
          <a:xfrm>
            <a:off x="11295767" y="4832801"/>
            <a:ext cx="575567" cy="257167"/>
            <a:chOff x="8471825" y="3624600"/>
            <a:chExt cx="431675" cy="192875"/>
          </a:xfrm>
        </p:grpSpPr>
        <p:sp>
          <p:nvSpPr>
            <p:cNvPr id="88" name="Google Shape;88;p13"/>
            <p:cNvSpPr/>
            <p:nvPr/>
          </p:nvSpPr>
          <p:spPr>
            <a:xfrm>
              <a:off x="8471825" y="3624600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" name="Google Shape;89;p13">
              <a:hlinkClick r:id="" action="ppaction://noaction"/>
            </p:cNvPr>
            <p:cNvSpPr/>
            <p:nvPr/>
          </p:nvSpPr>
          <p:spPr>
            <a:xfrm>
              <a:off x="8591213" y="3647688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90" name="Google Shape;90;p13"/>
          <p:cNvSpPr txBox="1"/>
          <p:nvPr/>
        </p:nvSpPr>
        <p:spPr>
          <a:xfrm>
            <a:off x="244133" y="1012367"/>
            <a:ext cx="23392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Читайте офіційні джерела інформації</a:t>
            </a:r>
            <a:endParaRPr sz="15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533" y="1591134"/>
            <a:ext cx="1626568" cy="120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3"/>
          <p:cNvSpPr txBox="1"/>
          <p:nvPr/>
        </p:nvSpPr>
        <p:spPr>
          <a:xfrm>
            <a:off x="9522167" y="1012367"/>
            <a:ext cx="25248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За можливості читайте першоджерело</a:t>
            </a:r>
            <a:endParaRPr/>
          </a:p>
        </p:txBody>
      </p:sp>
      <p:sp>
        <p:nvSpPr>
          <p:cNvPr id="93" name="Google Shape;93;p13"/>
          <p:cNvSpPr txBox="1"/>
          <p:nvPr/>
        </p:nvSpPr>
        <p:spPr>
          <a:xfrm>
            <a:off x="7285933" y="1012367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Перевірте, чи є новина в інших ЗМІ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4944800" y="1012367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Перевіряйте джерело інформації</a:t>
            </a:r>
            <a:endParaRPr dirty="0"/>
          </a:p>
        </p:txBody>
      </p:sp>
      <p:sp>
        <p:nvSpPr>
          <p:cNvPr id="95" name="Google Shape;95;p13"/>
          <p:cNvSpPr txBox="1"/>
          <p:nvPr/>
        </p:nvSpPr>
        <p:spPr>
          <a:xfrm>
            <a:off x="2603667" y="1012367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Перевіряйте людей, яких читаєте</a:t>
            </a:r>
            <a:endParaRPr/>
          </a:p>
        </p:txBody>
      </p:sp>
      <p:sp>
        <p:nvSpPr>
          <p:cNvPr id="96" name="Google Shape;96;p13"/>
          <p:cNvSpPr txBox="1"/>
          <p:nvPr/>
        </p:nvSpPr>
        <p:spPr>
          <a:xfrm>
            <a:off x="277067" y="3080200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У новині насамперед має бути факт</a:t>
            </a:r>
            <a:endParaRPr/>
          </a:p>
        </p:txBody>
      </p:sp>
      <p:sp>
        <p:nvSpPr>
          <p:cNvPr id="97" name="Google Shape;97;p13"/>
          <p:cNvSpPr txBox="1"/>
          <p:nvPr/>
        </p:nvSpPr>
        <p:spPr>
          <a:xfrm>
            <a:off x="2603667" y="3082333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Коментар має бути від експертної людини</a:t>
            </a:r>
            <a:endParaRPr/>
          </a:p>
        </p:txBody>
      </p:sp>
      <p:sp>
        <p:nvSpPr>
          <p:cNvPr id="98" name="Google Shape;98;p13"/>
          <p:cNvSpPr txBox="1"/>
          <p:nvPr/>
        </p:nvSpPr>
        <p:spPr>
          <a:xfrm>
            <a:off x="4934633" y="3082333"/>
            <a:ext cx="2302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Шукайте візуальні підтвердження</a:t>
            </a:r>
            <a:endParaRPr/>
          </a:p>
        </p:txBody>
      </p:sp>
      <p:sp>
        <p:nvSpPr>
          <p:cNvPr id="99" name="Google Shape;99;p13"/>
          <p:cNvSpPr txBox="1"/>
          <p:nvPr/>
        </p:nvSpPr>
        <p:spPr>
          <a:xfrm>
            <a:off x="7285933" y="3082333"/>
            <a:ext cx="2302400" cy="477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Зважайте на деталі</a:t>
            </a:r>
            <a:endParaRPr/>
          </a:p>
        </p:txBody>
      </p:sp>
      <p:sp>
        <p:nvSpPr>
          <p:cNvPr id="100" name="Google Shape;100;p13"/>
          <p:cNvSpPr txBox="1"/>
          <p:nvPr/>
        </p:nvSpPr>
        <p:spPr>
          <a:xfrm>
            <a:off x="9580100" y="3082333"/>
            <a:ext cx="2410400" cy="7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spAutoFit/>
          </a:bodyPr>
          <a:lstStyle/>
          <a:p>
            <a:pPr algn="ctr"/>
            <a:r>
              <a:rPr lang="uk" sz="1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Зробіть повільний вдих та видих</a:t>
            </a:r>
            <a:endParaRPr sz="1500"/>
          </a:p>
        </p:txBody>
      </p:sp>
      <p:pic>
        <p:nvPicPr>
          <p:cNvPr id="101" name="Google Shape;10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81367" y="1591133"/>
            <a:ext cx="1940867" cy="1192568"/>
          </a:xfrm>
          <a:prstGeom prst="rect">
            <a:avLst/>
          </a:prstGeom>
          <a:noFill/>
          <a:ln w="952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2" name="Google Shape;10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73750" y="1522084"/>
            <a:ext cx="1064891" cy="1341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" name="Google Shape;103;p13"/>
          <p:cNvGrpSpPr/>
          <p:nvPr/>
        </p:nvGrpSpPr>
        <p:grpSpPr>
          <a:xfrm>
            <a:off x="6603100" y="2714634"/>
            <a:ext cx="575567" cy="257167"/>
            <a:chOff x="4952325" y="2035975"/>
            <a:chExt cx="431675" cy="192875"/>
          </a:xfrm>
        </p:grpSpPr>
        <p:sp>
          <p:nvSpPr>
            <p:cNvPr id="104" name="Google Shape;104;p13"/>
            <p:cNvSpPr/>
            <p:nvPr/>
          </p:nvSpPr>
          <p:spPr>
            <a:xfrm>
              <a:off x="4952325" y="2035975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3">
              <a:hlinkClick r:id="" action="ppaction://noaction"/>
            </p:cNvPr>
            <p:cNvSpPr/>
            <p:nvPr/>
          </p:nvSpPr>
          <p:spPr>
            <a:xfrm>
              <a:off x="5071713" y="2059063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106" name="Google Shape;106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65864" y="1554602"/>
            <a:ext cx="1456037" cy="1201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09400" y="3546793"/>
            <a:ext cx="2006133" cy="1321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14800" y="3625917"/>
            <a:ext cx="1826901" cy="1201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832766" y="3643042"/>
            <a:ext cx="1826901" cy="120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91000" y="3645334"/>
            <a:ext cx="2006133" cy="1201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9848167" y="1617568"/>
            <a:ext cx="1940853" cy="112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0412779" y="3643050"/>
            <a:ext cx="730955" cy="120573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3" name="Google Shape;113;p13"/>
          <p:cNvGrpSpPr/>
          <p:nvPr/>
        </p:nvGrpSpPr>
        <p:grpSpPr>
          <a:xfrm>
            <a:off x="1910434" y="2714634"/>
            <a:ext cx="575567" cy="257167"/>
            <a:chOff x="1432825" y="2035975"/>
            <a:chExt cx="431675" cy="192875"/>
          </a:xfrm>
        </p:grpSpPr>
        <p:sp>
          <p:nvSpPr>
            <p:cNvPr id="114" name="Google Shape;114;p13"/>
            <p:cNvSpPr/>
            <p:nvPr/>
          </p:nvSpPr>
          <p:spPr>
            <a:xfrm>
              <a:off x="1432825" y="2035975"/>
              <a:ext cx="431675" cy="192875"/>
            </a:xfrm>
            <a:prstGeom prst="flowChartDisplay">
              <a:avLst/>
            </a:prstGeom>
            <a:solidFill>
              <a:srgbClr val="00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3">
              <a:hlinkClick r:id="" action="ppaction://noaction"/>
            </p:cNvPr>
            <p:cNvSpPr/>
            <p:nvPr/>
          </p:nvSpPr>
          <p:spPr>
            <a:xfrm>
              <a:off x="1552200" y="2059063"/>
              <a:ext cx="192900" cy="146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116" name="Google Shape;116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772167" y="5228201"/>
            <a:ext cx="1626567" cy="162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3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238618" y="5228185"/>
            <a:ext cx="1626567" cy="162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3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705102" y="5228166"/>
            <a:ext cx="1626567" cy="1626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3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8949434" y="5228201"/>
            <a:ext cx="1626567" cy="16265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24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298" y="0"/>
            <a:ext cx="7157545" cy="6858000"/>
          </a:xfrm>
          <a:solidFill>
            <a:schemeClr val="bg1"/>
          </a:solidFill>
        </p:spPr>
        <p:txBody>
          <a:bodyPr/>
          <a:lstStyle/>
          <a:p>
            <a:endParaRPr lang="ru-RU" sz="2400" b="1" dirty="0"/>
          </a:p>
          <a:p>
            <a:r>
              <a:rPr lang="ru-RU" sz="2400" b="1" dirty="0" err="1"/>
              <a:t>Поширюйте</a:t>
            </a:r>
            <a:r>
              <a:rPr lang="ru-RU" sz="2400" b="1" dirty="0"/>
              <a:t> правду про </a:t>
            </a:r>
            <a:r>
              <a:rPr lang="ru-RU" sz="2400" b="1" dirty="0" err="1"/>
              <a:t>війну</a:t>
            </a:r>
            <a:r>
              <a:rPr lang="ru-RU" sz="2400" b="1" dirty="0"/>
              <a:t>, яку </a:t>
            </a:r>
            <a:r>
              <a:rPr lang="ru-RU" sz="2400" b="1" dirty="0" err="1"/>
              <a:t>веде</a:t>
            </a:r>
            <a:r>
              <a:rPr lang="ru-RU" sz="2400" b="1" dirty="0"/>
              <a:t>  </a:t>
            </a:r>
            <a:r>
              <a:rPr lang="ru-RU" sz="2400" b="1" dirty="0" err="1"/>
              <a:t>рф</a:t>
            </a:r>
            <a:r>
              <a:rPr lang="ru-RU" sz="2400" b="1" dirty="0"/>
              <a:t> </a:t>
            </a:r>
            <a:r>
              <a:rPr lang="ru-RU" sz="2400" b="1" dirty="0" err="1"/>
              <a:t>проти</a:t>
            </a:r>
            <a:r>
              <a:rPr lang="ru-RU" sz="2400" b="1" dirty="0"/>
              <a:t> </a:t>
            </a:r>
            <a:r>
              <a:rPr lang="ru-RU" sz="2400" b="1" dirty="0" err="1"/>
              <a:t>України</a:t>
            </a:r>
            <a:r>
              <a:rPr lang="ru-RU" sz="2400" b="1" dirty="0"/>
              <a:t> у </a:t>
            </a:r>
            <a:r>
              <a:rPr lang="ru-RU" sz="2400" b="1" dirty="0" err="1"/>
              <a:t>соцмережах</a:t>
            </a:r>
            <a:r>
              <a:rPr lang="ru-RU" sz="2400" b="1" dirty="0"/>
              <a:t>. </a:t>
            </a:r>
          </a:p>
          <a:p>
            <a:pPr marL="0" indent="0">
              <a:buNone/>
            </a:pPr>
            <a:endParaRPr lang="ru-RU" sz="2400" b="1" dirty="0"/>
          </a:p>
          <a:p>
            <a:r>
              <a:rPr lang="ru-RU" sz="2400" b="1" dirty="0" err="1"/>
              <a:t>Робіть</a:t>
            </a:r>
            <a:r>
              <a:rPr lang="ru-RU" sz="2400" b="1" dirty="0"/>
              <a:t> </a:t>
            </a:r>
            <a:r>
              <a:rPr lang="ru-RU" sz="2400" b="1" dirty="0" err="1"/>
              <a:t>дописи</a:t>
            </a:r>
            <a:r>
              <a:rPr lang="ru-RU" sz="2400" b="1" dirty="0"/>
              <a:t> для </a:t>
            </a:r>
            <a:r>
              <a:rPr lang="ru-RU" sz="2400" b="1" dirty="0" err="1"/>
              <a:t>своєї</a:t>
            </a:r>
            <a:r>
              <a:rPr lang="ru-RU" sz="2400" b="1" dirty="0"/>
              <a:t> </a:t>
            </a:r>
            <a:r>
              <a:rPr lang="ru-RU" sz="2400" b="1" dirty="0" err="1"/>
              <a:t>аудиторії</a:t>
            </a:r>
            <a:r>
              <a:rPr lang="ru-RU" sz="2400" b="1" dirty="0"/>
              <a:t> в </a:t>
            </a:r>
            <a:r>
              <a:rPr lang="ru-RU" sz="2400" b="1" dirty="0" err="1"/>
              <a:t>соцмережах</a:t>
            </a:r>
            <a:r>
              <a:rPr lang="ru-RU" sz="2400" b="1" dirty="0"/>
              <a:t>, </a:t>
            </a:r>
            <a:r>
              <a:rPr lang="ru-RU" sz="2400" b="1" dirty="0" err="1"/>
              <a:t>спілкуйтеся</a:t>
            </a:r>
            <a:r>
              <a:rPr lang="ru-RU" sz="2400" b="1" dirty="0"/>
              <a:t> </a:t>
            </a:r>
            <a:r>
              <a:rPr lang="ru-RU" sz="2400" b="1" dirty="0" err="1"/>
              <a:t>зі</a:t>
            </a:r>
            <a:r>
              <a:rPr lang="ru-RU" sz="2400" b="1" dirty="0"/>
              <a:t> </a:t>
            </a:r>
            <a:r>
              <a:rPr lang="ru-RU" sz="2400" b="1" dirty="0" err="1"/>
              <a:t>знайомими</a:t>
            </a:r>
            <a:r>
              <a:rPr lang="ru-RU" sz="2400" b="1" dirty="0"/>
              <a:t> </a:t>
            </a:r>
            <a:r>
              <a:rPr lang="ru-RU" sz="2400" b="1" dirty="0" err="1"/>
              <a:t>адміністраторами</a:t>
            </a:r>
            <a:r>
              <a:rPr lang="ru-RU" sz="2400" b="1" dirty="0"/>
              <a:t> </a:t>
            </a:r>
            <a:r>
              <a:rPr lang="ru-RU" sz="2400" b="1" dirty="0" err="1"/>
              <a:t>груп</a:t>
            </a:r>
            <a:r>
              <a:rPr lang="ru-RU" sz="2400" b="1" dirty="0"/>
              <a:t> та </a:t>
            </a:r>
            <a:r>
              <a:rPr lang="ru-RU" sz="2400" b="1" dirty="0" err="1"/>
              <a:t>каналів</a:t>
            </a:r>
            <a:r>
              <a:rPr lang="ru-RU" sz="2400" b="1" dirty="0"/>
              <a:t> в </a:t>
            </a:r>
            <a:r>
              <a:rPr lang="ru-RU" sz="2400" b="1" dirty="0" err="1"/>
              <a:t>інших</a:t>
            </a:r>
            <a:r>
              <a:rPr lang="ru-RU" sz="2400" b="1" dirty="0"/>
              <a:t> </a:t>
            </a:r>
            <a:r>
              <a:rPr lang="ru-RU" sz="2400" b="1" dirty="0" err="1"/>
              <a:t>країнах</a:t>
            </a:r>
            <a:r>
              <a:rPr lang="ru-RU" sz="2400" b="1" dirty="0"/>
              <a:t> та </a:t>
            </a:r>
            <a:r>
              <a:rPr lang="ru-RU" sz="2400" b="1" dirty="0" err="1"/>
              <a:t>поширюйте</a:t>
            </a:r>
            <a:r>
              <a:rPr lang="ru-RU" sz="2400" b="1" dirty="0"/>
              <a:t> </a:t>
            </a:r>
            <a:r>
              <a:rPr lang="ru-RU" sz="2400" b="1" dirty="0" err="1"/>
              <a:t>інформацію</a:t>
            </a:r>
            <a:r>
              <a:rPr lang="ru-RU" sz="2400" b="1" dirty="0"/>
              <a:t> через них.</a:t>
            </a:r>
            <a:r>
              <a:rPr lang="ru-RU" sz="2400" dirty="0"/>
              <a:t> </a:t>
            </a:r>
          </a:p>
          <a:p>
            <a:r>
              <a:rPr lang="ru-RU" sz="2400" b="1" dirty="0" err="1"/>
              <a:t>Підтримуйте</a:t>
            </a:r>
            <a:r>
              <a:rPr lang="ru-RU" sz="2400" b="1" dirty="0"/>
              <a:t> "</a:t>
            </a:r>
            <a:r>
              <a:rPr lang="ru-RU" sz="2400" b="1" dirty="0" err="1"/>
              <a:t>гігієну</a:t>
            </a:r>
            <a:r>
              <a:rPr lang="ru-RU" sz="2400" b="1" dirty="0"/>
              <a:t>" </a:t>
            </a:r>
            <a:r>
              <a:rPr lang="ru-RU" sz="2400" b="1" dirty="0" err="1"/>
              <a:t>своїх</a:t>
            </a:r>
            <a:r>
              <a:rPr lang="ru-RU" sz="2400" b="1" dirty="0"/>
              <a:t> </a:t>
            </a:r>
            <a:r>
              <a:rPr lang="ru-RU" sz="2400" b="1" dirty="0" err="1"/>
              <a:t>пристроїв</a:t>
            </a:r>
            <a:r>
              <a:rPr lang="ru-RU" sz="2400" b="1" dirty="0"/>
              <a:t>.</a:t>
            </a:r>
          </a:p>
          <a:p>
            <a:pPr marL="0" indent="0">
              <a:buNone/>
            </a:pPr>
            <a:endParaRPr lang="ru-RU" sz="2400" dirty="0"/>
          </a:p>
          <a:p>
            <a:r>
              <a:rPr lang="uk-UA" sz="2400" b="1" dirty="0" err="1"/>
              <a:t>Захистіть</a:t>
            </a:r>
            <a:r>
              <a:rPr lang="uk-UA" sz="2400" b="1" dirty="0"/>
              <a:t> свої </a:t>
            </a:r>
            <a:r>
              <a:rPr lang="uk-UA" sz="2400" b="1" dirty="0" err="1"/>
              <a:t>соцмережі</a:t>
            </a:r>
            <a:r>
              <a:rPr lang="uk-UA" sz="2400" b="1" dirty="0"/>
              <a:t>.</a:t>
            </a:r>
            <a:r>
              <a:rPr lang="uk-UA" sz="2400" dirty="0"/>
              <a:t> </a:t>
            </a:r>
          </a:p>
          <a:p>
            <a:pPr marL="0" indent="0">
              <a:buNone/>
            </a:pPr>
            <a:endParaRPr lang="uk-UA" sz="2400" dirty="0"/>
          </a:p>
          <a:p>
            <a:r>
              <a:rPr lang="ru-RU" sz="2400" b="1" dirty="0" err="1"/>
              <a:t>Підтримуйте</a:t>
            </a:r>
            <a:r>
              <a:rPr lang="ru-RU" sz="2400" b="1" dirty="0"/>
              <a:t> дух </a:t>
            </a:r>
            <a:r>
              <a:rPr lang="ru-RU" sz="2400" b="1" dirty="0" err="1"/>
              <a:t>Збройних</a:t>
            </a:r>
            <a:r>
              <a:rPr lang="ru-RU" sz="2400" b="1" dirty="0"/>
              <a:t> Сил </a:t>
            </a:r>
            <a:r>
              <a:rPr lang="ru-RU" sz="2400" b="1" dirty="0" err="1"/>
              <a:t>України</a:t>
            </a:r>
            <a:r>
              <a:rPr lang="ru-RU" sz="2400" dirty="0"/>
              <a:t>:</a:t>
            </a:r>
            <a:r>
              <a:rPr lang="ru-RU" sz="2100" dirty="0"/>
              <a:t> </a:t>
            </a:r>
            <a:r>
              <a:rPr lang="ru-RU" sz="2100" dirty="0" err="1"/>
              <a:t>пишіть</a:t>
            </a:r>
            <a:r>
              <a:rPr lang="ru-RU" sz="2100" dirty="0"/>
              <a:t> слова </a:t>
            </a:r>
            <a:r>
              <a:rPr lang="ru-RU" sz="2100" dirty="0" err="1"/>
              <a:t>подяки</a:t>
            </a:r>
            <a:r>
              <a:rPr lang="ru-RU" sz="2100" dirty="0"/>
              <a:t>, </a:t>
            </a:r>
            <a:r>
              <a:rPr lang="ru-RU" sz="2100" dirty="0" err="1"/>
              <a:t>підбадьорюйте</a:t>
            </a:r>
            <a:r>
              <a:rPr lang="ru-RU" sz="2100" dirty="0"/>
              <a:t> </a:t>
            </a:r>
            <a:r>
              <a:rPr lang="ru-RU" sz="2100" dirty="0" err="1"/>
              <a:t>українців</a:t>
            </a:r>
            <a:r>
              <a:rPr lang="ru-RU" sz="2100" dirty="0"/>
              <a:t>.</a:t>
            </a:r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90746" y="0"/>
            <a:ext cx="5001253" cy="6858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err="1"/>
              <a:t>Що</a:t>
            </a:r>
            <a:r>
              <a:rPr lang="ru-RU" sz="6000" b="1" dirty="0"/>
              <a:t> я </a:t>
            </a:r>
            <a:r>
              <a:rPr lang="ru-RU" sz="6000" b="1" dirty="0" err="1"/>
              <a:t>можу</a:t>
            </a:r>
            <a:r>
              <a:rPr lang="ru-RU" sz="6000" b="1" dirty="0"/>
              <a:t> </a:t>
            </a:r>
            <a:r>
              <a:rPr lang="ru-RU" sz="6000" b="1" dirty="0" err="1"/>
              <a:t>зробити</a:t>
            </a:r>
            <a:r>
              <a:rPr lang="ru-RU" sz="6000" b="1" dirty="0"/>
              <a:t> </a:t>
            </a:r>
          </a:p>
          <a:p>
            <a:pPr marL="0" indent="0" algn="ctr">
              <a:buNone/>
            </a:pPr>
            <a:r>
              <a:rPr lang="ru-RU" sz="6000" b="1" dirty="0" err="1"/>
              <a:t>під</a:t>
            </a:r>
            <a:r>
              <a:rPr lang="ru-RU" sz="6000" b="1" dirty="0"/>
              <a:t> час </a:t>
            </a:r>
            <a:r>
              <a:rPr lang="ru-RU" sz="6000" b="1" dirty="0" err="1"/>
              <a:t>війни</a:t>
            </a:r>
            <a:r>
              <a:rPr lang="ru-RU" sz="6000" b="1" dirty="0"/>
              <a:t>?</a:t>
            </a:r>
          </a:p>
          <a:p>
            <a:pPr marL="0" indent="0" algn="ctr">
              <a:buNone/>
            </a:pPr>
            <a:endParaRPr lang="uk-UA" sz="6000" b="1" dirty="0"/>
          </a:p>
        </p:txBody>
      </p:sp>
      <p:pic>
        <p:nvPicPr>
          <p:cNvPr id="1027" name="Picture 3" descr="C:\Users\Admin\Pictures\зображення_viber_2023-05-16_15-55-47-9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52" y="3951688"/>
            <a:ext cx="4692869" cy="252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8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2222938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" sz="4800" kern="0" dirty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uk" sz="4800" kern="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Читайте офіційні джерела інформації</a:t>
            </a:r>
            <a:endParaRPr lang="uk-UA" sz="4800" dirty="0">
              <a:solidFill>
                <a:schemeClr val="tx1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2207172"/>
            <a:ext cx="12192000" cy="4650828"/>
          </a:xfrm>
          <a:solidFill>
            <a:schemeClr val="bg1"/>
          </a:solidFill>
        </p:spPr>
        <p:txBody>
          <a:bodyPr/>
          <a:lstStyle/>
          <a:p>
            <a:r>
              <a:rPr lang="ru-RU" sz="3200" b="1" dirty="0"/>
              <a:t>КОМУ ВІРИТИ?</a:t>
            </a:r>
          </a:p>
          <a:p>
            <a:r>
              <a:rPr lang="ru-RU" sz="2000" b="1" dirty="0">
                <a:solidFill>
                  <a:srgbClr val="C00000"/>
                </a:solidFill>
              </a:rPr>
              <a:t>В </a:t>
            </a:r>
            <a:r>
              <a:rPr lang="ru-RU" sz="2000" b="1" dirty="0" err="1">
                <a:solidFill>
                  <a:srgbClr val="C00000"/>
                </a:solidFill>
              </a:rPr>
              <a:t>політиці</a:t>
            </a:r>
            <a:r>
              <a:rPr lang="ru-RU" sz="2000" b="1" dirty="0">
                <a:solidFill>
                  <a:srgbClr val="C00000"/>
                </a:solidFill>
              </a:rPr>
              <a:t> - президенту.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У </a:t>
            </a:r>
            <a:r>
              <a:rPr lang="ru-RU" sz="2000" b="1" dirty="0" err="1">
                <a:solidFill>
                  <a:srgbClr val="002060"/>
                </a:solidFill>
              </a:rPr>
              <a:t>війні</a:t>
            </a:r>
            <a:r>
              <a:rPr lang="ru-RU" sz="2000" b="1" dirty="0">
                <a:solidFill>
                  <a:srgbClr val="002060"/>
                </a:solidFill>
              </a:rPr>
              <a:t> – генеральному штабу МО</a:t>
            </a:r>
          </a:p>
          <a:p>
            <a:r>
              <a:rPr lang="ru-RU" sz="2000" b="1" dirty="0">
                <a:solidFill>
                  <a:srgbClr val="00B050"/>
                </a:solidFill>
              </a:rPr>
              <a:t>В </a:t>
            </a:r>
            <a:r>
              <a:rPr lang="ru-RU" sz="2000" b="1" dirty="0" err="1">
                <a:solidFill>
                  <a:srgbClr val="00B050"/>
                </a:solidFill>
              </a:rPr>
              <a:t>місцевих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питаннях</a:t>
            </a:r>
            <a:r>
              <a:rPr lang="ru-RU" sz="2000" b="1" dirty="0">
                <a:solidFill>
                  <a:srgbClr val="00B050"/>
                </a:solidFill>
              </a:rPr>
              <a:t> – </a:t>
            </a:r>
            <a:r>
              <a:rPr lang="ru-RU" sz="2000" b="1" dirty="0" err="1">
                <a:solidFill>
                  <a:srgbClr val="00B050"/>
                </a:solidFill>
              </a:rPr>
              <a:t>місцевій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владі</a:t>
            </a:r>
            <a:endParaRPr lang="ru-RU" sz="2000" b="1" dirty="0">
              <a:solidFill>
                <a:srgbClr val="00B050"/>
              </a:solidFill>
            </a:endParaRPr>
          </a:p>
          <a:p>
            <a:endParaRPr lang="uk-UA" dirty="0">
              <a:solidFill>
                <a:srgbClr val="00B050"/>
              </a:solidFill>
            </a:endParaRPr>
          </a:p>
        </p:txBody>
      </p:sp>
      <p:pic>
        <p:nvPicPr>
          <p:cNvPr id="7" name="Google Shape;127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593084" y="2254468"/>
            <a:ext cx="2416333" cy="2272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6883" y="4461052"/>
            <a:ext cx="2464169" cy="2396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3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35917" y="4559420"/>
            <a:ext cx="2238704" cy="2298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2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600042" y="2254468"/>
            <a:ext cx="2159876" cy="2206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25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228600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br>
              <a:rPr lang="uk-UA" sz="6000" b="1" dirty="0"/>
            </a:br>
            <a:r>
              <a:rPr lang="uk-UA" sz="6000" b="1" dirty="0"/>
              <a:t>ПЕРЕВІРТЕ СЕБЕ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0" y="2270234"/>
            <a:ext cx="12192000" cy="4587766"/>
          </a:xfrm>
          <a:solidFill>
            <a:schemeClr val="bg1"/>
          </a:solidFill>
        </p:spPr>
        <p:txBody>
          <a:bodyPr/>
          <a:lstStyle/>
          <a:p>
            <a:pPr lvl="0" algn="ctr">
              <a:buClr>
                <a:srgbClr val="A53010"/>
              </a:buClr>
            </a:pPr>
            <a:r>
              <a:rPr lang="en-US" sz="36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https://learningapps.org/watch?v=poeyc0saj23</a:t>
            </a:r>
            <a:endParaRPr lang="uk-UA" sz="3600" b="1" dirty="0">
              <a:solidFill>
                <a:srgbClr val="0070C0"/>
              </a:solidFill>
            </a:endParaRP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12" y="3290450"/>
            <a:ext cx="3146425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76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493172" y="0"/>
            <a:ext cx="7698828" cy="685800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ru-RU" dirty="0" err="1"/>
              <a:t>Конспекти</a:t>
            </a:r>
            <a:r>
              <a:rPr lang="ru-RU" dirty="0"/>
              <a:t> </a:t>
            </a:r>
            <a:r>
              <a:rPr lang="ru-RU" dirty="0" err="1"/>
              <a:t>уроків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МОН - </a:t>
            </a:r>
            <a:r>
              <a:rPr lang="ru-RU" dirty="0">
                <a:solidFill>
                  <a:srgbClr val="0070C0"/>
                </a:solidFill>
              </a:rPr>
              <a:t>https://mon.gov.ua/ua/osvita/pozashkilna-osvita/vihovna-robota-ta-zahist-prav-ditini/bezpeka-ditej-v-interneti</a:t>
            </a:r>
          </a:p>
          <a:p>
            <a:r>
              <a:rPr lang="ru-RU" dirty="0" err="1"/>
              <a:t>Довідкові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/>
              <a:t> для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заняття</a:t>
            </a:r>
            <a:r>
              <a:rPr lang="ru-RU" dirty="0"/>
              <a:t> "Моя перша </a:t>
            </a:r>
            <a:r>
              <a:rPr lang="ru-RU" dirty="0" err="1"/>
              <a:t>подорож</a:t>
            </a:r>
            <a:r>
              <a:rPr lang="ru-RU" dirty="0"/>
              <a:t> </a:t>
            </a:r>
            <a:r>
              <a:rPr lang="ru-RU" dirty="0" err="1"/>
              <a:t>безпечним</a:t>
            </a:r>
            <a:r>
              <a:rPr lang="ru-RU" dirty="0"/>
              <a:t> онлайн-простором" для </a:t>
            </a:r>
            <a:r>
              <a:rPr lang="ru-RU" dirty="0" err="1"/>
              <a:t>дітей</a:t>
            </a:r>
            <a:r>
              <a:rPr lang="ru-RU" dirty="0"/>
              <a:t> 4-6 </a:t>
            </a:r>
            <a:r>
              <a:rPr lang="ru-RU" dirty="0" err="1"/>
              <a:t>років</a:t>
            </a:r>
            <a:endParaRPr lang="ru-RU" dirty="0"/>
          </a:p>
          <a:p>
            <a:r>
              <a:rPr lang="ru-RU" dirty="0"/>
              <a:t>Урок "Моя суперсила - </a:t>
            </a:r>
            <a:r>
              <a:rPr lang="ru-RU" dirty="0" err="1"/>
              <a:t>безпека</a:t>
            </a:r>
            <a:r>
              <a:rPr lang="ru-RU" dirty="0"/>
              <a:t> в </a:t>
            </a:r>
            <a:r>
              <a:rPr lang="ru-RU" dirty="0" err="1"/>
              <a:t>Інтернеті</a:t>
            </a:r>
            <a:r>
              <a:rPr lang="ru-RU" dirty="0"/>
              <a:t>" для 1-2 </a:t>
            </a:r>
            <a:r>
              <a:rPr lang="ru-RU" dirty="0" err="1"/>
              <a:t>класу</a:t>
            </a:r>
            <a:r>
              <a:rPr lang="ru-RU" dirty="0"/>
              <a:t> </a:t>
            </a:r>
            <a:r>
              <a:rPr lang="ru-RU" dirty="0">
                <a:hlinkClick r:id="rId2" action="ppaction://hlinkfile"/>
              </a:rPr>
              <a:t>- </a:t>
            </a:r>
            <a:r>
              <a:rPr lang="ru-RU" dirty="0">
                <a:solidFill>
                  <a:srgbClr val="00B0F0"/>
                </a:solidFill>
                <a:hlinkClick r:id="rId2" action="ppaction://hlinkfile"/>
              </a:rPr>
              <a:t>https://stop-sexting.in.ua/urok-dlya-1-2-klasu/</a:t>
            </a:r>
            <a:endParaRPr lang="ru-RU" dirty="0">
              <a:solidFill>
                <a:srgbClr val="00B0F0"/>
              </a:solidFill>
            </a:endParaRPr>
          </a:p>
          <a:p>
            <a:r>
              <a:rPr lang="ru-RU" dirty="0"/>
              <a:t>Урок "#</a:t>
            </a:r>
            <a:r>
              <a:rPr lang="ru-RU" dirty="0" err="1"/>
              <a:t>Не_ведусь</a:t>
            </a:r>
            <a:r>
              <a:rPr lang="ru-RU" dirty="0"/>
              <a:t>: ми – </a:t>
            </a:r>
            <a:r>
              <a:rPr lang="ru-RU" dirty="0" err="1"/>
              <a:t>герої</a:t>
            </a:r>
            <a:r>
              <a:rPr lang="ru-RU" dirty="0"/>
              <a:t> </a:t>
            </a:r>
            <a:r>
              <a:rPr lang="ru-RU" dirty="0" err="1"/>
              <a:t>безпеки</a:t>
            </a:r>
            <a:r>
              <a:rPr lang="ru-RU" dirty="0"/>
              <a:t> в </a:t>
            </a:r>
            <a:r>
              <a:rPr lang="ru-RU" dirty="0" err="1"/>
              <a:t>Інтернеті</a:t>
            </a:r>
            <a:r>
              <a:rPr lang="ru-RU" dirty="0"/>
              <a:t>" для 3-4 </a:t>
            </a:r>
            <a:r>
              <a:rPr lang="ru-RU" dirty="0" err="1"/>
              <a:t>класу</a:t>
            </a:r>
            <a:r>
              <a:rPr lang="ru-RU" dirty="0"/>
              <a:t> - </a:t>
            </a:r>
            <a:r>
              <a:rPr lang="ru-RU" dirty="0">
                <a:solidFill>
                  <a:srgbClr val="0070C0"/>
                </a:solidFill>
              </a:rPr>
              <a:t>https://stop-sexting.in.ua/urok-dlya-3-4-klasu/</a:t>
            </a:r>
          </a:p>
          <a:p>
            <a:r>
              <a:rPr lang="ru-RU" dirty="0"/>
              <a:t>Урок "#</a:t>
            </a:r>
            <a:r>
              <a:rPr lang="ru-RU" dirty="0" err="1"/>
              <a:t>не_ведусь</a:t>
            </a:r>
            <a:r>
              <a:rPr lang="ru-RU" dirty="0"/>
              <a:t>" для 5-6 </a:t>
            </a:r>
            <a:r>
              <a:rPr lang="ru-RU" dirty="0" err="1"/>
              <a:t>класів</a:t>
            </a:r>
            <a:r>
              <a:rPr lang="ru-RU" dirty="0"/>
              <a:t> - </a:t>
            </a:r>
            <a:r>
              <a:rPr lang="ru-RU" dirty="0">
                <a:solidFill>
                  <a:srgbClr val="0070C0"/>
                </a:solidFill>
              </a:rPr>
              <a:t>https://stop-sexting.in.ua/urok-dlya-5-6-klasu/</a:t>
            </a:r>
          </a:p>
          <a:p>
            <a:r>
              <a:rPr lang="ru-RU" dirty="0" err="1"/>
              <a:t>Квест</a:t>
            </a:r>
            <a:r>
              <a:rPr lang="ru-RU" dirty="0"/>
              <a:t> "#</a:t>
            </a:r>
            <a:r>
              <a:rPr lang="ru-RU" dirty="0" err="1"/>
              <a:t>не_ведусь</a:t>
            </a:r>
            <a:r>
              <a:rPr lang="ru-RU" dirty="0"/>
              <a:t>" для 7-8 </a:t>
            </a:r>
            <a:r>
              <a:rPr lang="ru-RU" dirty="0" err="1"/>
              <a:t>класів</a:t>
            </a:r>
            <a:r>
              <a:rPr lang="ru-RU" dirty="0"/>
              <a:t> - </a:t>
            </a:r>
            <a:r>
              <a:rPr lang="ru-RU" dirty="0">
                <a:solidFill>
                  <a:srgbClr val="0070C0"/>
                </a:solidFill>
              </a:rPr>
              <a:t>https://stop-sexting.in.ua/kvest-dlya-7-8-klasu/</a:t>
            </a:r>
          </a:p>
          <a:p>
            <a:r>
              <a:rPr lang="ru-RU" dirty="0"/>
              <a:t>Урок "(Не)</a:t>
            </a:r>
            <a:r>
              <a:rPr lang="ru-RU" dirty="0" err="1"/>
              <a:t>дитячі</a:t>
            </a:r>
            <a:r>
              <a:rPr lang="ru-RU" dirty="0"/>
              <a:t> </a:t>
            </a:r>
            <a:r>
              <a:rPr lang="ru-RU" dirty="0" err="1"/>
              <a:t>стосунки</a:t>
            </a:r>
            <a:r>
              <a:rPr lang="ru-RU" dirty="0"/>
              <a:t> онлайн" для 7-11 </a:t>
            </a:r>
            <a:r>
              <a:rPr lang="ru-RU" dirty="0" err="1"/>
              <a:t>класів</a:t>
            </a:r>
            <a:endParaRPr lang="ru-RU" dirty="0"/>
          </a:p>
          <a:p>
            <a:r>
              <a:rPr lang="ru-RU" dirty="0"/>
              <a:t>Урок "</a:t>
            </a:r>
            <a:r>
              <a:rPr lang="ru-RU" dirty="0" err="1"/>
              <a:t>Інтимні</a:t>
            </a:r>
            <a:r>
              <a:rPr lang="ru-RU" dirty="0"/>
              <a:t> </a:t>
            </a:r>
            <a:r>
              <a:rPr lang="ru-RU" dirty="0" err="1"/>
              <a:t>селфі</a:t>
            </a:r>
            <a:r>
              <a:rPr lang="ru-RU" dirty="0"/>
              <a:t> в </a:t>
            </a:r>
            <a:r>
              <a:rPr lang="ru-RU" dirty="0" err="1"/>
              <a:t>інтернеті</a:t>
            </a:r>
            <a:r>
              <a:rPr lang="ru-RU" dirty="0"/>
              <a:t>" для 7-11 </a:t>
            </a:r>
            <a:r>
              <a:rPr lang="ru-RU" dirty="0" err="1"/>
              <a:t>класів</a:t>
            </a:r>
            <a:endParaRPr lang="ru-RU" dirty="0"/>
          </a:p>
          <a:p>
            <a:r>
              <a:rPr lang="ru-RU" dirty="0" err="1"/>
              <a:t>Квест</a:t>
            </a:r>
            <a:r>
              <a:rPr lang="ru-RU" dirty="0"/>
              <a:t> "#</a:t>
            </a:r>
            <a:r>
              <a:rPr lang="ru-RU" dirty="0" err="1"/>
              <a:t>не_ведусь</a:t>
            </a:r>
            <a:r>
              <a:rPr lang="ru-RU" dirty="0"/>
              <a:t>"  для 9-11 </a:t>
            </a:r>
            <a:r>
              <a:rPr lang="ru-RU" dirty="0" err="1"/>
              <a:t>класів</a:t>
            </a:r>
            <a:endParaRPr lang="ru-RU" dirty="0"/>
          </a:p>
          <a:p>
            <a:r>
              <a:rPr lang="uk-UA" dirty="0"/>
              <a:t>Мультфільм про безпеку дітей онлайн «</a:t>
            </a:r>
            <a:r>
              <a:rPr lang="uk-UA" dirty="0" err="1"/>
              <a:t>Хаппі</a:t>
            </a:r>
            <a:r>
              <a:rPr lang="uk-UA" dirty="0"/>
              <a:t> та її </a:t>
            </a:r>
            <a:r>
              <a:rPr lang="uk-UA" dirty="0" err="1"/>
              <a:t>суперсила</a:t>
            </a:r>
            <a:r>
              <a:rPr lang="uk-UA" dirty="0"/>
              <a:t>» </a:t>
            </a:r>
            <a:r>
              <a:rPr lang="en-US" dirty="0">
                <a:solidFill>
                  <a:srgbClr val="0070C0"/>
                </a:solidFill>
                <a:hlinkClick r:id="rId3"/>
              </a:rPr>
              <a:t>https://youtu.be/6iI77X1hoIw</a:t>
            </a:r>
            <a:endParaRPr lang="uk-UA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Онлайн-</a:t>
            </a:r>
            <a:r>
              <a:rPr lang="ru-RU" dirty="0" err="1">
                <a:solidFill>
                  <a:schemeClr val="tx1"/>
                </a:solidFill>
              </a:rPr>
              <a:t>гра</a:t>
            </a:r>
            <a:r>
              <a:rPr lang="ru-RU" dirty="0">
                <a:solidFill>
                  <a:schemeClr val="tx1"/>
                </a:solidFill>
              </a:rPr>
              <a:t>  «</a:t>
            </a:r>
            <a:r>
              <a:rPr lang="en-US" dirty="0" err="1">
                <a:solidFill>
                  <a:schemeClr val="tx1"/>
                </a:solidFill>
              </a:rPr>
              <a:t>Interland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ru-RU" dirty="0" err="1">
                <a:solidFill>
                  <a:schemeClr val="tx1"/>
                </a:solidFill>
              </a:rPr>
              <a:t>безпека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дітей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Інтернеті</a:t>
            </a:r>
            <a:r>
              <a:rPr lang="ru-RU" dirty="0">
                <a:solidFill>
                  <a:schemeClr val="tx1"/>
                </a:solidFill>
              </a:rPr>
              <a:t>» - 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       </a:t>
            </a:r>
            <a:r>
              <a:rPr lang="en-US" dirty="0">
                <a:solidFill>
                  <a:srgbClr val="0070C0"/>
                </a:solidFill>
              </a:rPr>
              <a:t>bit.ly/3HcyGu3</a:t>
            </a:r>
            <a:endParaRPr lang="ru-RU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dirty="0"/>
          </a:p>
          <a:p>
            <a:endParaRPr lang="uk-UA" dirty="0"/>
          </a:p>
        </p:txBody>
      </p:sp>
      <p:sp>
        <p:nvSpPr>
          <p:cNvPr id="14" name="Объект 13"/>
          <p:cNvSpPr>
            <a:spLocks noGrp="1"/>
          </p:cNvSpPr>
          <p:nvPr>
            <p:ph sz="half" idx="2"/>
          </p:nvPr>
        </p:nvSpPr>
        <p:spPr>
          <a:xfrm>
            <a:off x="0" y="0"/>
            <a:ext cx="4477407" cy="685800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uk-UA" sz="4800" b="1" dirty="0"/>
          </a:p>
          <a:p>
            <a:pPr marL="0" indent="0" algn="ctr">
              <a:buNone/>
            </a:pPr>
            <a:endParaRPr lang="uk-UA" sz="4800" b="1" dirty="0"/>
          </a:p>
          <a:p>
            <a:pPr marL="0" indent="0" algn="ctr">
              <a:buNone/>
            </a:pPr>
            <a:r>
              <a:rPr lang="uk-UA" sz="4800" b="1" dirty="0"/>
              <a:t>КОРИСНІ </a:t>
            </a:r>
          </a:p>
          <a:p>
            <a:pPr marL="0" indent="0" algn="ctr">
              <a:buNone/>
            </a:pPr>
            <a:r>
              <a:rPr lang="uk-UA" sz="4800" b="1" dirty="0"/>
              <a:t>ПОСИЛАННЯ</a:t>
            </a:r>
          </a:p>
          <a:p>
            <a:pPr marL="0" indent="0" algn="ctr">
              <a:buNone/>
            </a:pPr>
            <a:endParaRPr lang="uk-UA" sz="4800" b="1" dirty="0"/>
          </a:p>
        </p:txBody>
      </p:sp>
      <p:pic>
        <p:nvPicPr>
          <p:cNvPr id="1026" name="Picture 2" descr="C:\Users\Admin\Desktop\Usefull_link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90" y="3874406"/>
            <a:ext cx="4177533" cy="255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3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3279228"/>
          </a:xfrm>
          <a:solidFill>
            <a:srgbClr val="23BEDD"/>
          </a:solidFill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Бути поінформованим — важливо,</a:t>
            </a:r>
            <a:br>
              <a:rPr lang="uk-UA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</a:br>
            <a:r>
              <a:rPr lang="uk-UA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 але зберегти психічне здоров’я, не нашкодити собі та іншим, — важливіше. Адже ми хочемо витримати, відбити навалу й дожити до того дня, коли в новинах скажуть: </a:t>
            </a:r>
            <a:r>
              <a:rPr lang="uk-UA" b="1" i="1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Україна вільна і незалежна</a:t>
            </a:r>
            <a:r>
              <a:rPr lang="uk-UA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.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263462"/>
            <a:ext cx="12192000" cy="3594538"/>
          </a:xfrm>
          <a:solidFill>
            <a:srgbClr val="FFFF00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uk-UA" sz="4800" dirty="0">
              <a:solidFill>
                <a:srgbClr val="050505"/>
              </a:solidFill>
              <a:latin typeface="inherit"/>
              <a:ea typeface="Times New Roman"/>
              <a:cs typeface="Segoe UI Historic"/>
            </a:endParaRPr>
          </a:p>
          <a:p>
            <a:pPr marL="0" indent="0" algn="ctr">
              <a:buNone/>
            </a:pPr>
            <a:r>
              <a:rPr lang="uk-UA" sz="4800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Миру всім нам! Тримаймося</a:t>
            </a:r>
          </a:p>
          <a:p>
            <a:pPr marL="0" indent="0" algn="ctr">
              <a:buNone/>
            </a:pPr>
            <a:r>
              <a:rPr lang="uk-UA" sz="4800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 та не покидаємо віри, що</a:t>
            </a:r>
          </a:p>
          <a:p>
            <a:pPr marL="0" indent="0" algn="ctr">
              <a:buNone/>
            </a:pPr>
            <a:r>
              <a:rPr lang="uk-UA" sz="4800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 Все буде Україна!</a:t>
            </a:r>
            <a:br>
              <a:rPr lang="uk-UA" sz="4800" dirty="0">
                <a:latin typeface="Calibri"/>
                <a:ea typeface="Calibri"/>
                <a:cs typeface="Times New Roman"/>
              </a:rPr>
            </a:br>
            <a:r>
              <a:rPr lang="uk-UA" sz="4800" dirty="0">
                <a:solidFill>
                  <a:srgbClr val="050505"/>
                </a:solidFill>
                <a:latin typeface="inherit"/>
                <a:ea typeface="Times New Roman"/>
                <a:cs typeface="Segoe UI Historic"/>
              </a:rPr>
              <a:t>Слава нашим Героям!</a:t>
            </a:r>
            <a:br>
              <a:rPr lang="uk-UA" sz="4800" dirty="0">
                <a:latin typeface="Calibri"/>
                <a:ea typeface="Calibri"/>
                <a:cs typeface="Times New Roman"/>
              </a:rPr>
            </a:b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25253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2291</TotalTime>
  <Words>758</Words>
  <Application>Microsoft Office PowerPoint</Application>
  <PresentationFormat>Широкий екран</PresentationFormat>
  <Paragraphs>148</Paragraphs>
  <Slides>29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29</vt:i4>
      </vt:variant>
    </vt:vector>
  </HeadingPairs>
  <TitlesOfParts>
    <vt:vector size="42" baseType="lpstr">
      <vt:lpstr>Arial</vt:lpstr>
      <vt:lpstr>Arial Narrow</vt:lpstr>
      <vt:lpstr>Calibri</vt:lpstr>
      <vt:lpstr>Caveat</vt:lpstr>
      <vt:lpstr>Caveat SemiBold</vt:lpstr>
      <vt:lpstr>Century Gothic</vt:lpstr>
      <vt:lpstr>Comic Sans MS</vt:lpstr>
      <vt:lpstr>inherit</vt:lpstr>
      <vt:lpstr>Times New Roman</vt:lpstr>
      <vt:lpstr>Trebuchet MS</vt:lpstr>
      <vt:lpstr>Wingdings</vt:lpstr>
      <vt:lpstr>Wingdings 3</vt:lpstr>
      <vt:lpstr>Віхоть</vt:lpstr>
      <vt:lpstr>ІНФОРМАЦІЙНА БЕЗПЕКА: ЗНАННЯ ПІД ЧАС ВІЙНИ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ПРАВДА</vt:lpstr>
      <vt:lpstr>Презентація PowerPoint</vt:lpstr>
      <vt:lpstr>  ПРАВДА</vt:lpstr>
      <vt:lpstr>Презентація PowerPoint</vt:lpstr>
      <vt:lpstr>  ФЕЙК</vt:lpstr>
      <vt:lpstr>Презентація PowerPoint</vt:lpstr>
      <vt:lpstr>  ФЕЙК</vt:lpstr>
      <vt:lpstr>Презентація PowerPoint</vt:lpstr>
      <vt:lpstr>  ПРАВДА</vt:lpstr>
      <vt:lpstr>Презентація PowerPoint</vt:lpstr>
      <vt:lpstr>  ФЕЙК</vt:lpstr>
      <vt:lpstr>Презентація PowerPoint</vt:lpstr>
      <vt:lpstr>Презентація PowerPoint</vt:lpstr>
      <vt:lpstr>Презентація PowerPoint</vt:lpstr>
      <vt:lpstr>Презентація PowerPoint</vt:lpstr>
      <vt:lpstr>Правила інформаційної гігієни під час війни</vt:lpstr>
      <vt:lpstr>Презентація PowerPoint</vt:lpstr>
      <vt:lpstr> Читайте офіційні джерела інформації</vt:lpstr>
      <vt:lpstr> ПЕРЕВІРТЕ СЕБЕ</vt:lpstr>
      <vt:lpstr>Презентація PowerPoint</vt:lpstr>
      <vt:lpstr>Бути поінформованим — важливо,  але зберегти психічне здоров’я, не нашкодити собі та іншим, — важливіше. Адже ми хочемо витримати, відбити навалу й дожити до того дня, коли в новинах скажуть: Україна вільна і незалежна.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Tetana</cp:lastModifiedBy>
  <cp:revision>142</cp:revision>
  <dcterms:created xsi:type="dcterms:W3CDTF">2023-04-10T14:33:31Z</dcterms:created>
  <dcterms:modified xsi:type="dcterms:W3CDTF">2024-12-18T09:39:57Z</dcterms:modified>
</cp:coreProperties>
</file>