
<file path=[Content_Types].xml><?xml version="1.0" encoding="utf-8"?>
<Types xmlns="http://schemas.openxmlformats.org/package/2006/content-types">
  <Default Extension="xml" ContentType="application/xml"/>
  <Default Extension="rels" ContentType="application/vnd.openxmlformats-package.relationships+xml"/>
  <Default Extension="jpeg" ContentType="image/jpeg"/>
  <Default Extension="jpg" ContentType="image/jpg"/>
  <Default Extension="svg" ContentType="image/svg+xml"/>
  <Default Extension="png" ContentType="image/png"/>
  <Default Extension="gif" ContentType="image/gif"/>
  <Default Extension="m4v" ContentType="video/mp4"/>
  <Default Extension="mp4" ContentType="video/mp4"/>
  <Default Extension="vml" ContentType="application/vnd.openxmlformats-officedocument.vmlDrawing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Masters/slideMaster2.xml" ContentType="application/vnd.openxmlformats-officedocument.presentationml.slideMaster+xml"/>
  <Override PartName="/ppt/slides/slide2.xml" ContentType="application/vnd.openxmlformats-officedocument.presentationml.slide+xml"/>
  <Override PartName="/ppt/slideMasters/slideMaster3.xml" ContentType="application/vnd.openxmlformats-officedocument.presentationml.slideMaster+xml"/>
  <Override PartName="/ppt/slides/slide3.xml" ContentType="application/vnd.openxmlformats-officedocument.presentationml.slide+xml"/>
  <Override PartName="/ppt/slideMasters/slideMaster4.xml" ContentType="application/vnd.openxmlformats-officedocument.presentationml.slideMaster+xml"/>
  <Override PartName="/ppt/slides/slide4.xml" ContentType="application/vnd.openxmlformats-officedocument.presentationml.slide+xml"/>
  <Override PartName="/ppt/slideMasters/slideMaster5.xml" ContentType="application/vnd.openxmlformats-officedocument.presentationml.slideMaster+xml"/>
  <Override PartName="/ppt/slides/slide5.xml" ContentType="application/vnd.openxmlformats-officedocument.presentationml.slide+xml"/>
  <Override PartName="/ppt/slideMasters/slideMaster6.xml" ContentType="application/vnd.openxmlformats-officedocument.presentationml.slideMaster+xml"/>
  <Override PartName="/ppt/slides/slide6.xml" ContentType="application/vnd.openxmlformats-officedocument.presentationml.slide+xml"/>
  <Override PartName="/ppt/slideMasters/slideMaster7.xml" ContentType="application/vnd.openxmlformats-officedocument.presentationml.slideMaster+xml"/>
  <Override PartName="/ppt/slides/slide7.xml" ContentType="application/vnd.openxmlformats-officedocument.presentationml.slide+xml"/>
  <Override PartName="/ppt/slideMasters/slideMaster8.xml" ContentType="application/vnd.openxmlformats-officedocument.presentationml.slideMaster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
		<Relationship Id="rId1" Type="http://schemas.openxmlformats.org/officeDocument/2006/relationships/extended-properties" Target="docProps/app.xml"/>
		<Relationship Id="rId2" Type="http://schemas.openxmlformats.org/package/2006/relationships/metadata/core-properties" Target="docProps/core.xml"/>
		<Relationship Id="rId3" Type="http://schemas.openxmlformats.org/officeDocument/2006/relationships/officeDocument" Target="ppt/presentation.xml"/>
		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</p:sldIdLst>
  <p:notesMasterIdLst>
    <p:notesMasterId r:id="rId10"/>
  </p:notesMasterIdLst>
  <p:sldSz cx="14630400" cy="8229600"/>
  <p:notesSz cx="8229600" cy="14630400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11"/>
    <p:restoredTop sz="94610"/>
  </p:normalViewPr>
  <p:slideViewPr>
    <p:cSldViewPr snapToGrid="0" snapToObjects="1">
      <p:cViewPr varScale="1">
        <p:scale>
          <a:sx n="136" d="100"/>
          <a:sy n="136" d="100"/>
        </p:scale>
        <p:origin x="216" y="31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9" Type="http://schemas.openxmlformats.org/officeDocument/2006/relationships/slide" Target="slides/slide8.xml"/><Relationship Id="rId10" Type="http://schemas.openxmlformats.org/officeDocument/2006/relationships/notesMaster" Target="notesMasters/notesMaster1.xml"/><Relationship Id="rId11" Type="http://schemas.openxmlformats.org/officeDocument/2006/relationships/presProps" Target="presProps.xml"/><Relationship Id="rId12" Type="http://schemas.openxmlformats.org/officeDocument/2006/relationships/viewProps" Target="viewProps.xml"/><Relationship Id="rId13" Type="http://schemas.openxmlformats.org/officeDocument/2006/relationships/theme" Target="theme/theme1.xml"/><Relationship Id="rId14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
		<Relationship Id="rId1" Type="http://schemas.openxmlformats.org/officeDocument/2006/relationships/theme" Target="../theme/theme1.xml"/>
		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282F153-3F37-0F45-9E97-73ACFA13230C}" type="datetimeFigureOut">
              <a:rPr lang="en-US"/>
              <a:t>7/23/19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E5E9CC1-C706-0F49-92D6-E571CC5EEA8F}" type="slidenum">
              <a:rPr lang="en-US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.xml"/>
		</Relationships>
</file>

<file path=ppt/notesSlides/_rels/notesSlide2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2.xml"/>
		</Relationships>
</file>

<file path=ppt/notesSlides/_rels/notesSlide3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3.xml"/>
		</Relationships>
</file>

<file path=ppt/notesSlides/_rels/notesSlide4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4.xml"/>
		</Relationships>
</file>

<file path=ppt/notesSlides/_rels/notesSlide5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5.xml"/>
		</Relationships>
</file>

<file path=ppt/notesSlides/_rels/notesSlide6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6.xml"/>
		</Relationships>
</file>

<file path=ppt/notesSlides/_rels/notesSlide7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7.xml"/>
		</Relationships>
</file>

<file path=ppt/notesSlides/_rels/notesSlide8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8.xml"/>
		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hyperlink" Target="https://gamma.app/?utm_source=made-with-gamma" TargetMode="External"/><Relationship Id="rId1" Type="http://schemas.openxmlformats.org/officeDocument/2006/relationships/image" Target="../media/image-1002-1.png"/><Relationship Id="rId3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hyperlink" Target="https://gamma.app/?utm_source=made-with-gamma" TargetMode="External"/><Relationship Id="rId1" Type="http://schemas.openxmlformats.org/officeDocument/2006/relationships/image" Target="../media/image-1003-1.png"/><Relationship Id="rId3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hyperlink" Target="https://gamma.app/?utm_source=made-with-gamma" TargetMode="External"/><Relationship Id="rId1" Type="http://schemas.openxmlformats.org/officeDocument/2006/relationships/image" Target="../media/image-1004-1.png"/><Relationship Id="rId3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hyperlink" Target="https://gamma.app/?utm_source=made-with-gamma" TargetMode="External"/><Relationship Id="rId1" Type="http://schemas.openxmlformats.org/officeDocument/2006/relationships/image" Target="../media/image-1005-1.png"/><Relationship Id="rId3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hyperlink" Target="https://gamma.app/?utm_source=made-with-gamma" TargetMode="External"/><Relationship Id="rId1" Type="http://schemas.openxmlformats.org/officeDocument/2006/relationships/image" Target="../media/image-1006-1.png"/><Relationship Id="rId3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hyperlink" Target="https://gamma.app/?utm_source=made-with-gamma" TargetMode="External"/><Relationship Id="rId1" Type="http://schemas.openxmlformats.org/officeDocument/2006/relationships/image" Target="../media/image-1007-1.png"/><Relationship Id="rId3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hyperlink" Target="https://gamma.app/?utm_source=made-with-gamma" TargetMode="External"/><Relationship Id="rId1" Type="http://schemas.openxmlformats.org/officeDocument/2006/relationships/image" Target="../media/image-1008-1.png"/><Relationship Id="rId3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hyperlink" Target="https://gamma.app/?utm_source=made-with-gamma" TargetMode="External"/><Relationship Id="rId1" Type="http://schemas.openxmlformats.org/officeDocument/2006/relationships/image" Target="../media/image-1009-1.png"/><Relationship Id="rId3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EFAUL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1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6F4F4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FFFFF"/>
          </a:solidFill>
          <a:ln/>
        </p:spPr>
      </p:sp>
      <p:pic>
        <p:nvPicPr>
          <p:cNvPr id="4" name="Image 0" descr="preencoded.png">
            <a:hlinkClick r:id="rId2" tooltip=""/>
      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2839215" y="7749540"/>
            <a:ext cx="1722605" cy="41148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2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6F4F4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FFFFF"/>
          </a:solidFill>
          <a:ln/>
        </p:spPr>
      </p:sp>
      <p:pic>
        <p:nvPicPr>
          <p:cNvPr id="4" name="Image 0" descr="preencoded.png">
            <a:hlinkClick r:id="rId2" tooltip=""/>
      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2839215" y="7749540"/>
            <a:ext cx="1722605" cy="41148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3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6F4F4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FFFFF"/>
          </a:solidFill>
          <a:ln/>
        </p:spPr>
      </p:sp>
      <p:pic>
        <p:nvPicPr>
          <p:cNvPr id="4" name="Image 0" descr="preencoded.png">
            <a:hlinkClick r:id="rId2" tooltip=""/>
      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2839215" y="7749540"/>
            <a:ext cx="1722605" cy="41148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4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6F4F4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FFFFF"/>
          </a:solidFill>
          <a:ln/>
        </p:spPr>
      </p:sp>
      <p:pic>
        <p:nvPicPr>
          <p:cNvPr id="4" name="Image 0" descr="preencoded.png">
            <a:hlinkClick r:id="rId2" tooltip=""/>
      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2839215" y="7749540"/>
            <a:ext cx="1722605" cy="41148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5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6F4F4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FFFFF"/>
          </a:solidFill>
          <a:ln/>
        </p:spPr>
      </p:sp>
      <p:pic>
        <p:nvPicPr>
          <p:cNvPr id="4" name="Image 0" descr="preencoded.png">
            <a:hlinkClick r:id="rId2" tooltip=""/>
      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2839215" y="7749540"/>
            <a:ext cx="1722605" cy="41148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6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6F4F4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FFFFF"/>
          </a:solidFill>
          <a:ln/>
        </p:spPr>
      </p:sp>
      <p:pic>
        <p:nvPicPr>
          <p:cNvPr id="4" name="Image 0" descr="preencoded.png">
            <a:hlinkClick r:id="rId2" tooltip=""/>
      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2839215" y="7749540"/>
            <a:ext cx="1722605" cy="41148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7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6F4F4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FFFFF"/>
          </a:solidFill>
          <a:ln/>
        </p:spPr>
      </p:sp>
      <p:pic>
        <p:nvPicPr>
          <p:cNvPr id="4" name="Image 0" descr="preencoded.png">
            <a:hlinkClick r:id="rId2" tooltip=""/>
      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2839215" y="7749540"/>
            <a:ext cx="1722605" cy="41148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8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6F4F4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FFFFF"/>
          </a:solidFill>
          <a:ln/>
        </p:spPr>
      </p:sp>
      <p:pic>
        <p:nvPicPr>
          <p:cNvPr id="4" name="Image 0" descr="preencoded.png">
            <a:hlinkClick r:id="rId2" tooltip=""/>
      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2839215" y="7749540"/>
            <a:ext cx="1722605" cy="411480"/>
          </a:xfrm>
          <a:prstGeom prst="rect">
            <a:avLst/>
          </a:prstGeom>
        </p:spPr>
      </p:pic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-1-1.png"/><Relationship Id="rId2" Type="http://schemas.openxmlformats.org/officeDocument/2006/relationships/slideLayout" Target="../slideLayouts/slideLayout2.xml"/><Relationship Id="rId3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image" Target="../media/image-3-1.png"/><Relationship Id="rId2" Type="http://schemas.openxmlformats.org/officeDocument/2006/relationships/slideLayout" Target="../slideLayouts/slideLayout4.xml"/><Relationship Id="rId3" Type="http://schemas.openxmlformats.org/officeDocument/2006/relationships/notesSlide" Target="../notesSlides/notesSlide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image" Target="../media/image-4-1.png"/><Relationship Id="rId2" Type="http://schemas.openxmlformats.org/officeDocument/2006/relationships/image" Target="../media/image-4-2.png"/><Relationship Id="rId3" Type="http://schemas.openxmlformats.org/officeDocument/2006/relationships/image" Target="../media/image-4-3.png"/><Relationship Id="rId4" Type="http://schemas.openxmlformats.org/officeDocument/2006/relationships/image" Target="../media/image-4-4.png"/><Relationship Id="rId5" Type="http://schemas.openxmlformats.org/officeDocument/2006/relationships/slideLayout" Target="../slideLayouts/slideLayout5.xml"/><Relationship Id="rId6" Type="http://schemas.openxmlformats.org/officeDocument/2006/relationships/notesSlide" Target="../notesSlides/notesSlide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image" Target="../media/image-5-1.png"/><Relationship Id="rId2" Type="http://schemas.openxmlformats.org/officeDocument/2006/relationships/slideLayout" Target="../slideLayouts/slideLayout6.xml"/><Relationship Id="rId3" Type="http://schemas.openxmlformats.org/officeDocument/2006/relationships/notesSlide" Target="../notesSlides/notesSlide5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image" Target="../media/image-6-1.png"/><Relationship Id="rId2" Type="http://schemas.openxmlformats.org/officeDocument/2006/relationships/slideLayout" Target="../slideLayouts/slideLayout7.xml"/><Relationship Id="rId3" Type="http://schemas.openxmlformats.org/officeDocument/2006/relationships/notesSlide" Target="../notesSlides/notesSlide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image" Target="../media/image-7-1.png"/><Relationship Id="rId2" Type="http://schemas.openxmlformats.org/officeDocument/2006/relationships/image" Target="../media/image-7-2.png"/><Relationship Id="rId3" Type="http://schemas.openxmlformats.org/officeDocument/2006/relationships/image" Target="../media/image-7-3.png"/><Relationship Id="rId4" Type="http://schemas.openxmlformats.org/officeDocument/2006/relationships/image" Target="../media/image-7-4.png"/><Relationship Id="rId5" Type="http://schemas.openxmlformats.org/officeDocument/2006/relationships/image" Target="../media/image-7-5.png"/><Relationship Id="rId6" Type="http://schemas.openxmlformats.org/officeDocument/2006/relationships/slideLayout" Target="../slideLayouts/slideLayout8.xml"/><Relationship Id="rId7" Type="http://schemas.openxmlformats.org/officeDocument/2006/relationships/notesSlide" Target="../notesSlides/notesSlide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image" Target="../media/image-8-1.png"/><Relationship Id="rId2" Type="http://schemas.openxmlformats.org/officeDocument/2006/relationships/slideLayout" Target="../slideLayouts/slideLayout9.xml"/><Relationship Id="rId3" Type="http://schemas.openxmlformats.org/officeDocument/2006/relationships/notesSlide" Target="../notesSlides/notesSlide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5486400" cy="82296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6280190" y="2585204"/>
            <a:ext cx="7556421" cy="97821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indent="0" marL="0">
              <a:lnSpc>
                <a:spcPts val="7700"/>
              </a:lnSpc>
              <a:buNone/>
            </a:pPr>
            <a:r>
              <a:rPr lang="en-US" sz="6150" b="1" spc="-185" kern="0" dirty="0">
                <a:solidFill>
                  <a:srgbClr val="000000"/>
                </a:solidFill>
                <a:latin typeface="Inter Bold" pitchFamily="34" charset="0"/>
                <a:ea typeface="Inter Bold" pitchFamily="34" charset="-122"/>
                <a:cs typeface="Inter Bold" pitchFamily="34" charset="-120"/>
              </a:rPr>
              <a:t>Казка про Круг</a:t>
            </a:r>
            <a:endParaRPr lang="en-US" sz="6150" dirty="0"/>
          </a:p>
        </p:txBody>
      </p:sp>
      <p:sp>
        <p:nvSpPr>
          <p:cNvPr id="4" name="Text 1"/>
          <p:cNvSpPr/>
          <p:nvPr/>
        </p:nvSpPr>
        <p:spPr>
          <a:xfrm>
            <a:off x="6280190" y="3903583"/>
            <a:ext cx="7556421" cy="108870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lnSpc>
                <a:spcPts val="2850"/>
              </a:lnSpc>
              <a:buNone/>
            </a:pPr>
            <a:r>
              <a:rPr lang="en-US" sz="1750" spc="-36" kern="0" dirty="0">
                <a:solidFill>
                  <a:srgbClr val="272525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У Геометричному королівстві жили різні фігури: трикутники, квадрати, прямокутники, але найособливішим був Круг. Він не мав кутів, граней, легко котився і завжди привертав увагу.</a:t>
            </a:r>
            <a:endParaRPr lang="en-US" sz="1750" dirty="0"/>
          </a:p>
        </p:txBody>
      </p:sp>
      <p:sp>
        <p:nvSpPr>
          <p:cNvPr id="5" name="Shape 2"/>
          <p:cNvSpPr/>
          <p:nvPr/>
        </p:nvSpPr>
        <p:spPr>
          <a:xfrm>
            <a:off x="6280190" y="5264348"/>
            <a:ext cx="362903" cy="362903"/>
          </a:xfrm>
          <a:prstGeom prst="roundRect">
            <a:avLst>
              <a:gd name="adj" fmla="val 25194296"/>
            </a:avLst>
          </a:prstGeom>
          <a:solidFill>
            <a:srgbClr val="C4D3D4"/>
          </a:solidFill>
          <a:ln w="7620">
            <a:solidFill>
              <a:srgbClr val="FFFFFF"/>
            </a:solidFill>
            <a:prstDash val="solid"/>
          </a:ln>
        </p:spPr>
      </p:sp>
      <p:sp>
        <p:nvSpPr>
          <p:cNvPr id="6" name="Text 3"/>
          <p:cNvSpPr/>
          <p:nvPr/>
        </p:nvSpPr>
        <p:spPr>
          <a:xfrm>
            <a:off x="6394133" y="5396984"/>
            <a:ext cx="135017" cy="97512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ctr" indent="0" marL="0">
              <a:lnSpc>
                <a:spcPts val="750"/>
              </a:lnSpc>
              <a:buNone/>
            </a:pPr>
            <a:r>
              <a:rPr lang="en-US" sz="750" spc="-36" kern="0" dirty="0">
                <a:solidFill>
                  <a:srgbClr val="3C3838"/>
                </a:solidFill>
                <a:latin typeface="Inter Medium" pitchFamily="34" charset="0"/>
                <a:ea typeface="Inter Medium" pitchFamily="34" charset="-122"/>
                <a:cs typeface="Inter Medium" pitchFamily="34" charset="-120"/>
              </a:rPr>
              <a:t>ДР</a:t>
            </a:r>
            <a:endParaRPr lang="en-US" sz="750" dirty="0"/>
          </a:p>
        </p:txBody>
      </p:sp>
      <p:sp>
        <p:nvSpPr>
          <p:cNvPr id="7" name="Text 4"/>
          <p:cNvSpPr/>
          <p:nvPr/>
        </p:nvSpPr>
        <p:spPr>
          <a:xfrm>
            <a:off x="6756440" y="5247442"/>
            <a:ext cx="2105263" cy="39683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ts val="3100"/>
              </a:lnSpc>
              <a:buNone/>
            </a:pPr>
            <a:r>
              <a:rPr lang="en-US" sz="2200" b="1" spc="-36" kern="0" dirty="0">
                <a:solidFill>
                  <a:srgbClr val="272525"/>
                </a:solidFill>
                <a:latin typeface="Inter Bold" pitchFamily="34" charset="0"/>
                <a:ea typeface="Inter Bold" pitchFamily="34" charset="-122"/>
                <a:cs typeface="Inter Bold" pitchFamily="34" charset="-120"/>
              </a:rPr>
              <a:t>by Діана Рибак</a:t>
            </a:r>
            <a:endParaRPr lang="en-US" sz="2200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793790" y="2539960"/>
            <a:ext cx="9966127" cy="70877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indent="0" marL="0">
              <a:lnSpc>
                <a:spcPts val="5550"/>
              </a:lnSpc>
              <a:buNone/>
            </a:pPr>
            <a:r>
              <a:rPr lang="en-US" sz="4450" b="1" spc="-134" kern="0" dirty="0">
                <a:solidFill>
                  <a:srgbClr val="000000"/>
                </a:solidFill>
                <a:latin typeface="Inter Bold" pitchFamily="34" charset="0"/>
                <a:ea typeface="Inter Bold" pitchFamily="34" charset="-122"/>
                <a:cs typeface="Inter Bold" pitchFamily="34" charset="-120"/>
              </a:rPr>
              <a:t>Життя у Геометричному королівстві</a:t>
            </a:r>
            <a:endParaRPr lang="en-US" sz="4450" dirty="0"/>
          </a:p>
        </p:txBody>
      </p:sp>
      <p:sp>
        <p:nvSpPr>
          <p:cNvPr id="3" name="Text 1"/>
          <p:cNvSpPr/>
          <p:nvPr/>
        </p:nvSpPr>
        <p:spPr>
          <a:xfrm>
            <a:off x="793790" y="3815715"/>
            <a:ext cx="2835235" cy="3543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indent="0" marL="0">
              <a:lnSpc>
                <a:spcPts val="2750"/>
              </a:lnSpc>
              <a:buNone/>
            </a:pPr>
            <a:r>
              <a:rPr lang="en-US" sz="2200" b="1" spc="-67" kern="0" dirty="0">
                <a:solidFill>
                  <a:srgbClr val="000000"/>
                </a:solidFill>
                <a:latin typeface="Inter Bold" pitchFamily="34" charset="0"/>
                <a:ea typeface="Inter Bold" pitchFamily="34" charset="-122"/>
                <a:cs typeface="Inter Bold" pitchFamily="34" charset="-120"/>
              </a:rPr>
              <a:t>Трикутники</a:t>
            </a:r>
            <a:endParaRPr lang="en-US" sz="2200" dirty="0"/>
          </a:p>
        </p:txBody>
      </p:sp>
      <p:sp>
        <p:nvSpPr>
          <p:cNvPr id="4" name="Text 2"/>
          <p:cNvSpPr/>
          <p:nvPr/>
        </p:nvSpPr>
        <p:spPr>
          <a:xfrm>
            <a:off x="793790" y="4396859"/>
            <a:ext cx="3978116" cy="108870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lnSpc>
                <a:spcPts val="2850"/>
              </a:lnSpc>
              <a:buNone/>
            </a:pPr>
            <a:r>
              <a:rPr lang="en-US" sz="1750" spc="-36" kern="0" dirty="0">
                <a:solidFill>
                  <a:srgbClr val="272525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Вони були гострими, швидкими, любили міркувати і завжди мали чіткий план дій.</a:t>
            </a:r>
            <a:endParaRPr lang="en-US" sz="1750" dirty="0"/>
          </a:p>
        </p:txBody>
      </p:sp>
      <p:sp>
        <p:nvSpPr>
          <p:cNvPr id="5" name="Text 3"/>
          <p:cNvSpPr/>
          <p:nvPr/>
        </p:nvSpPr>
        <p:spPr>
          <a:xfrm>
            <a:off x="5332928" y="3815715"/>
            <a:ext cx="2835235" cy="3543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indent="0" marL="0">
              <a:lnSpc>
                <a:spcPts val="2750"/>
              </a:lnSpc>
              <a:buNone/>
            </a:pPr>
            <a:r>
              <a:rPr lang="en-US" sz="2200" b="1" spc="-67" kern="0" dirty="0">
                <a:solidFill>
                  <a:srgbClr val="000000"/>
                </a:solidFill>
                <a:latin typeface="Inter Bold" pitchFamily="34" charset="0"/>
                <a:ea typeface="Inter Bold" pitchFamily="34" charset="-122"/>
                <a:cs typeface="Inter Bold" pitchFamily="34" charset="-120"/>
              </a:rPr>
              <a:t>Квадрати</a:t>
            </a:r>
            <a:endParaRPr lang="en-US" sz="2200" dirty="0"/>
          </a:p>
        </p:txBody>
      </p:sp>
      <p:sp>
        <p:nvSpPr>
          <p:cNvPr id="6" name="Text 4"/>
          <p:cNvSpPr/>
          <p:nvPr/>
        </p:nvSpPr>
        <p:spPr>
          <a:xfrm>
            <a:off x="5332928" y="4396859"/>
            <a:ext cx="3978116" cy="72580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lnSpc>
                <a:spcPts val="2850"/>
              </a:lnSpc>
              <a:buNone/>
            </a:pPr>
            <a:r>
              <a:rPr lang="en-US" sz="1750" spc="-36" kern="0" dirty="0">
                <a:solidFill>
                  <a:srgbClr val="272525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Стабільні, надійні, з великою силою волі, завжди готові до роботи.</a:t>
            </a:r>
            <a:endParaRPr lang="en-US" sz="1750" dirty="0"/>
          </a:p>
        </p:txBody>
      </p:sp>
      <p:sp>
        <p:nvSpPr>
          <p:cNvPr id="7" name="Text 5"/>
          <p:cNvSpPr/>
          <p:nvPr/>
        </p:nvSpPr>
        <p:spPr>
          <a:xfrm>
            <a:off x="9872067" y="3815715"/>
            <a:ext cx="2835235" cy="3543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indent="0" marL="0">
              <a:lnSpc>
                <a:spcPts val="2750"/>
              </a:lnSpc>
              <a:buNone/>
            </a:pPr>
            <a:r>
              <a:rPr lang="en-US" sz="2200" b="1" spc="-67" kern="0" dirty="0">
                <a:solidFill>
                  <a:srgbClr val="000000"/>
                </a:solidFill>
                <a:latin typeface="Inter Bold" pitchFamily="34" charset="0"/>
                <a:ea typeface="Inter Bold" pitchFamily="34" charset="-122"/>
                <a:cs typeface="Inter Bold" pitchFamily="34" charset="-120"/>
              </a:rPr>
              <a:t>Прямокутники</a:t>
            </a:r>
            <a:endParaRPr lang="en-US" sz="2200" dirty="0"/>
          </a:p>
        </p:txBody>
      </p:sp>
      <p:sp>
        <p:nvSpPr>
          <p:cNvPr id="8" name="Text 6"/>
          <p:cNvSpPr/>
          <p:nvPr/>
        </p:nvSpPr>
        <p:spPr>
          <a:xfrm>
            <a:off x="9872067" y="4396859"/>
            <a:ext cx="3978116" cy="72580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lnSpc>
                <a:spcPts val="2850"/>
              </a:lnSpc>
              <a:buNone/>
            </a:pPr>
            <a:r>
              <a:rPr lang="en-US" sz="1750" spc="-36" kern="0" dirty="0">
                <a:solidFill>
                  <a:srgbClr val="272525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Спокійні, врівноважені, з великою практичністю, мали багато талантів.</a:t>
            </a:r>
            <a:endParaRPr lang="en-US" sz="1750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5486400" cy="82296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6280190" y="1642586"/>
            <a:ext cx="5670590" cy="70877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indent="0" marL="0">
              <a:lnSpc>
                <a:spcPts val="5550"/>
              </a:lnSpc>
              <a:buNone/>
            </a:pPr>
            <a:r>
              <a:rPr lang="en-US" sz="4450" b="1" spc="-134" kern="0" dirty="0">
                <a:solidFill>
                  <a:srgbClr val="000000"/>
                </a:solidFill>
                <a:latin typeface="Inter Bold" pitchFamily="34" charset="0"/>
                <a:ea typeface="Inter Bold" pitchFamily="34" charset="-122"/>
                <a:cs typeface="Inter Bold" pitchFamily="34" charset="-120"/>
              </a:rPr>
              <a:t>Унікальність Круга</a:t>
            </a:r>
            <a:endParaRPr lang="en-US" sz="4450" dirty="0"/>
          </a:p>
        </p:txBody>
      </p:sp>
      <p:sp>
        <p:nvSpPr>
          <p:cNvPr id="4" name="Shape 1"/>
          <p:cNvSpPr/>
          <p:nvPr/>
        </p:nvSpPr>
        <p:spPr>
          <a:xfrm>
            <a:off x="6280190" y="2946678"/>
            <a:ext cx="510302" cy="510302"/>
          </a:xfrm>
          <a:prstGeom prst="roundRect">
            <a:avLst>
              <a:gd name="adj" fmla="val 18669"/>
            </a:avLst>
          </a:prstGeom>
          <a:solidFill>
            <a:srgbClr val="DADBF1"/>
          </a:solidFill>
          <a:ln w="7620">
            <a:solidFill>
              <a:srgbClr val="C0C1D7"/>
            </a:solidFill>
            <a:prstDash val="solid"/>
          </a:ln>
        </p:spPr>
      </p:sp>
      <p:sp>
        <p:nvSpPr>
          <p:cNvPr id="5" name="Text 2"/>
          <p:cNvSpPr/>
          <p:nvPr/>
        </p:nvSpPr>
        <p:spPr>
          <a:xfrm>
            <a:off x="6466999" y="3031688"/>
            <a:ext cx="136565" cy="340281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ctr" indent="0" marL="0">
              <a:lnSpc>
                <a:spcPts val="2650"/>
              </a:lnSpc>
              <a:buNone/>
            </a:pPr>
            <a:r>
              <a:rPr lang="en-US" sz="2650" b="1" spc="-80" kern="0" dirty="0">
                <a:solidFill>
                  <a:srgbClr val="272525"/>
                </a:solidFill>
                <a:latin typeface="Inter Bold" pitchFamily="34" charset="0"/>
                <a:ea typeface="Inter Bold" pitchFamily="34" charset="-122"/>
                <a:cs typeface="Inter Bold" pitchFamily="34" charset="-120"/>
              </a:rPr>
              <a:t>1</a:t>
            </a:r>
            <a:endParaRPr lang="en-US" sz="2650" dirty="0"/>
          </a:p>
        </p:txBody>
      </p:sp>
      <p:sp>
        <p:nvSpPr>
          <p:cNvPr id="6" name="Text 3"/>
          <p:cNvSpPr/>
          <p:nvPr/>
        </p:nvSpPr>
        <p:spPr>
          <a:xfrm>
            <a:off x="7017306" y="2946678"/>
            <a:ext cx="2835235" cy="3543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indent="0" marL="0">
              <a:lnSpc>
                <a:spcPts val="2750"/>
              </a:lnSpc>
              <a:buNone/>
            </a:pPr>
            <a:r>
              <a:rPr lang="en-US" sz="2200" b="1" spc="-67" kern="0" dirty="0">
                <a:solidFill>
                  <a:srgbClr val="272525"/>
                </a:solidFill>
                <a:latin typeface="Inter Bold" pitchFamily="34" charset="0"/>
                <a:ea typeface="Inter Bold" pitchFamily="34" charset="-122"/>
                <a:cs typeface="Inter Bold" pitchFamily="34" charset="-120"/>
              </a:rPr>
              <a:t>Без кутів</a:t>
            </a:r>
            <a:endParaRPr lang="en-US" sz="2200" dirty="0"/>
          </a:p>
        </p:txBody>
      </p:sp>
      <p:sp>
        <p:nvSpPr>
          <p:cNvPr id="7" name="Text 4"/>
          <p:cNvSpPr/>
          <p:nvPr/>
        </p:nvSpPr>
        <p:spPr>
          <a:xfrm>
            <a:off x="7017306" y="3437096"/>
            <a:ext cx="2927747" cy="108870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lnSpc>
                <a:spcPts val="2850"/>
              </a:lnSpc>
              <a:buNone/>
            </a:pPr>
            <a:r>
              <a:rPr lang="en-US" sz="1750" spc="-36" kern="0" dirty="0">
                <a:solidFill>
                  <a:srgbClr val="272525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Це робило його вільним від обмежень і дозволяло легко рухатися.</a:t>
            </a:r>
            <a:endParaRPr lang="en-US" sz="1750" dirty="0"/>
          </a:p>
        </p:txBody>
      </p:sp>
      <p:sp>
        <p:nvSpPr>
          <p:cNvPr id="8" name="Shape 5"/>
          <p:cNvSpPr/>
          <p:nvPr/>
        </p:nvSpPr>
        <p:spPr>
          <a:xfrm>
            <a:off x="10171867" y="2946678"/>
            <a:ext cx="510302" cy="510302"/>
          </a:xfrm>
          <a:prstGeom prst="roundRect">
            <a:avLst>
              <a:gd name="adj" fmla="val 18669"/>
            </a:avLst>
          </a:prstGeom>
          <a:solidFill>
            <a:srgbClr val="DADBF1"/>
          </a:solidFill>
          <a:ln w="7620">
            <a:solidFill>
              <a:srgbClr val="C0C1D7"/>
            </a:solidFill>
            <a:prstDash val="solid"/>
          </a:ln>
        </p:spPr>
      </p:sp>
      <p:sp>
        <p:nvSpPr>
          <p:cNvPr id="9" name="Text 6"/>
          <p:cNvSpPr/>
          <p:nvPr/>
        </p:nvSpPr>
        <p:spPr>
          <a:xfrm>
            <a:off x="10324981" y="3031688"/>
            <a:ext cx="204073" cy="340281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ctr" indent="0" marL="0">
              <a:lnSpc>
                <a:spcPts val="2650"/>
              </a:lnSpc>
              <a:buNone/>
            </a:pPr>
            <a:r>
              <a:rPr lang="en-US" sz="2650" b="1" spc="-80" kern="0" dirty="0">
                <a:solidFill>
                  <a:srgbClr val="272525"/>
                </a:solidFill>
                <a:latin typeface="Inter Bold" pitchFamily="34" charset="0"/>
                <a:ea typeface="Inter Bold" pitchFamily="34" charset="-122"/>
                <a:cs typeface="Inter Bold" pitchFamily="34" charset="-120"/>
              </a:rPr>
              <a:t>2</a:t>
            </a:r>
            <a:endParaRPr lang="en-US" sz="2650" dirty="0"/>
          </a:p>
        </p:txBody>
      </p:sp>
      <p:sp>
        <p:nvSpPr>
          <p:cNvPr id="10" name="Text 7"/>
          <p:cNvSpPr/>
          <p:nvPr/>
        </p:nvSpPr>
        <p:spPr>
          <a:xfrm>
            <a:off x="10908983" y="2946678"/>
            <a:ext cx="2835235" cy="3543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indent="0" marL="0">
              <a:lnSpc>
                <a:spcPts val="2750"/>
              </a:lnSpc>
              <a:buNone/>
            </a:pPr>
            <a:r>
              <a:rPr lang="en-US" sz="2200" b="1" spc="-67" kern="0" dirty="0">
                <a:solidFill>
                  <a:srgbClr val="272525"/>
                </a:solidFill>
                <a:latin typeface="Inter Bold" pitchFamily="34" charset="0"/>
                <a:ea typeface="Inter Bold" pitchFamily="34" charset="-122"/>
                <a:cs typeface="Inter Bold" pitchFamily="34" charset="-120"/>
              </a:rPr>
              <a:t>Без граней</a:t>
            </a:r>
            <a:endParaRPr lang="en-US" sz="2200" dirty="0"/>
          </a:p>
        </p:txBody>
      </p:sp>
      <p:sp>
        <p:nvSpPr>
          <p:cNvPr id="11" name="Text 8"/>
          <p:cNvSpPr/>
          <p:nvPr/>
        </p:nvSpPr>
        <p:spPr>
          <a:xfrm>
            <a:off x="10908983" y="3437096"/>
            <a:ext cx="2927747" cy="108870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lnSpc>
                <a:spcPts val="2850"/>
              </a:lnSpc>
              <a:buNone/>
            </a:pPr>
            <a:r>
              <a:rPr lang="en-US" sz="1750" spc="-36" kern="0" dirty="0">
                <a:solidFill>
                  <a:srgbClr val="272525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Його форма була ідеальною, нібито створена природою.</a:t>
            </a:r>
            <a:endParaRPr lang="en-US" sz="1750" dirty="0"/>
          </a:p>
        </p:txBody>
      </p:sp>
      <p:sp>
        <p:nvSpPr>
          <p:cNvPr id="12" name="Shape 9"/>
          <p:cNvSpPr/>
          <p:nvPr/>
        </p:nvSpPr>
        <p:spPr>
          <a:xfrm>
            <a:off x="6280190" y="5007769"/>
            <a:ext cx="510302" cy="510302"/>
          </a:xfrm>
          <a:prstGeom prst="roundRect">
            <a:avLst>
              <a:gd name="adj" fmla="val 18669"/>
            </a:avLst>
          </a:prstGeom>
          <a:solidFill>
            <a:srgbClr val="DADBF1"/>
          </a:solidFill>
          <a:ln w="7620">
            <a:solidFill>
              <a:srgbClr val="C0C1D7"/>
            </a:solidFill>
            <a:prstDash val="solid"/>
          </a:ln>
        </p:spPr>
      </p:sp>
      <p:sp>
        <p:nvSpPr>
          <p:cNvPr id="13" name="Text 10"/>
          <p:cNvSpPr/>
          <p:nvPr/>
        </p:nvSpPr>
        <p:spPr>
          <a:xfrm>
            <a:off x="6430566" y="5092779"/>
            <a:ext cx="209431" cy="340281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ctr" indent="0" marL="0">
              <a:lnSpc>
                <a:spcPts val="2650"/>
              </a:lnSpc>
              <a:buNone/>
            </a:pPr>
            <a:r>
              <a:rPr lang="en-US" sz="2650" b="1" spc="-80" kern="0" dirty="0">
                <a:solidFill>
                  <a:srgbClr val="272525"/>
                </a:solidFill>
                <a:latin typeface="Inter Bold" pitchFamily="34" charset="0"/>
                <a:ea typeface="Inter Bold" pitchFamily="34" charset="-122"/>
                <a:cs typeface="Inter Bold" pitchFamily="34" charset="-120"/>
              </a:rPr>
              <a:t>3</a:t>
            </a:r>
            <a:endParaRPr lang="en-US" sz="2650" dirty="0"/>
          </a:p>
        </p:txBody>
      </p:sp>
      <p:sp>
        <p:nvSpPr>
          <p:cNvPr id="14" name="Text 11"/>
          <p:cNvSpPr/>
          <p:nvPr/>
        </p:nvSpPr>
        <p:spPr>
          <a:xfrm>
            <a:off x="7017306" y="5007769"/>
            <a:ext cx="2835235" cy="3543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indent="0" marL="0">
              <a:lnSpc>
                <a:spcPts val="2750"/>
              </a:lnSpc>
              <a:buNone/>
            </a:pPr>
            <a:r>
              <a:rPr lang="en-US" sz="2200" b="1" spc="-67" kern="0" dirty="0">
                <a:solidFill>
                  <a:srgbClr val="272525"/>
                </a:solidFill>
                <a:latin typeface="Inter Bold" pitchFamily="34" charset="0"/>
                <a:ea typeface="Inter Bold" pitchFamily="34" charset="-122"/>
                <a:cs typeface="Inter Bold" pitchFamily="34" charset="-120"/>
              </a:rPr>
              <a:t>Котиться</a:t>
            </a:r>
            <a:endParaRPr lang="en-US" sz="2200" dirty="0"/>
          </a:p>
        </p:txBody>
      </p:sp>
      <p:sp>
        <p:nvSpPr>
          <p:cNvPr id="15" name="Text 12"/>
          <p:cNvSpPr/>
          <p:nvPr/>
        </p:nvSpPr>
        <p:spPr>
          <a:xfrm>
            <a:off x="7017306" y="5498187"/>
            <a:ext cx="2927747" cy="72580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lnSpc>
                <a:spcPts val="2850"/>
              </a:lnSpc>
              <a:buNone/>
            </a:pPr>
            <a:r>
              <a:rPr lang="en-US" sz="1750" spc="-36" kern="0" dirty="0">
                <a:solidFill>
                  <a:srgbClr val="272525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Круг не стояв на місці, він рухався, досліджував світ.</a:t>
            </a:r>
            <a:endParaRPr lang="en-US" sz="1750" dirty="0"/>
          </a:p>
        </p:txBody>
      </p:sp>
      <p:sp>
        <p:nvSpPr>
          <p:cNvPr id="16" name="Shape 13"/>
          <p:cNvSpPr/>
          <p:nvPr/>
        </p:nvSpPr>
        <p:spPr>
          <a:xfrm>
            <a:off x="10171867" y="5007769"/>
            <a:ext cx="510302" cy="510302"/>
          </a:xfrm>
          <a:prstGeom prst="roundRect">
            <a:avLst>
              <a:gd name="adj" fmla="val 18669"/>
            </a:avLst>
          </a:prstGeom>
          <a:solidFill>
            <a:srgbClr val="DADBF1"/>
          </a:solidFill>
          <a:ln w="7620">
            <a:solidFill>
              <a:srgbClr val="C0C1D7"/>
            </a:solidFill>
            <a:prstDash val="solid"/>
          </a:ln>
        </p:spPr>
      </p:sp>
      <p:sp>
        <p:nvSpPr>
          <p:cNvPr id="17" name="Text 14"/>
          <p:cNvSpPr/>
          <p:nvPr/>
        </p:nvSpPr>
        <p:spPr>
          <a:xfrm>
            <a:off x="10317004" y="5092779"/>
            <a:ext cx="219908" cy="340281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ctr" indent="0" marL="0">
              <a:lnSpc>
                <a:spcPts val="2650"/>
              </a:lnSpc>
              <a:buNone/>
            </a:pPr>
            <a:r>
              <a:rPr lang="en-US" sz="2650" b="1" spc="-80" kern="0" dirty="0">
                <a:solidFill>
                  <a:srgbClr val="272525"/>
                </a:solidFill>
                <a:latin typeface="Inter Bold" pitchFamily="34" charset="0"/>
                <a:ea typeface="Inter Bold" pitchFamily="34" charset="-122"/>
                <a:cs typeface="Inter Bold" pitchFamily="34" charset="-120"/>
              </a:rPr>
              <a:t>4</a:t>
            </a:r>
            <a:endParaRPr lang="en-US" sz="2650" dirty="0"/>
          </a:p>
        </p:txBody>
      </p:sp>
      <p:sp>
        <p:nvSpPr>
          <p:cNvPr id="18" name="Text 15"/>
          <p:cNvSpPr/>
          <p:nvPr/>
        </p:nvSpPr>
        <p:spPr>
          <a:xfrm>
            <a:off x="10908983" y="5007769"/>
            <a:ext cx="2835235" cy="3543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indent="0" marL="0">
              <a:lnSpc>
                <a:spcPts val="2750"/>
              </a:lnSpc>
              <a:buNone/>
            </a:pPr>
            <a:r>
              <a:rPr lang="en-US" sz="2200" b="1" spc="-67" kern="0" dirty="0">
                <a:solidFill>
                  <a:srgbClr val="272525"/>
                </a:solidFill>
                <a:latin typeface="Inter Bold" pitchFamily="34" charset="0"/>
                <a:ea typeface="Inter Bold" pitchFamily="34" charset="-122"/>
                <a:cs typeface="Inter Bold" pitchFamily="34" charset="-120"/>
              </a:rPr>
              <a:t>Незвичний</a:t>
            </a:r>
            <a:endParaRPr lang="en-US" sz="2200" dirty="0"/>
          </a:p>
        </p:txBody>
      </p:sp>
      <p:sp>
        <p:nvSpPr>
          <p:cNvPr id="19" name="Text 16"/>
          <p:cNvSpPr/>
          <p:nvPr/>
        </p:nvSpPr>
        <p:spPr>
          <a:xfrm>
            <a:off x="10908983" y="5498187"/>
            <a:ext cx="2927747" cy="108870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lnSpc>
                <a:spcPts val="2850"/>
              </a:lnSpc>
              <a:buNone/>
            </a:pPr>
            <a:r>
              <a:rPr lang="en-US" sz="1750" spc="-36" kern="0" dirty="0">
                <a:solidFill>
                  <a:srgbClr val="272525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Він не був схожим на інших фігур, що робило його особливим.</a:t>
            </a:r>
            <a:endParaRPr lang="en-US" sz="1750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5486400" cy="82296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6280190" y="868561"/>
            <a:ext cx="5670590" cy="70877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indent="0" marL="0">
              <a:lnSpc>
                <a:spcPts val="5550"/>
              </a:lnSpc>
              <a:buNone/>
            </a:pPr>
            <a:r>
              <a:rPr lang="en-US" sz="4450" b="1" spc="-134" kern="0" dirty="0">
                <a:solidFill>
                  <a:srgbClr val="000000"/>
                </a:solidFill>
                <a:latin typeface="Inter Bold" pitchFamily="34" charset="0"/>
                <a:ea typeface="Inter Bold" pitchFamily="34" charset="-122"/>
                <a:cs typeface="Inter Bold" pitchFamily="34" charset="-120"/>
              </a:rPr>
              <a:t>Реакція інших фігур</a:t>
            </a:r>
            <a:endParaRPr lang="en-US" sz="4450" dirty="0"/>
          </a:p>
        </p:txBody>
      </p:sp>
      <p:pic>
        <p:nvPicPr>
          <p:cNvPr id="4" name="Image 1" descr="preencoded.png">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280190" y="1917502"/>
            <a:ext cx="1134070" cy="1814513"/>
          </a:xfrm>
          <a:prstGeom prst="rect">
            <a:avLst/>
          </a:prstGeom>
        </p:spPr>
      </p:pic>
      <p:sp>
        <p:nvSpPr>
          <p:cNvPr id="5" name="Text 1"/>
          <p:cNvSpPr/>
          <p:nvPr/>
        </p:nvSpPr>
        <p:spPr>
          <a:xfrm>
            <a:off x="7754422" y="2144316"/>
            <a:ext cx="2835235" cy="3543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ts val="2750"/>
              </a:lnSpc>
              <a:buNone/>
            </a:pPr>
            <a:r>
              <a:rPr lang="en-US" sz="2200" b="1" spc="-67" kern="0" dirty="0">
                <a:solidFill>
                  <a:srgbClr val="272525"/>
                </a:solidFill>
                <a:latin typeface="Inter Bold" pitchFamily="34" charset="0"/>
                <a:ea typeface="Inter Bold" pitchFamily="34" charset="-122"/>
                <a:cs typeface="Inter Bold" pitchFamily="34" charset="-120"/>
              </a:rPr>
              <a:t>Трикутник</a:t>
            </a:r>
            <a:endParaRPr lang="en-US" sz="2200" dirty="0"/>
          </a:p>
        </p:txBody>
      </p:sp>
      <p:sp>
        <p:nvSpPr>
          <p:cNvPr id="6" name="Text 2"/>
          <p:cNvSpPr/>
          <p:nvPr/>
        </p:nvSpPr>
        <p:spPr>
          <a:xfrm>
            <a:off x="7754422" y="2634734"/>
            <a:ext cx="6082189" cy="36290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ts val="2850"/>
              </a:lnSpc>
              <a:buNone/>
            </a:pPr>
            <a:r>
              <a:rPr lang="en-US" sz="1750" spc="-36" kern="0" dirty="0">
                <a:solidFill>
                  <a:srgbClr val="272525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Дражнив Круга за відсутність кутів і сторін.</a:t>
            </a:r>
            <a:endParaRPr lang="en-US" sz="1750" dirty="0"/>
          </a:p>
        </p:txBody>
      </p:sp>
      <p:pic>
        <p:nvPicPr>
          <p:cNvPr id="7" name="Image 2" descr="preencoded.png">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280190" y="3732014"/>
            <a:ext cx="1134070" cy="1814513"/>
          </a:xfrm>
          <a:prstGeom prst="rect">
            <a:avLst/>
          </a:prstGeom>
        </p:spPr>
      </p:pic>
      <p:sp>
        <p:nvSpPr>
          <p:cNvPr id="8" name="Text 3"/>
          <p:cNvSpPr/>
          <p:nvPr/>
        </p:nvSpPr>
        <p:spPr>
          <a:xfrm>
            <a:off x="7754422" y="3958828"/>
            <a:ext cx="2835235" cy="3543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ts val="2750"/>
              </a:lnSpc>
              <a:buNone/>
            </a:pPr>
            <a:r>
              <a:rPr lang="en-US" sz="2200" b="1" spc="-67" kern="0" dirty="0">
                <a:solidFill>
                  <a:srgbClr val="272525"/>
                </a:solidFill>
                <a:latin typeface="Inter Bold" pitchFamily="34" charset="0"/>
                <a:ea typeface="Inter Bold" pitchFamily="34" charset="-122"/>
                <a:cs typeface="Inter Bold" pitchFamily="34" charset="-120"/>
              </a:rPr>
              <a:t>Квадрат</a:t>
            </a:r>
            <a:endParaRPr lang="en-US" sz="2200" dirty="0"/>
          </a:p>
        </p:txBody>
      </p:sp>
      <p:sp>
        <p:nvSpPr>
          <p:cNvPr id="9" name="Text 4"/>
          <p:cNvSpPr/>
          <p:nvPr/>
        </p:nvSpPr>
        <p:spPr>
          <a:xfrm>
            <a:off x="7754422" y="4449247"/>
            <a:ext cx="6082189" cy="36290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ts val="2850"/>
              </a:lnSpc>
              <a:buNone/>
            </a:pPr>
            <a:r>
              <a:rPr lang="en-US" sz="1750" spc="-36" kern="0" dirty="0">
                <a:solidFill>
                  <a:srgbClr val="272525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Сказав, що Круг несерйозний і не може бути корисним.</a:t>
            </a:r>
            <a:endParaRPr lang="en-US" sz="1750" dirty="0"/>
          </a:p>
        </p:txBody>
      </p:sp>
      <p:pic>
        <p:nvPicPr>
          <p:cNvPr id="10" name="Image 3" descr="preencoded.png">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280190" y="5546527"/>
            <a:ext cx="1134070" cy="1814513"/>
          </a:xfrm>
          <a:prstGeom prst="rect">
            <a:avLst/>
          </a:prstGeom>
        </p:spPr>
      </p:pic>
      <p:sp>
        <p:nvSpPr>
          <p:cNvPr id="11" name="Text 5"/>
          <p:cNvSpPr/>
          <p:nvPr/>
        </p:nvSpPr>
        <p:spPr>
          <a:xfrm>
            <a:off x="7754422" y="5773341"/>
            <a:ext cx="2835235" cy="3543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ts val="2750"/>
              </a:lnSpc>
              <a:buNone/>
            </a:pPr>
            <a:r>
              <a:rPr lang="en-US" sz="2200" b="1" spc="-67" kern="0" dirty="0">
                <a:solidFill>
                  <a:srgbClr val="272525"/>
                </a:solidFill>
                <a:latin typeface="Inter Bold" pitchFamily="34" charset="0"/>
                <a:ea typeface="Inter Bold" pitchFamily="34" charset="-122"/>
                <a:cs typeface="Inter Bold" pitchFamily="34" charset="-120"/>
              </a:rPr>
              <a:t>Прямокутники</a:t>
            </a:r>
            <a:endParaRPr lang="en-US" sz="2200" dirty="0"/>
          </a:p>
        </p:txBody>
      </p:sp>
      <p:sp>
        <p:nvSpPr>
          <p:cNvPr id="12" name="Text 6"/>
          <p:cNvSpPr/>
          <p:nvPr/>
        </p:nvSpPr>
        <p:spPr>
          <a:xfrm>
            <a:off x="7754422" y="6263759"/>
            <a:ext cx="6082189" cy="72580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lnSpc>
                <a:spcPts val="2850"/>
              </a:lnSpc>
              <a:buNone/>
            </a:pPr>
            <a:r>
              <a:rPr lang="en-US" sz="1750" spc="-36" kern="0" dirty="0">
                <a:solidFill>
                  <a:srgbClr val="272525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Не розуміли, чому Круг не може просто зупинитися і бути стабільним.</a:t>
            </a:r>
            <a:endParaRPr lang="en-US" sz="1750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14630400" cy="2564606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718066" y="3128724"/>
            <a:ext cx="5992058" cy="641152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indent="0" marL="0">
              <a:lnSpc>
                <a:spcPts val="5000"/>
              </a:lnSpc>
              <a:buNone/>
            </a:pPr>
            <a:r>
              <a:rPr lang="en-US" sz="4000" b="1" spc="-121" kern="0" dirty="0">
                <a:solidFill>
                  <a:srgbClr val="000000"/>
                </a:solidFill>
                <a:latin typeface="Inter Bold" pitchFamily="34" charset="0"/>
                <a:ea typeface="Inter Bold" pitchFamily="34" charset="-122"/>
                <a:cs typeface="Inter Bold" pitchFamily="34" charset="-120"/>
              </a:rPr>
              <a:t>Спроби зрозуміти Круга</a:t>
            </a:r>
            <a:endParaRPr lang="en-US" sz="4000" dirty="0"/>
          </a:p>
        </p:txBody>
      </p:sp>
      <p:sp>
        <p:nvSpPr>
          <p:cNvPr id="4" name="Shape 1"/>
          <p:cNvSpPr/>
          <p:nvPr/>
        </p:nvSpPr>
        <p:spPr>
          <a:xfrm>
            <a:off x="7303770" y="4077533"/>
            <a:ext cx="22860" cy="3590211"/>
          </a:xfrm>
          <a:prstGeom prst="roundRect">
            <a:avLst>
              <a:gd name="adj" fmla="val 376954"/>
            </a:avLst>
          </a:prstGeom>
          <a:solidFill>
            <a:srgbClr val="C0C1D7"/>
          </a:solidFill>
          <a:ln/>
        </p:spPr>
      </p:sp>
      <p:sp>
        <p:nvSpPr>
          <p:cNvPr id="5" name="Shape 2"/>
          <p:cNvSpPr/>
          <p:nvPr/>
        </p:nvSpPr>
        <p:spPr>
          <a:xfrm>
            <a:off x="6389191" y="4527590"/>
            <a:ext cx="718066" cy="22860"/>
          </a:xfrm>
          <a:prstGeom prst="roundRect">
            <a:avLst>
              <a:gd name="adj" fmla="val 376954"/>
            </a:avLst>
          </a:prstGeom>
          <a:solidFill>
            <a:srgbClr val="C0C1D7"/>
          </a:solidFill>
          <a:ln/>
        </p:spPr>
      </p:sp>
      <p:sp>
        <p:nvSpPr>
          <p:cNvPr id="6" name="Shape 3"/>
          <p:cNvSpPr/>
          <p:nvPr/>
        </p:nvSpPr>
        <p:spPr>
          <a:xfrm>
            <a:off x="7084397" y="4308277"/>
            <a:ext cx="461605" cy="461605"/>
          </a:xfrm>
          <a:prstGeom prst="roundRect">
            <a:avLst>
              <a:gd name="adj" fmla="val 18668"/>
            </a:avLst>
          </a:prstGeom>
          <a:solidFill>
            <a:srgbClr val="DADBF1"/>
          </a:solidFill>
          <a:ln w="7620">
            <a:solidFill>
              <a:srgbClr val="C0C1D7"/>
            </a:solidFill>
            <a:prstDash val="solid"/>
          </a:ln>
        </p:spPr>
      </p:sp>
      <p:sp>
        <p:nvSpPr>
          <p:cNvPr id="7" name="Text 4"/>
          <p:cNvSpPr/>
          <p:nvPr/>
        </p:nvSpPr>
        <p:spPr>
          <a:xfrm>
            <a:off x="7253466" y="4385191"/>
            <a:ext cx="123468" cy="307777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ctr" indent="0" marL="0">
              <a:lnSpc>
                <a:spcPts val="2400"/>
              </a:lnSpc>
              <a:buNone/>
            </a:pPr>
            <a:r>
              <a:rPr lang="en-US" sz="2400" b="1" spc="-73" kern="0" dirty="0">
                <a:solidFill>
                  <a:srgbClr val="272525"/>
                </a:solidFill>
                <a:latin typeface="Inter Bold" pitchFamily="34" charset="0"/>
                <a:ea typeface="Inter Bold" pitchFamily="34" charset="-122"/>
                <a:cs typeface="Inter Bold" pitchFamily="34" charset="-120"/>
              </a:rPr>
              <a:t>1</a:t>
            </a:r>
            <a:endParaRPr lang="en-US" sz="2400" dirty="0"/>
          </a:p>
        </p:txBody>
      </p:sp>
      <p:sp>
        <p:nvSpPr>
          <p:cNvPr id="8" name="Text 5"/>
          <p:cNvSpPr/>
          <p:nvPr/>
        </p:nvSpPr>
        <p:spPr>
          <a:xfrm>
            <a:off x="3622238" y="4282678"/>
            <a:ext cx="2564606" cy="32051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r" indent="0" marL="0">
              <a:lnSpc>
                <a:spcPts val="2500"/>
              </a:lnSpc>
              <a:buNone/>
            </a:pPr>
            <a:r>
              <a:rPr lang="en-US" sz="2000" b="1" spc="-61" kern="0" dirty="0">
                <a:solidFill>
                  <a:srgbClr val="272525"/>
                </a:solidFill>
                <a:latin typeface="Inter Bold" pitchFamily="34" charset="0"/>
                <a:ea typeface="Inter Bold" pitchFamily="34" charset="-122"/>
                <a:cs typeface="Inter Bold" pitchFamily="34" charset="-120"/>
              </a:rPr>
              <a:t>Трикутники</a:t>
            </a:r>
            <a:endParaRPr lang="en-US" sz="2000" dirty="0"/>
          </a:p>
        </p:txBody>
      </p:sp>
      <p:sp>
        <p:nvSpPr>
          <p:cNvPr id="9" name="Text 6"/>
          <p:cNvSpPr/>
          <p:nvPr/>
        </p:nvSpPr>
        <p:spPr>
          <a:xfrm>
            <a:off x="718066" y="4726186"/>
            <a:ext cx="5468779" cy="32813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r" indent="0" marL="0">
              <a:lnSpc>
                <a:spcPts val="2550"/>
              </a:lnSpc>
              <a:buNone/>
            </a:pPr>
            <a:r>
              <a:rPr lang="en-US" sz="1600" spc="-32" kern="0" dirty="0">
                <a:solidFill>
                  <a:srgbClr val="272525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Хотели навчити Круга будувати правильні фігури.</a:t>
            </a:r>
            <a:endParaRPr lang="en-US" sz="1600" dirty="0"/>
          </a:p>
        </p:txBody>
      </p:sp>
      <p:sp>
        <p:nvSpPr>
          <p:cNvPr id="10" name="Shape 7"/>
          <p:cNvSpPr/>
          <p:nvPr/>
        </p:nvSpPr>
        <p:spPr>
          <a:xfrm>
            <a:off x="7523143" y="5553313"/>
            <a:ext cx="718066" cy="22860"/>
          </a:xfrm>
          <a:prstGeom prst="roundRect">
            <a:avLst>
              <a:gd name="adj" fmla="val 376954"/>
            </a:avLst>
          </a:prstGeom>
          <a:solidFill>
            <a:srgbClr val="C0C1D7"/>
          </a:solidFill>
          <a:ln/>
        </p:spPr>
      </p:sp>
      <p:sp>
        <p:nvSpPr>
          <p:cNvPr id="11" name="Shape 8"/>
          <p:cNvSpPr/>
          <p:nvPr/>
        </p:nvSpPr>
        <p:spPr>
          <a:xfrm>
            <a:off x="7084397" y="5334000"/>
            <a:ext cx="461605" cy="461605"/>
          </a:xfrm>
          <a:prstGeom prst="roundRect">
            <a:avLst>
              <a:gd name="adj" fmla="val 18668"/>
            </a:avLst>
          </a:prstGeom>
          <a:solidFill>
            <a:srgbClr val="DADBF1"/>
          </a:solidFill>
          <a:ln w="7620">
            <a:solidFill>
              <a:srgbClr val="C0C1D7"/>
            </a:solidFill>
            <a:prstDash val="solid"/>
          </a:ln>
        </p:spPr>
      </p:sp>
      <p:sp>
        <p:nvSpPr>
          <p:cNvPr id="12" name="Text 9"/>
          <p:cNvSpPr/>
          <p:nvPr/>
        </p:nvSpPr>
        <p:spPr>
          <a:xfrm>
            <a:off x="7222867" y="5410914"/>
            <a:ext cx="184666" cy="307777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ctr" indent="0" marL="0">
              <a:lnSpc>
                <a:spcPts val="2400"/>
              </a:lnSpc>
              <a:buNone/>
            </a:pPr>
            <a:r>
              <a:rPr lang="en-US" sz="2400" b="1" spc="-73" kern="0" dirty="0">
                <a:solidFill>
                  <a:srgbClr val="272525"/>
                </a:solidFill>
                <a:latin typeface="Inter Bold" pitchFamily="34" charset="0"/>
                <a:ea typeface="Inter Bold" pitchFamily="34" charset="-122"/>
                <a:cs typeface="Inter Bold" pitchFamily="34" charset="-120"/>
              </a:rPr>
              <a:t>2</a:t>
            </a:r>
            <a:endParaRPr lang="en-US" sz="2400" dirty="0"/>
          </a:p>
        </p:txBody>
      </p:sp>
      <p:sp>
        <p:nvSpPr>
          <p:cNvPr id="13" name="Text 10"/>
          <p:cNvSpPr/>
          <p:nvPr/>
        </p:nvSpPr>
        <p:spPr>
          <a:xfrm>
            <a:off x="8443555" y="5308402"/>
            <a:ext cx="2564606" cy="32051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ts val="2500"/>
              </a:lnSpc>
              <a:buNone/>
            </a:pPr>
            <a:r>
              <a:rPr lang="en-US" sz="2000" b="1" spc="-61" kern="0" dirty="0">
                <a:solidFill>
                  <a:srgbClr val="272525"/>
                </a:solidFill>
                <a:latin typeface="Inter Bold" pitchFamily="34" charset="0"/>
                <a:ea typeface="Inter Bold" pitchFamily="34" charset="-122"/>
                <a:cs typeface="Inter Bold" pitchFamily="34" charset="-120"/>
              </a:rPr>
              <a:t>Квадрати</a:t>
            </a:r>
            <a:endParaRPr lang="en-US" sz="2000" dirty="0"/>
          </a:p>
        </p:txBody>
      </p:sp>
      <p:sp>
        <p:nvSpPr>
          <p:cNvPr id="14" name="Text 11"/>
          <p:cNvSpPr/>
          <p:nvPr/>
        </p:nvSpPr>
        <p:spPr>
          <a:xfrm>
            <a:off x="8443555" y="5751909"/>
            <a:ext cx="5468779" cy="656273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lnSpc>
                <a:spcPts val="2550"/>
              </a:lnSpc>
              <a:buNone/>
            </a:pPr>
            <a:r>
              <a:rPr lang="en-US" sz="1600" spc="-32" kern="0" dirty="0">
                <a:solidFill>
                  <a:srgbClr val="272525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Намагалися переконати Круга, що кути і грані важливіші.</a:t>
            </a:r>
            <a:endParaRPr lang="en-US" sz="1600" dirty="0"/>
          </a:p>
        </p:txBody>
      </p:sp>
      <p:sp>
        <p:nvSpPr>
          <p:cNvPr id="15" name="Shape 12"/>
          <p:cNvSpPr/>
          <p:nvPr/>
        </p:nvSpPr>
        <p:spPr>
          <a:xfrm>
            <a:off x="6389191" y="6476524"/>
            <a:ext cx="718066" cy="22860"/>
          </a:xfrm>
          <a:prstGeom prst="roundRect">
            <a:avLst>
              <a:gd name="adj" fmla="val 376954"/>
            </a:avLst>
          </a:prstGeom>
          <a:solidFill>
            <a:srgbClr val="C0C1D7"/>
          </a:solidFill>
          <a:ln/>
        </p:spPr>
      </p:sp>
      <p:sp>
        <p:nvSpPr>
          <p:cNvPr id="16" name="Shape 13"/>
          <p:cNvSpPr/>
          <p:nvPr/>
        </p:nvSpPr>
        <p:spPr>
          <a:xfrm>
            <a:off x="7084397" y="6257211"/>
            <a:ext cx="461605" cy="461605"/>
          </a:xfrm>
          <a:prstGeom prst="roundRect">
            <a:avLst>
              <a:gd name="adj" fmla="val 18668"/>
            </a:avLst>
          </a:prstGeom>
          <a:solidFill>
            <a:srgbClr val="DADBF1"/>
          </a:solidFill>
          <a:ln w="7620">
            <a:solidFill>
              <a:srgbClr val="C0C1D7"/>
            </a:solidFill>
            <a:prstDash val="solid"/>
          </a:ln>
        </p:spPr>
      </p:sp>
      <p:sp>
        <p:nvSpPr>
          <p:cNvPr id="17" name="Text 14"/>
          <p:cNvSpPr/>
          <p:nvPr/>
        </p:nvSpPr>
        <p:spPr>
          <a:xfrm>
            <a:off x="7220486" y="6334125"/>
            <a:ext cx="189428" cy="307777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ctr" indent="0" marL="0">
              <a:lnSpc>
                <a:spcPts val="2400"/>
              </a:lnSpc>
              <a:buNone/>
            </a:pPr>
            <a:r>
              <a:rPr lang="en-US" sz="2400" b="1" spc="-73" kern="0" dirty="0">
                <a:solidFill>
                  <a:srgbClr val="272525"/>
                </a:solidFill>
                <a:latin typeface="Inter Bold" pitchFamily="34" charset="0"/>
                <a:ea typeface="Inter Bold" pitchFamily="34" charset="-122"/>
                <a:cs typeface="Inter Bold" pitchFamily="34" charset="-120"/>
              </a:rPr>
              <a:t>3</a:t>
            </a:r>
            <a:endParaRPr lang="en-US" sz="2400" dirty="0"/>
          </a:p>
        </p:txBody>
      </p:sp>
      <p:sp>
        <p:nvSpPr>
          <p:cNvPr id="18" name="Text 15"/>
          <p:cNvSpPr/>
          <p:nvPr/>
        </p:nvSpPr>
        <p:spPr>
          <a:xfrm>
            <a:off x="3622238" y="6231612"/>
            <a:ext cx="2564606" cy="32051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r" indent="0" marL="0">
              <a:lnSpc>
                <a:spcPts val="2500"/>
              </a:lnSpc>
              <a:buNone/>
            </a:pPr>
            <a:r>
              <a:rPr lang="en-US" sz="2000" b="1" spc="-61" kern="0" dirty="0">
                <a:solidFill>
                  <a:srgbClr val="272525"/>
                </a:solidFill>
                <a:latin typeface="Inter Bold" pitchFamily="34" charset="0"/>
                <a:ea typeface="Inter Bold" pitchFamily="34" charset="-122"/>
                <a:cs typeface="Inter Bold" pitchFamily="34" charset="-120"/>
              </a:rPr>
              <a:t>Прямокутники</a:t>
            </a:r>
            <a:endParaRPr lang="en-US" sz="2000" dirty="0"/>
          </a:p>
        </p:txBody>
      </p:sp>
      <p:sp>
        <p:nvSpPr>
          <p:cNvPr id="19" name="Text 16"/>
          <p:cNvSpPr/>
          <p:nvPr/>
        </p:nvSpPr>
        <p:spPr>
          <a:xfrm>
            <a:off x="718066" y="6675120"/>
            <a:ext cx="5468779" cy="656273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r" indent="0" marL="0">
              <a:lnSpc>
                <a:spcPts val="2550"/>
              </a:lnSpc>
              <a:buNone/>
            </a:pPr>
            <a:r>
              <a:rPr lang="en-US" sz="1600" spc="-32" kern="0" dirty="0">
                <a:solidFill>
                  <a:srgbClr val="272525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Пропонували Кругу стати частиною великого проекту, але він відмовився.</a:t>
            </a:r>
            <a:endParaRPr lang="en-US" sz="1600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9144000" y="0"/>
            <a:ext cx="5486400" cy="82296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793790" y="1518523"/>
            <a:ext cx="5670590" cy="70877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indent="0" marL="0">
              <a:lnSpc>
                <a:spcPts val="5550"/>
              </a:lnSpc>
              <a:buNone/>
            </a:pPr>
            <a:r>
              <a:rPr lang="en-US" sz="4450" b="1" spc="-134" kern="0" dirty="0">
                <a:solidFill>
                  <a:srgbClr val="000000"/>
                </a:solidFill>
                <a:latin typeface="Inter Bold" pitchFamily="34" charset="0"/>
                <a:ea typeface="Inter Bold" pitchFamily="34" charset="-122"/>
                <a:cs typeface="Inter Bold" pitchFamily="34" charset="-120"/>
              </a:rPr>
              <a:t>Круг як лідер</a:t>
            </a:r>
            <a:endParaRPr lang="en-US" sz="4450" dirty="0"/>
          </a:p>
        </p:txBody>
      </p:sp>
      <p:sp>
        <p:nvSpPr>
          <p:cNvPr id="4" name="Shape 1"/>
          <p:cNvSpPr/>
          <p:nvPr/>
        </p:nvSpPr>
        <p:spPr>
          <a:xfrm>
            <a:off x="793790" y="2567464"/>
            <a:ext cx="7556421" cy="4143613"/>
          </a:xfrm>
          <a:prstGeom prst="roundRect">
            <a:avLst>
              <a:gd name="adj" fmla="val 2299"/>
            </a:avLst>
          </a:prstGeom>
          <a:noFill/>
          <a:ln w="7620">
            <a:solidFill>
              <a:srgbClr val="000000">
                <a:alpha val="8000"/>
              </a:srgbClr>
            </a:solidFill>
            <a:prstDash val="solid"/>
          </a:ln>
        </p:spPr>
      </p:sp>
      <p:sp>
        <p:nvSpPr>
          <p:cNvPr id="5" name="Shape 2"/>
          <p:cNvSpPr/>
          <p:nvPr/>
        </p:nvSpPr>
        <p:spPr>
          <a:xfrm>
            <a:off x="801410" y="2575084"/>
            <a:ext cx="7541181" cy="1013222"/>
          </a:xfrm>
          <a:prstGeom prst="rect">
            <a:avLst/>
          </a:prstGeom>
          <a:solidFill>
            <a:srgbClr val="FFFFFF">
              <a:alpha val="4000"/>
            </a:srgbClr>
          </a:solidFill>
          <a:ln/>
        </p:spPr>
      </p:sp>
      <p:sp>
        <p:nvSpPr>
          <p:cNvPr id="6" name="Text 3"/>
          <p:cNvSpPr/>
          <p:nvPr/>
        </p:nvSpPr>
        <p:spPr>
          <a:xfrm>
            <a:off x="1028224" y="2718792"/>
            <a:ext cx="3313152" cy="36290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indent="0" marL="0">
              <a:lnSpc>
                <a:spcPts val="2850"/>
              </a:lnSpc>
              <a:buNone/>
            </a:pPr>
            <a:r>
              <a:rPr lang="en-US" sz="1750" spc="-36" kern="0" dirty="0">
                <a:solidFill>
                  <a:srgbClr val="272525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Трикутники</a:t>
            </a:r>
            <a:endParaRPr lang="en-US" sz="1750" dirty="0"/>
          </a:p>
        </p:txBody>
      </p:sp>
      <p:sp>
        <p:nvSpPr>
          <p:cNvPr id="7" name="Text 4"/>
          <p:cNvSpPr/>
          <p:nvPr/>
        </p:nvSpPr>
        <p:spPr>
          <a:xfrm>
            <a:off x="4802624" y="2718792"/>
            <a:ext cx="3313152" cy="72580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lnSpc>
                <a:spcPts val="2850"/>
              </a:lnSpc>
              <a:buNone/>
            </a:pPr>
            <a:r>
              <a:rPr lang="en-US" sz="1750" spc="-36" kern="0" dirty="0">
                <a:solidFill>
                  <a:srgbClr val="272525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Навчилися швидкості і гнучкості завдяки Кругу.</a:t>
            </a:r>
            <a:endParaRPr lang="en-US" sz="1750" dirty="0"/>
          </a:p>
        </p:txBody>
      </p:sp>
      <p:sp>
        <p:nvSpPr>
          <p:cNvPr id="8" name="Shape 5"/>
          <p:cNvSpPr/>
          <p:nvPr/>
        </p:nvSpPr>
        <p:spPr>
          <a:xfrm>
            <a:off x="801410" y="3588306"/>
            <a:ext cx="7541181" cy="1376124"/>
          </a:xfrm>
          <a:prstGeom prst="rect">
            <a:avLst/>
          </a:prstGeom>
          <a:solidFill>
            <a:srgbClr val="000000">
              <a:alpha val="4000"/>
            </a:srgbClr>
          </a:solidFill>
          <a:ln/>
        </p:spPr>
      </p:sp>
      <p:sp>
        <p:nvSpPr>
          <p:cNvPr id="9" name="Text 6"/>
          <p:cNvSpPr/>
          <p:nvPr/>
        </p:nvSpPr>
        <p:spPr>
          <a:xfrm>
            <a:off x="1028224" y="3732014"/>
            <a:ext cx="3313152" cy="36290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indent="0" marL="0">
              <a:lnSpc>
                <a:spcPts val="2850"/>
              </a:lnSpc>
              <a:buNone/>
            </a:pPr>
            <a:r>
              <a:rPr lang="en-US" sz="1750" spc="-36" kern="0" dirty="0">
                <a:solidFill>
                  <a:srgbClr val="272525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Квадрати</a:t>
            </a:r>
            <a:endParaRPr lang="en-US" sz="1750" dirty="0"/>
          </a:p>
        </p:txBody>
      </p:sp>
      <p:sp>
        <p:nvSpPr>
          <p:cNvPr id="10" name="Text 7"/>
          <p:cNvSpPr/>
          <p:nvPr/>
        </p:nvSpPr>
        <p:spPr>
          <a:xfrm>
            <a:off x="4802624" y="3732014"/>
            <a:ext cx="3313152" cy="108870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lnSpc>
                <a:spcPts val="2850"/>
              </a:lnSpc>
              <a:buNone/>
            </a:pPr>
            <a:r>
              <a:rPr lang="en-US" sz="1750" spc="-36" kern="0" dirty="0">
                <a:solidFill>
                  <a:srgbClr val="272525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Зрозуміли, що стабільність не завжди головна, іноді потрібно рухатися.</a:t>
            </a:r>
            <a:endParaRPr lang="en-US" sz="1750" dirty="0"/>
          </a:p>
        </p:txBody>
      </p:sp>
      <p:sp>
        <p:nvSpPr>
          <p:cNvPr id="11" name="Shape 8"/>
          <p:cNvSpPr/>
          <p:nvPr/>
        </p:nvSpPr>
        <p:spPr>
          <a:xfrm>
            <a:off x="801410" y="4964430"/>
            <a:ext cx="7541181" cy="1739027"/>
          </a:xfrm>
          <a:prstGeom prst="rect">
            <a:avLst/>
          </a:prstGeom>
          <a:solidFill>
            <a:srgbClr val="FFFFFF">
              <a:alpha val="4000"/>
            </a:srgbClr>
          </a:solidFill>
          <a:ln/>
        </p:spPr>
      </p:sp>
      <p:sp>
        <p:nvSpPr>
          <p:cNvPr id="12" name="Text 9"/>
          <p:cNvSpPr/>
          <p:nvPr/>
        </p:nvSpPr>
        <p:spPr>
          <a:xfrm>
            <a:off x="1028224" y="5108138"/>
            <a:ext cx="3313152" cy="36290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indent="0" marL="0">
              <a:lnSpc>
                <a:spcPts val="2850"/>
              </a:lnSpc>
              <a:buNone/>
            </a:pPr>
            <a:r>
              <a:rPr lang="en-US" sz="1750" spc="-36" kern="0" dirty="0">
                <a:solidFill>
                  <a:srgbClr val="272525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Прямокутники</a:t>
            </a:r>
            <a:endParaRPr lang="en-US" sz="1750" dirty="0"/>
          </a:p>
        </p:txBody>
      </p:sp>
      <p:sp>
        <p:nvSpPr>
          <p:cNvPr id="13" name="Text 10"/>
          <p:cNvSpPr/>
          <p:nvPr/>
        </p:nvSpPr>
        <p:spPr>
          <a:xfrm>
            <a:off x="4802624" y="5108138"/>
            <a:ext cx="3313152" cy="145161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lnSpc>
                <a:spcPts val="2850"/>
              </a:lnSpc>
              <a:buNone/>
            </a:pPr>
            <a:r>
              <a:rPr lang="en-US" sz="1750" spc="-36" kern="0" dirty="0">
                <a:solidFill>
                  <a:srgbClr val="272525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Побачили, що індивідуальність може бути ціннішою, ніж прагнення до стандартів.</a:t>
            </a:r>
            <a:endParaRPr lang="en-US" sz="1750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7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9144000" y="0"/>
            <a:ext cx="5486400" cy="82296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793790" y="885706"/>
            <a:ext cx="7556421" cy="141755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lnSpc>
                <a:spcPts val="5550"/>
              </a:lnSpc>
              <a:buNone/>
            </a:pPr>
            <a:r>
              <a:rPr lang="en-US" sz="4450" b="1" spc="-134" kern="0" dirty="0">
                <a:solidFill>
                  <a:srgbClr val="000000"/>
                </a:solidFill>
                <a:latin typeface="Inter Bold" pitchFamily="34" charset="0"/>
                <a:ea typeface="Inter Bold" pitchFamily="34" charset="-122"/>
                <a:cs typeface="Inter Bold" pitchFamily="34" charset="-120"/>
              </a:rPr>
              <a:t>Усвідомлення цінності відмінностей</a:t>
            </a:r>
            <a:endParaRPr lang="en-US" sz="4450" dirty="0"/>
          </a:p>
        </p:txBody>
      </p:sp>
      <p:pic>
        <p:nvPicPr>
          <p:cNvPr id="4" name="Image 1" descr="preencoded.png">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93790" y="2643426"/>
            <a:ext cx="566976" cy="566976"/>
          </a:xfrm>
          <a:prstGeom prst="rect">
            <a:avLst/>
          </a:prstGeom>
        </p:spPr>
      </p:pic>
      <p:sp>
        <p:nvSpPr>
          <p:cNvPr id="5" name="Text 1"/>
          <p:cNvSpPr/>
          <p:nvPr/>
        </p:nvSpPr>
        <p:spPr>
          <a:xfrm>
            <a:off x="793790" y="3437215"/>
            <a:ext cx="2835235" cy="3543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ts val="2750"/>
              </a:lnSpc>
              <a:buNone/>
            </a:pPr>
            <a:r>
              <a:rPr lang="en-US" sz="2200" b="1" spc="-67" kern="0" dirty="0">
                <a:solidFill>
                  <a:srgbClr val="272525"/>
                </a:solidFill>
                <a:latin typeface="Inter Bold" pitchFamily="34" charset="0"/>
                <a:ea typeface="Inter Bold" pitchFamily="34" charset="-122"/>
                <a:cs typeface="Inter Bold" pitchFamily="34" charset="-120"/>
              </a:rPr>
              <a:t>Гострота</a:t>
            </a:r>
            <a:endParaRPr lang="en-US" sz="2200" dirty="0"/>
          </a:p>
        </p:txBody>
      </p:sp>
      <p:sp>
        <p:nvSpPr>
          <p:cNvPr id="6" name="Text 2"/>
          <p:cNvSpPr/>
          <p:nvPr/>
        </p:nvSpPr>
        <p:spPr>
          <a:xfrm>
            <a:off x="793790" y="3927634"/>
            <a:ext cx="3608070" cy="72580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lnSpc>
                <a:spcPts val="2850"/>
              </a:lnSpc>
              <a:buNone/>
            </a:pPr>
            <a:r>
              <a:rPr lang="en-US" sz="1750" spc="-36" kern="0" dirty="0">
                <a:solidFill>
                  <a:srgbClr val="272525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Допомагала будувати план і швидко діяти.</a:t>
            </a:r>
            <a:endParaRPr lang="en-US" sz="1750" dirty="0"/>
          </a:p>
        </p:txBody>
      </p:sp>
      <p:pic>
        <p:nvPicPr>
          <p:cNvPr id="7" name="Image 2" descr="preencoded.png">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742021" y="2643426"/>
            <a:ext cx="566976" cy="566976"/>
          </a:xfrm>
          <a:prstGeom prst="rect">
            <a:avLst/>
          </a:prstGeom>
        </p:spPr>
      </p:pic>
      <p:sp>
        <p:nvSpPr>
          <p:cNvPr id="8" name="Text 3"/>
          <p:cNvSpPr/>
          <p:nvPr/>
        </p:nvSpPr>
        <p:spPr>
          <a:xfrm>
            <a:off x="4742021" y="3437215"/>
            <a:ext cx="2835235" cy="3543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ts val="2750"/>
              </a:lnSpc>
              <a:buNone/>
            </a:pPr>
            <a:r>
              <a:rPr lang="en-US" sz="2200" b="1" spc="-67" kern="0" dirty="0">
                <a:solidFill>
                  <a:srgbClr val="272525"/>
                </a:solidFill>
                <a:latin typeface="Inter Bold" pitchFamily="34" charset="0"/>
                <a:ea typeface="Inter Bold" pitchFamily="34" charset="-122"/>
                <a:cs typeface="Inter Bold" pitchFamily="34" charset="-120"/>
              </a:rPr>
              <a:t>Стабільність</a:t>
            </a:r>
            <a:endParaRPr lang="en-US" sz="2200" dirty="0"/>
          </a:p>
        </p:txBody>
      </p:sp>
      <p:sp>
        <p:nvSpPr>
          <p:cNvPr id="9" name="Text 4"/>
          <p:cNvSpPr/>
          <p:nvPr/>
        </p:nvSpPr>
        <p:spPr>
          <a:xfrm>
            <a:off x="4742021" y="3927634"/>
            <a:ext cx="3608189" cy="72580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lnSpc>
                <a:spcPts val="2850"/>
              </a:lnSpc>
              <a:buNone/>
            </a:pPr>
            <a:r>
              <a:rPr lang="en-US" sz="1750" spc="-36" kern="0" dirty="0">
                <a:solidFill>
                  <a:srgbClr val="272525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Забезпечувала надійність і стійкість.</a:t>
            </a:r>
            <a:endParaRPr lang="en-US" sz="1750" dirty="0"/>
          </a:p>
        </p:txBody>
      </p:sp>
      <p:pic>
        <p:nvPicPr>
          <p:cNvPr id="10" name="Image 3" descr="preencoded.png">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93790" y="5333881"/>
            <a:ext cx="566976" cy="566976"/>
          </a:xfrm>
          <a:prstGeom prst="rect">
            <a:avLst/>
          </a:prstGeom>
        </p:spPr>
      </p:pic>
      <p:sp>
        <p:nvSpPr>
          <p:cNvPr id="11" name="Text 5"/>
          <p:cNvSpPr/>
          <p:nvPr/>
        </p:nvSpPr>
        <p:spPr>
          <a:xfrm>
            <a:off x="793790" y="6127671"/>
            <a:ext cx="2835235" cy="3543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ts val="2750"/>
              </a:lnSpc>
              <a:buNone/>
            </a:pPr>
            <a:r>
              <a:rPr lang="en-US" sz="2200" b="1" spc="-67" kern="0" dirty="0">
                <a:solidFill>
                  <a:srgbClr val="272525"/>
                </a:solidFill>
                <a:latin typeface="Inter Bold" pitchFamily="34" charset="0"/>
                <a:ea typeface="Inter Bold" pitchFamily="34" charset="-122"/>
                <a:cs typeface="Inter Bold" pitchFamily="34" charset="-120"/>
              </a:rPr>
              <a:t>Практичність</a:t>
            </a:r>
            <a:endParaRPr lang="en-US" sz="2200" dirty="0"/>
          </a:p>
        </p:txBody>
      </p:sp>
      <p:sp>
        <p:nvSpPr>
          <p:cNvPr id="12" name="Text 6"/>
          <p:cNvSpPr/>
          <p:nvPr/>
        </p:nvSpPr>
        <p:spPr>
          <a:xfrm>
            <a:off x="793790" y="6618089"/>
            <a:ext cx="3608070" cy="72580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lnSpc>
                <a:spcPts val="2850"/>
              </a:lnSpc>
              <a:buNone/>
            </a:pPr>
            <a:r>
              <a:rPr lang="en-US" sz="1750" spc="-36" kern="0" dirty="0">
                <a:solidFill>
                  <a:srgbClr val="272525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Допомогла зробити світ красивішим і функціональним.</a:t>
            </a:r>
            <a:endParaRPr lang="en-US" sz="1750" dirty="0"/>
          </a:p>
        </p:txBody>
      </p:sp>
      <p:pic>
        <p:nvPicPr>
          <p:cNvPr id="13" name="Image 4" descr="preencoded.png">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742021" y="5333881"/>
            <a:ext cx="566976" cy="566976"/>
          </a:xfrm>
          <a:prstGeom prst="rect">
            <a:avLst/>
          </a:prstGeom>
        </p:spPr>
      </p:pic>
      <p:sp>
        <p:nvSpPr>
          <p:cNvPr id="14" name="Text 7"/>
          <p:cNvSpPr/>
          <p:nvPr/>
        </p:nvSpPr>
        <p:spPr>
          <a:xfrm>
            <a:off x="4742021" y="6127671"/>
            <a:ext cx="2835235" cy="3543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ts val="2750"/>
              </a:lnSpc>
              <a:buNone/>
            </a:pPr>
            <a:r>
              <a:rPr lang="en-US" sz="2200" b="1" spc="-67" kern="0" dirty="0">
                <a:solidFill>
                  <a:srgbClr val="272525"/>
                </a:solidFill>
                <a:latin typeface="Inter Bold" pitchFamily="34" charset="0"/>
                <a:ea typeface="Inter Bold" pitchFamily="34" charset="-122"/>
                <a:cs typeface="Inter Bold" pitchFamily="34" charset="-120"/>
              </a:rPr>
              <a:t>Вільність</a:t>
            </a:r>
            <a:endParaRPr lang="en-US" sz="2200" dirty="0"/>
          </a:p>
        </p:txBody>
      </p:sp>
      <p:sp>
        <p:nvSpPr>
          <p:cNvPr id="15" name="Text 8"/>
          <p:cNvSpPr/>
          <p:nvPr/>
        </p:nvSpPr>
        <p:spPr>
          <a:xfrm>
            <a:off x="4742021" y="6618089"/>
            <a:ext cx="3608189" cy="72580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lnSpc>
                <a:spcPts val="2850"/>
              </a:lnSpc>
              <a:buNone/>
            </a:pPr>
            <a:r>
              <a:rPr lang="en-US" sz="1750" spc="-36" kern="0" dirty="0">
                <a:solidFill>
                  <a:srgbClr val="272525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Нагадала, що рух, дослідження і свобода думки важливі.</a:t>
            </a:r>
            <a:endParaRPr lang="en-US" sz="1750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8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14630400" cy="2835235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793790" y="3983950"/>
            <a:ext cx="5670590" cy="70877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indent="0" marL="0">
              <a:lnSpc>
                <a:spcPts val="5550"/>
              </a:lnSpc>
              <a:buNone/>
            </a:pPr>
            <a:r>
              <a:rPr lang="en-US" sz="4450" b="1" spc="-134" kern="0" dirty="0">
                <a:solidFill>
                  <a:srgbClr val="000000"/>
                </a:solidFill>
                <a:latin typeface="Inter Bold" pitchFamily="34" charset="0"/>
                <a:ea typeface="Inter Bold" pitchFamily="34" charset="-122"/>
                <a:cs typeface="Inter Bold" pitchFamily="34" charset="-120"/>
              </a:rPr>
              <a:t>Мораль казки</a:t>
            </a:r>
            <a:endParaRPr lang="en-US" sz="4450" dirty="0"/>
          </a:p>
        </p:txBody>
      </p:sp>
      <p:sp>
        <p:nvSpPr>
          <p:cNvPr id="4" name="Shape 1"/>
          <p:cNvSpPr/>
          <p:nvPr/>
        </p:nvSpPr>
        <p:spPr>
          <a:xfrm>
            <a:off x="793790" y="5032891"/>
            <a:ext cx="4196358" cy="2047994"/>
          </a:xfrm>
          <a:prstGeom prst="roundRect">
            <a:avLst>
              <a:gd name="adj" fmla="val 4652"/>
            </a:avLst>
          </a:prstGeom>
          <a:solidFill>
            <a:srgbClr val="DADBF1"/>
          </a:solidFill>
          <a:ln w="7620">
            <a:solidFill>
              <a:srgbClr val="C0C1D7"/>
            </a:solidFill>
            <a:prstDash val="solid"/>
          </a:ln>
        </p:spPr>
      </p:sp>
      <p:sp>
        <p:nvSpPr>
          <p:cNvPr id="5" name="Text 2"/>
          <p:cNvSpPr/>
          <p:nvPr/>
        </p:nvSpPr>
        <p:spPr>
          <a:xfrm>
            <a:off x="1028224" y="5267325"/>
            <a:ext cx="2835235" cy="3543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indent="0" marL="0">
              <a:lnSpc>
                <a:spcPts val="2750"/>
              </a:lnSpc>
              <a:buNone/>
            </a:pPr>
            <a:r>
              <a:rPr lang="en-US" sz="2200" b="1" spc="-67" kern="0" dirty="0">
                <a:solidFill>
                  <a:srgbClr val="272525"/>
                </a:solidFill>
                <a:latin typeface="Inter Bold" pitchFamily="34" charset="0"/>
                <a:ea typeface="Inter Bold" pitchFamily="34" charset="-122"/>
                <a:cs typeface="Inter Bold" pitchFamily="34" charset="-120"/>
              </a:rPr>
              <a:t>Кожен унікальний</a:t>
            </a:r>
            <a:endParaRPr lang="en-US" sz="2200" dirty="0"/>
          </a:p>
        </p:txBody>
      </p:sp>
      <p:sp>
        <p:nvSpPr>
          <p:cNvPr id="6" name="Text 3"/>
          <p:cNvSpPr/>
          <p:nvPr/>
        </p:nvSpPr>
        <p:spPr>
          <a:xfrm>
            <a:off x="1028224" y="5757743"/>
            <a:ext cx="3727490" cy="72580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lnSpc>
                <a:spcPts val="2850"/>
              </a:lnSpc>
              <a:buNone/>
            </a:pPr>
            <a:r>
              <a:rPr lang="en-US" sz="1750" spc="-36" kern="0" dirty="0">
                <a:solidFill>
                  <a:srgbClr val="272525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Не соромся бути собою, адже ти неповторний.</a:t>
            </a:r>
            <a:endParaRPr lang="en-US" sz="1750" dirty="0"/>
          </a:p>
        </p:txBody>
      </p:sp>
      <p:sp>
        <p:nvSpPr>
          <p:cNvPr id="7" name="Shape 4"/>
          <p:cNvSpPr/>
          <p:nvPr/>
        </p:nvSpPr>
        <p:spPr>
          <a:xfrm>
            <a:off x="5216962" y="5032891"/>
            <a:ext cx="4196358" cy="2047994"/>
          </a:xfrm>
          <a:prstGeom prst="roundRect">
            <a:avLst>
              <a:gd name="adj" fmla="val 4652"/>
            </a:avLst>
          </a:prstGeom>
          <a:solidFill>
            <a:srgbClr val="DADBF1"/>
          </a:solidFill>
          <a:ln w="7620">
            <a:solidFill>
              <a:srgbClr val="C0C1D7"/>
            </a:solidFill>
            <a:prstDash val="solid"/>
          </a:ln>
        </p:spPr>
      </p:sp>
      <p:sp>
        <p:nvSpPr>
          <p:cNvPr id="8" name="Text 5"/>
          <p:cNvSpPr/>
          <p:nvPr/>
        </p:nvSpPr>
        <p:spPr>
          <a:xfrm>
            <a:off x="5451396" y="5267325"/>
            <a:ext cx="2835235" cy="3543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indent="0" marL="0">
              <a:lnSpc>
                <a:spcPts val="2750"/>
              </a:lnSpc>
              <a:buNone/>
            </a:pPr>
            <a:r>
              <a:rPr lang="en-US" sz="2200" b="1" spc="-67" kern="0" dirty="0">
                <a:solidFill>
                  <a:srgbClr val="272525"/>
                </a:solidFill>
                <a:latin typeface="Inter Bold" pitchFamily="34" charset="0"/>
                <a:ea typeface="Inter Bold" pitchFamily="34" charset="-122"/>
                <a:cs typeface="Inter Bold" pitchFamily="34" charset="-120"/>
              </a:rPr>
              <a:t>Відмінності цінні</a:t>
            </a:r>
            <a:endParaRPr lang="en-US" sz="2200" dirty="0"/>
          </a:p>
        </p:txBody>
      </p:sp>
      <p:sp>
        <p:nvSpPr>
          <p:cNvPr id="9" name="Text 6"/>
          <p:cNvSpPr/>
          <p:nvPr/>
        </p:nvSpPr>
        <p:spPr>
          <a:xfrm>
            <a:off x="5451396" y="5757743"/>
            <a:ext cx="3727490" cy="108870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lnSpc>
                <a:spcPts val="2850"/>
              </a:lnSpc>
              <a:buNone/>
            </a:pPr>
            <a:r>
              <a:rPr lang="en-US" sz="1750" spc="-36" kern="0" dirty="0">
                <a:solidFill>
                  <a:srgbClr val="272525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Тільки разом різні фігури можуть створити красивий і гармонійний світ.</a:t>
            </a:r>
            <a:endParaRPr lang="en-US" sz="1750" dirty="0"/>
          </a:p>
        </p:txBody>
      </p:sp>
      <p:sp>
        <p:nvSpPr>
          <p:cNvPr id="10" name="Shape 7"/>
          <p:cNvSpPr/>
          <p:nvPr/>
        </p:nvSpPr>
        <p:spPr>
          <a:xfrm>
            <a:off x="9640133" y="5032891"/>
            <a:ext cx="4196358" cy="2047994"/>
          </a:xfrm>
          <a:prstGeom prst="roundRect">
            <a:avLst>
              <a:gd name="adj" fmla="val 4652"/>
            </a:avLst>
          </a:prstGeom>
          <a:solidFill>
            <a:srgbClr val="DADBF1"/>
          </a:solidFill>
          <a:ln w="7620">
            <a:solidFill>
              <a:srgbClr val="C0C1D7"/>
            </a:solidFill>
            <a:prstDash val="solid"/>
          </a:ln>
        </p:spPr>
      </p:sp>
      <p:sp>
        <p:nvSpPr>
          <p:cNvPr id="11" name="Text 8"/>
          <p:cNvSpPr/>
          <p:nvPr/>
        </p:nvSpPr>
        <p:spPr>
          <a:xfrm>
            <a:off x="9874568" y="5267325"/>
            <a:ext cx="2835235" cy="3543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indent="0" marL="0">
              <a:lnSpc>
                <a:spcPts val="2750"/>
              </a:lnSpc>
              <a:buNone/>
            </a:pPr>
            <a:r>
              <a:rPr lang="en-US" sz="2200" b="1" spc="-67" kern="0" dirty="0">
                <a:solidFill>
                  <a:srgbClr val="272525"/>
                </a:solidFill>
                <a:latin typeface="Inter Bold" pitchFamily="34" charset="0"/>
                <a:ea typeface="Inter Bold" pitchFamily="34" charset="-122"/>
                <a:cs typeface="Inter Bold" pitchFamily="34" charset="-120"/>
              </a:rPr>
              <a:t>Важливо рухатися</a:t>
            </a:r>
            <a:endParaRPr lang="en-US" sz="2200" dirty="0"/>
          </a:p>
        </p:txBody>
      </p:sp>
      <p:sp>
        <p:nvSpPr>
          <p:cNvPr id="12" name="Text 9"/>
          <p:cNvSpPr/>
          <p:nvPr/>
        </p:nvSpPr>
        <p:spPr>
          <a:xfrm>
            <a:off x="9874568" y="5757743"/>
            <a:ext cx="3727490" cy="72580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lnSpc>
                <a:spcPts val="2850"/>
              </a:lnSpc>
              <a:buNone/>
            </a:pPr>
            <a:r>
              <a:rPr lang="en-US" sz="1750" spc="-36" kern="0" dirty="0">
                <a:solidFill>
                  <a:srgbClr val="272525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Досліджуй світ, не бійся змін, адже життя - це подорож.</a:t>
            </a:r>
            <a:endParaRPr lang="en-US" sz="1750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(16:9)</PresentationFormat>
  <Paragraphs>0</Paragraphs>
  <Slides>8</Slides>
  <Notes>8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1" baseType="lpstr">
      <vt:lpstr>Arial</vt:lpstr>
      <vt:lpstr>Calibri</vt:lpstr>
      <vt:lpstr>Office Theme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</vt:vector>
  </TitlesOfParts>
  <Company>PptxGenJS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PptxGenJS Presentation</dc:title>
  <dc:subject>PptxGenJS Presentation</dc:subject>
  <dc:creator>PptxGenJS</dc:creator>
  <cp:lastModifiedBy>PptxGenJS</cp:lastModifiedBy>
  <cp:revision>1</cp:revision>
  <dcterms:created xsi:type="dcterms:W3CDTF">2024-11-28T06:49:23Z</dcterms:created>
  <dcterms:modified xsi:type="dcterms:W3CDTF">2024-11-28T06:49:23Z</dcterms:modified>
</cp:coreProperties>
</file>