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1" r:id="rId4"/>
    <p:sldId id="262" r:id="rId5"/>
    <p:sldId id="260" r:id="rId6"/>
    <p:sldId id="258" r:id="rId7"/>
    <p:sldId id="261" r:id="rId8"/>
    <p:sldId id="263" r:id="rId9"/>
    <p:sldId id="259" r:id="rId10"/>
    <p:sldId id="267" r:id="rId11"/>
    <p:sldId id="268" r:id="rId12"/>
    <p:sldId id="266" r:id="rId13"/>
    <p:sldId id="264" r:id="rId14"/>
    <p:sldId id="269" r:id="rId15"/>
    <p:sldId id="265" r:id="rId16"/>
    <p:sldId id="274" r:id="rId17"/>
    <p:sldId id="275" r:id="rId18"/>
    <p:sldId id="276" r:id="rId19"/>
    <p:sldId id="273" r:id="rId20"/>
    <p:sldId id="272" r:id="rId21"/>
    <p:sldId id="277" r:id="rId22"/>
    <p:sldId id="278" r:id="rId23"/>
    <p:sldId id="279" r:id="rId24"/>
    <p:sldId id="280" r:id="rId25"/>
    <p:sldId id="282" r:id="rId26"/>
    <p:sldId id="27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5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surl.li/lfgzcq" TargetMode="External"/><Relationship Id="rId2" Type="http://schemas.openxmlformats.org/officeDocument/2006/relationships/hyperlink" Target="https://surl.li/hjzeaq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851" y="2549921"/>
            <a:ext cx="3737846" cy="1598131"/>
          </a:xfrm>
        </p:spPr>
        <p:txBody>
          <a:bodyPr>
            <a:noAutofit/>
          </a:bodyPr>
          <a:lstStyle/>
          <a:p>
            <a:pPr fontAlgn="base"/>
            <a:r>
              <a:rPr lang="uk-UA" sz="4000" b="1" dirty="0">
                <a:solidFill>
                  <a:schemeClr val="accent5">
                    <a:lumMod val="50000"/>
                  </a:schemeClr>
                </a:solidFill>
              </a:rPr>
              <a:t>МЕТОДИ НАВЧАННЯ, </a:t>
            </a: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uk-UA" sz="40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</a:rPr>
              <a:t>ПРО </a:t>
            </a:r>
            <a:r>
              <a:rPr lang="uk-UA" sz="4000" b="1" dirty="0">
                <a:solidFill>
                  <a:schemeClr val="accent5">
                    <a:lumMod val="50000"/>
                  </a:schemeClr>
                </a:solidFill>
              </a:rPr>
              <a:t>ЯКІ МАЄ ЗНАТИ КОЖЕН УЧИТЕЛЬ</a:t>
            </a:r>
            <a:endParaRPr lang="ru-RU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77345" y="4896197"/>
            <a:ext cx="2377440" cy="773083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uk-UA" sz="2400" b="1" dirty="0" smtClean="0">
                <a:solidFill>
                  <a:srgbClr val="0070C0"/>
                </a:solidFill>
              </a:rPr>
              <a:t>Підготувала: </a:t>
            </a:r>
          </a:p>
          <a:p>
            <a:pPr algn="just"/>
            <a:r>
              <a:rPr lang="uk-UA" sz="2400" b="1" dirty="0" smtClean="0">
                <a:solidFill>
                  <a:srgbClr val="0070C0"/>
                </a:solidFill>
              </a:rPr>
              <a:t>Брянцева С. М., директор </a:t>
            </a:r>
          </a:p>
          <a:p>
            <a:pPr algn="just"/>
            <a:r>
              <a:rPr lang="uk-UA" sz="2400" b="1" dirty="0" smtClean="0">
                <a:solidFill>
                  <a:srgbClr val="0070C0"/>
                </a:solidFill>
              </a:rPr>
              <a:t>КУ «Путивльський ЦПРПП»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89216" y="481219"/>
            <a:ext cx="67831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>
                <a:solidFill>
                  <a:srgbClr val="002060"/>
                </a:solidFill>
                <a:latin typeface="+mj-lt"/>
              </a:rPr>
              <a:t>Знання методів навчання </a:t>
            </a:r>
            <a:endParaRPr lang="ru-RU" sz="3400" b="1" dirty="0" smtClean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ru-RU" sz="3400" b="1" dirty="0">
                <a:solidFill>
                  <a:srgbClr val="002060"/>
                </a:solidFill>
                <a:latin typeface="+mj-lt"/>
              </a:rPr>
              <a:t>для </a:t>
            </a:r>
            <a:r>
              <a:rPr lang="ru-RU" sz="3400" b="1" dirty="0" smtClean="0">
                <a:solidFill>
                  <a:srgbClr val="002060"/>
                </a:solidFill>
                <a:latin typeface="+mj-lt"/>
              </a:rPr>
              <a:t>вчителя є важливим</a:t>
            </a:r>
          </a:p>
          <a:p>
            <a:pPr algn="ctr"/>
            <a:endParaRPr lang="ru-RU" sz="2800" b="1" dirty="0">
              <a:solidFill>
                <a:srgbClr val="002060"/>
              </a:solidFill>
              <a:latin typeface="+mj-lt"/>
            </a:endParaRP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	Ефективність навчання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400" b="1" dirty="0" smtClean="0"/>
              <a:t>		</a:t>
            </a:r>
          </a:p>
          <a:p>
            <a:r>
              <a:rPr lang="ru-RU" sz="1400" b="1" dirty="0"/>
              <a:t>	</a:t>
            </a:r>
            <a:r>
              <a:rPr lang="ru-RU" sz="1400" b="1" dirty="0" smtClean="0"/>
              <a:t>		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Активізація учнів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1400" dirty="0"/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Розвиток навичок</a:t>
            </a:r>
            <a:endParaRPr lang="ru-RU" sz="1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400" b="1" dirty="0" smtClean="0"/>
              <a:t>		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Індивідуалізація навчання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1400" dirty="0"/>
          </a:p>
          <a:p>
            <a:r>
              <a:rPr lang="ru-RU" sz="1400" b="1" dirty="0" smtClean="0"/>
              <a:t>				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Підвищення мотивації</a:t>
            </a:r>
            <a:endParaRPr lang="ru-RU" sz="1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1400" dirty="0"/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</a:rPr>
              <a:t>Підготовка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до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життя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1400" dirty="0"/>
          </a:p>
          <a:p>
            <a:r>
              <a:rPr lang="ru-RU" sz="1400" b="1" dirty="0" smtClean="0"/>
              <a:t>			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Професійний розвиток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 Box 20"/>
          <p:cNvSpPr txBox="1">
            <a:spLocks noChangeArrowheads="1"/>
          </p:cNvSpPr>
          <p:nvPr/>
        </p:nvSpPr>
        <p:spPr bwMode="gray">
          <a:xfrm>
            <a:off x="2635136" y="3797753"/>
            <a:ext cx="475488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Прийом навчання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 це лише частина методу, окремий вид роботи з учнями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/ ученицями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0038" y="1212739"/>
            <a:ext cx="4264428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Метод навчання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 це особлива форма організації навчального процесу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подачі матеріалу. </a:t>
            </a:r>
            <a:endParaRPr lang="ru-RU" sz="2400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40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2712" y="413169"/>
            <a:ext cx="6812403" cy="795801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Наочні, </a:t>
            </a:r>
            <a:r>
              <a:rPr lang="ru-RU" sz="4000" b="1" dirty="0">
                <a:solidFill>
                  <a:srgbClr val="002060"/>
                </a:solidFill>
              </a:rPr>
              <a:t>словесні та практичні методи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296417" y="1541738"/>
            <a:ext cx="5280025" cy="1938692"/>
            <a:chOff x="1250" y="1965"/>
            <a:chExt cx="3326" cy="911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74" y="2005"/>
              <a:ext cx="261" cy="309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36" y="1965"/>
              <a:ext cx="2840" cy="9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fontAlgn="base"/>
              <a:r>
                <a:rPr lang="uk-UA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Словесні  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метод</a:t>
              </a:r>
              <a:r>
                <a:rPr lang="uk-UA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и</a:t>
              </a:r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</a:p>
            <a:p>
              <a:pPr algn="just" fontAlgn="base"/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розповідь</a:t>
              </a:r>
              <a:r>
                <a:rPr lang="ru-RU" sz="2400" dirty="0">
                  <a:solidFill>
                    <a:schemeClr val="accent1">
                      <a:lumMod val="50000"/>
                    </a:schemeClr>
                  </a:solidFill>
                </a:rPr>
                <a:t>, інструктаж, бесіда, пояснення, дискусія, диспут, лекція, робота з підручниками й </a:t>
              </a:r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посібниками</a:t>
              </a:r>
              <a:endParaRPr lang="ru-RU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2244286" y="3521933"/>
            <a:ext cx="5229602" cy="1200151"/>
            <a:chOff x="1248" y="2503"/>
            <a:chExt cx="3103" cy="756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36" y="2503"/>
              <a:ext cx="2615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fontAlgn="base"/>
              <a:r>
                <a:rPr lang="uk-UA" sz="2400" b="1" dirty="0" smtClean="0">
                  <a:solidFill>
                    <a:schemeClr val="accent1">
                      <a:lumMod val="75000"/>
                    </a:schemeClr>
                  </a:solidFill>
                </a:rPr>
                <a:t>Наочні </a:t>
              </a:r>
              <a:r>
                <a:rPr lang="ru-RU" sz="2400" b="1" dirty="0" smtClean="0">
                  <a:solidFill>
                    <a:schemeClr val="accent1">
                      <a:lumMod val="75000"/>
                    </a:schemeClr>
                  </a:solidFill>
                </a:rPr>
                <a:t>метод</a:t>
              </a:r>
              <a:r>
                <a:rPr lang="uk-UA" sz="2400" b="1" dirty="0" smtClean="0">
                  <a:solidFill>
                    <a:schemeClr val="accent1">
                      <a:lumMod val="75000"/>
                    </a:schemeClr>
                  </a:solidFill>
                </a:rPr>
                <a:t>и </a:t>
              </a:r>
            </a:p>
            <a:p>
              <a:pPr fontAlgn="base"/>
              <a:r>
                <a:rPr lang="uk-UA" sz="2400" dirty="0" smtClean="0">
                  <a:solidFill>
                    <a:schemeClr val="accent1">
                      <a:lumMod val="75000"/>
                    </a:schemeClr>
                  </a:solidFill>
                </a:rPr>
                <a:t>д</a:t>
              </a:r>
              <a:r>
                <a:rPr lang="ru-RU" sz="2400" dirty="0" smtClean="0">
                  <a:solidFill>
                    <a:schemeClr val="accent1">
                      <a:lumMod val="75000"/>
                    </a:schemeClr>
                  </a:solidFill>
                </a:rPr>
                <a:t>емонстрування</a:t>
              </a: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</a:rPr>
                <a:t>, ілюстрування, самостійне </a:t>
              </a:r>
              <a:r>
                <a:rPr lang="ru-RU" sz="2400" dirty="0" smtClean="0">
                  <a:solidFill>
                    <a:schemeClr val="accent1">
                      <a:lumMod val="75000"/>
                    </a:schemeClr>
                  </a:solidFill>
                </a:rPr>
                <a:t>спостереження</a:t>
              </a:r>
              <a:endParaRPr lang="ru-RU" sz="24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1246909" y="5131747"/>
            <a:ext cx="6051550" cy="830263"/>
            <a:chOff x="1248" y="3074"/>
            <a:chExt cx="3812" cy="523"/>
          </a:xfrm>
        </p:grpSpPr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680" y="3074"/>
              <a:ext cx="3380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uk-UA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Практичні 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метод</a:t>
              </a:r>
              <a:r>
                <a:rPr lang="uk-UA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и</a:t>
              </a:r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</a:p>
            <a:p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вправи</a:t>
              </a:r>
              <a:r>
                <a:rPr lang="ru-RU" sz="2400" dirty="0">
                  <a:solidFill>
                    <a:schemeClr val="accent1">
                      <a:lumMod val="50000"/>
                    </a:schemeClr>
                  </a:solidFill>
                </a:rPr>
                <a:t>, лабораторні та дослідні </a:t>
              </a:r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роботи</a:t>
              </a:r>
              <a:endParaRPr lang="ru-RU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504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4153" y="413169"/>
            <a:ext cx="6799811" cy="795801"/>
          </a:xfrm>
        </p:spPr>
        <p:txBody>
          <a:bodyPr>
            <a:normAutofit/>
          </a:bodyPr>
          <a:lstStyle/>
          <a:p>
            <a:pPr algn="ctr" fontAlgn="base"/>
            <a:r>
              <a:rPr lang="uk-UA" sz="4000" b="1" dirty="0">
                <a:solidFill>
                  <a:srgbClr val="002060"/>
                </a:solidFill>
              </a:rPr>
              <a:t>Класифікація методів навчання</a:t>
            </a:r>
            <a:endParaRPr lang="ru-RU" sz="4000" b="1" dirty="0">
              <a:solidFill>
                <a:srgbClr val="002060"/>
              </a:solidFill>
            </a:endParaRPr>
          </a:p>
        </p:txBody>
      </p: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211555" y="1505129"/>
            <a:ext cx="6677139" cy="762001"/>
            <a:chOff x="1248" y="1993"/>
            <a:chExt cx="4319" cy="480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696" y="2037"/>
              <a:ext cx="3871" cy="4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Джерела </a:t>
              </a:r>
              <a:r>
                <a:rPr lang="uk-UA" sz="2000" b="1" dirty="0">
                  <a:solidFill>
                    <a:schemeClr val="accent1">
                      <a:lumMod val="75000"/>
                    </a:schemeClr>
                  </a:solidFill>
                </a:rPr>
                <a:t>подачі і сприйняття</a:t>
              </a:r>
              <a:r>
                <a:rPr lang="uk-UA" sz="2000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uk-UA" sz="2000" b="1" dirty="0">
                  <a:solidFill>
                    <a:schemeClr val="accent1">
                      <a:lumMod val="75000"/>
                    </a:schemeClr>
                  </a:solidFill>
                </a:rPr>
                <a:t>навчальної </a:t>
              </a:r>
              <a:r>
                <a:rPr lang="uk-UA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інформації</a:t>
              </a:r>
            </a:p>
            <a:p>
              <a:pPr fontAlgn="base"/>
              <a:r>
                <a:rPr lang="ru-RU" sz="1900" dirty="0" smtClean="0">
                  <a:solidFill>
                    <a:schemeClr val="accent1">
                      <a:lumMod val="75000"/>
                    </a:schemeClr>
                  </a:solidFill>
                </a:rPr>
                <a:t>словесні</a:t>
              </a:r>
              <a:r>
                <a:rPr lang="ru-RU" sz="1900" dirty="0">
                  <a:solidFill>
                    <a:schemeClr val="accent1">
                      <a:lumMod val="75000"/>
                    </a:schemeClr>
                  </a:solidFill>
                </a:rPr>
                <a:t>	</a:t>
              </a:r>
              <a:r>
                <a:rPr lang="ru-RU" sz="1900" dirty="0" smtClean="0">
                  <a:solidFill>
                    <a:schemeClr val="accent1">
                      <a:lumMod val="75000"/>
                    </a:schemeClr>
                  </a:solidFill>
                </a:rPr>
                <a:t>	наочні</a:t>
              </a:r>
              <a:r>
                <a:rPr lang="ru-RU" sz="1900" dirty="0">
                  <a:solidFill>
                    <a:schemeClr val="accent1">
                      <a:lumMod val="75000"/>
                    </a:schemeClr>
                  </a:solidFill>
                </a:rPr>
                <a:t>	</a:t>
              </a:r>
              <a:r>
                <a:rPr lang="ru-RU" sz="1900" dirty="0" smtClean="0">
                  <a:solidFill>
                    <a:schemeClr val="accent1">
                      <a:lumMod val="75000"/>
                    </a:schemeClr>
                  </a:solidFill>
                </a:rPr>
                <a:t>	практичні</a:t>
              </a:r>
              <a:endParaRPr lang="en-US" sz="19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322" y="1993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264457" y="2630865"/>
            <a:ext cx="6299201" cy="2398086"/>
            <a:chOff x="1277" y="2624"/>
            <a:chExt cx="3968" cy="2358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175" y="2726"/>
              <a:ext cx="53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680" y="2682"/>
              <a:ext cx="3565" cy="2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000" b="1" dirty="0" smtClean="0">
                  <a:solidFill>
                    <a:schemeClr val="accent1">
                      <a:lumMod val="50000"/>
                    </a:schemeClr>
                  </a:solidFill>
                </a:rPr>
                <a:t> За характером </a:t>
              </a:r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</a:rPr>
                <a:t>пізнавальної </a:t>
              </a:r>
              <a:r>
                <a:rPr lang="ru-RU" sz="2000" b="1" dirty="0" smtClean="0">
                  <a:solidFill>
                    <a:schemeClr val="accent1">
                      <a:lumMod val="50000"/>
                    </a:schemeClr>
                  </a:solidFill>
                </a:rPr>
                <a:t>діяльності</a:t>
              </a:r>
            </a:p>
            <a:p>
              <a:pPr algn="just" fontAlgn="base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пояснювально-ілюстративний</a:t>
              </a:r>
              <a:endParaRPr lang="ru-RU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just" fontAlgn="base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	репродуктивний</a:t>
              </a:r>
              <a:endParaRPr lang="ru-RU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just" fontAlgn="base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		частково-пошуковий</a:t>
              </a:r>
              <a:endParaRPr lang="ru-RU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just" fontAlgn="base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			проблемного викладу 				дослідницький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endParaRPr lang="ru-RU" b="1" dirty="0" smtClean="0"/>
            </a:p>
            <a:p>
              <a:r>
                <a:rPr lang="ru-RU" dirty="0" smtClean="0"/>
                <a:t> 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367" y="263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1311378" y="4447195"/>
            <a:ext cx="6106545" cy="1785009"/>
            <a:chOff x="1319" y="3136"/>
            <a:chExt cx="2553" cy="1492"/>
          </a:xfrm>
        </p:grpSpPr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17" y="3312"/>
              <a:ext cx="455" cy="251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672" y="3136"/>
              <a:ext cx="2200" cy="14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000" b="1" dirty="0">
                  <a:solidFill>
                    <a:schemeClr val="accent1">
                      <a:lumMod val="75000"/>
                    </a:schemeClr>
                  </a:solidFill>
                </a:rPr>
                <a:t>За системним </a:t>
              </a:r>
              <a:r>
                <a:rPr lang="ru-RU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підходом</a:t>
              </a:r>
            </a:p>
            <a:p>
              <a:pPr fontAlgn="base"/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організації і проведення </a:t>
              </a:r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навчання</a:t>
              </a:r>
              <a:endParaRPr lang="ru-RU" dirty="0">
                <a:solidFill>
                  <a:schemeClr val="accent1">
                    <a:lumMod val="75000"/>
                  </a:schemeClr>
                </a:solidFill>
              </a:endParaRPr>
            </a:p>
            <a:p>
              <a:pPr fontAlgn="base"/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		стимулювання 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і мотивації </a:t>
              </a:r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учнів</a:t>
              </a:r>
              <a:endParaRPr lang="ru-RU" dirty="0">
                <a:solidFill>
                  <a:schemeClr val="accent1">
                    <a:lumMod val="75000"/>
                  </a:schemeClr>
                </a:solidFill>
              </a:endParaRPr>
            </a:p>
            <a:p>
              <a:pPr fontAlgn="base"/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контролю і самоконтролю в </a:t>
              </a:r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навчанні</a:t>
              </a:r>
              <a:endParaRPr lang="ru-RU" dirty="0">
                <a:solidFill>
                  <a:schemeClr val="accent1">
                    <a:lumMod val="75000"/>
                  </a:schemeClr>
                </a:solidFill>
              </a:endParaRPr>
            </a:p>
            <a:p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		інтегровані 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методи</a:t>
              </a:r>
              <a:endParaRPr lang="ru-RU" b="1" dirty="0" smtClean="0">
                <a:solidFill>
                  <a:schemeClr val="accent1">
                    <a:lumMod val="75000"/>
                  </a:schemeClr>
                </a:solidFill>
              </a:endParaRPr>
            </a:p>
            <a:p>
              <a:r>
                <a:rPr lang="ru-RU" dirty="0" smtClean="0"/>
                <a:t> 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375" y="3228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054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0902" y="413169"/>
            <a:ext cx="6575367" cy="795801"/>
          </a:xfrm>
        </p:spPr>
        <p:txBody>
          <a:bodyPr>
            <a:noAutofit/>
          </a:bodyPr>
          <a:lstStyle/>
          <a:p>
            <a:pPr algn="ctr" fontAlgn="base"/>
            <a:r>
              <a:rPr lang="ru-RU" sz="4000" b="1" dirty="0">
                <a:solidFill>
                  <a:srgbClr val="002060"/>
                </a:solidFill>
              </a:rPr>
              <a:t>Інтерактивні методи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166670" y="1327417"/>
            <a:ext cx="6841558" cy="954089"/>
            <a:chOff x="1209" y="1853"/>
            <a:chExt cx="9835" cy="601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463" y="1719"/>
              <a:ext cx="302" cy="809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2277" y="1853"/>
              <a:ext cx="8767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Методи, спрямовані 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на </a:t>
              </a:r>
              <a:r>
                <a:rPr lang="ru-RU" sz="2000" b="1" dirty="0">
                  <a:solidFill>
                    <a:schemeClr val="accent1">
                      <a:lumMod val="75000"/>
                    </a:schemeClr>
                  </a:solidFill>
                </a:rPr>
                <a:t>розвиток критичного </a:t>
              </a:r>
              <a:r>
                <a:rPr lang="ru-RU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мислення </a:t>
              </a:r>
            </a:p>
            <a:p>
              <a:pPr algn="ctr"/>
              <a:endParaRPr lang="ru-RU" dirty="0" smtClean="0">
                <a:solidFill>
                  <a:schemeClr val="accent1">
                    <a:lumMod val="75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(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SWOT-аналіз, мозковий штурм, пітчинг, ПНЦ</a:t>
              </a:r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)</a:t>
              </a:r>
              <a:endParaRPr lang="en-US" sz="24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391" y="195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126710" y="2693783"/>
            <a:ext cx="6617262" cy="1508127"/>
            <a:chOff x="1248" y="2601"/>
            <a:chExt cx="5119" cy="950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25" y="2601"/>
              <a:ext cx="4642" cy="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Методи,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зосереджені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на </a:t>
              </a:r>
              <a:r>
                <a:rPr lang="ru-RU" sz="2000" b="1" dirty="0" smtClean="0">
                  <a:solidFill>
                    <a:schemeClr val="accent1">
                      <a:lumMod val="50000"/>
                    </a:schemeClr>
                  </a:solidFill>
                </a:rPr>
                <a:t>формуванні відповідальності</a:t>
              </a:r>
            </a:p>
            <a:p>
              <a:pPr algn="ctr"/>
              <a:endParaRPr lang="ru-RU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(методи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дискусії, «дерево прийняття рішень», дебати, </a:t>
              </a:r>
              <a:endParaRPr lang="ru-RU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дискусія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на бали, «критерійний покер», </a:t>
              </a:r>
              <a:endParaRPr lang="ru-RU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«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шість капелюхів», проєкт, робота в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групах)</a:t>
              </a:r>
              <a:endParaRPr 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1176148" y="4475036"/>
            <a:ext cx="6611776" cy="1600202"/>
            <a:chOff x="1248" y="3183"/>
            <a:chExt cx="5166" cy="1008"/>
          </a:xfrm>
        </p:grpSpPr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805" y="3183"/>
              <a:ext cx="4609" cy="10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Методи</a:t>
              </a:r>
              <a:r>
                <a:rPr lang="uk-UA" dirty="0">
                  <a:solidFill>
                    <a:schemeClr val="accent1">
                      <a:lumMod val="75000"/>
                    </a:schemeClr>
                  </a:solidFill>
                </a:rPr>
                <a:t>,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 спрямовані на </a:t>
              </a:r>
              <a:r>
                <a:rPr lang="ru-RU" sz="2000" b="1" dirty="0">
                  <a:solidFill>
                    <a:schemeClr val="accent1">
                      <a:lumMod val="75000"/>
                    </a:schemeClr>
                  </a:solidFill>
                </a:rPr>
                <a:t>розвиток </a:t>
              </a:r>
              <a:r>
                <a:rPr lang="ru-RU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уяви</a:t>
              </a:r>
              <a:r>
                <a:rPr lang="ru-RU" sz="2000" b="1" dirty="0">
                  <a:solidFill>
                    <a:schemeClr val="accent1">
                      <a:lumMod val="75000"/>
                    </a:schemeClr>
                  </a:solidFill>
                </a:rPr>
                <a:t>, розвитку </a:t>
              </a:r>
              <a:r>
                <a:rPr lang="ru-RU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емоцій </a:t>
              </a:r>
              <a:r>
                <a:rPr lang="uk-UA" sz="2000" b="1" dirty="0">
                  <a:solidFill>
                    <a:schemeClr val="accent1">
                      <a:lumMod val="75000"/>
                    </a:schemeClr>
                  </a:solidFill>
                </a:rPr>
                <a:t>і</a:t>
              </a:r>
              <a:r>
                <a:rPr lang="ru-RU" sz="2000" b="1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ru-RU" sz="2000" b="1" dirty="0" smtClean="0">
                  <a:solidFill>
                    <a:schemeClr val="accent1">
                      <a:lumMod val="75000"/>
                    </a:schemeClr>
                  </a:solidFill>
                </a:rPr>
                <a:t>переживань</a:t>
              </a:r>
              <a:r>
                <a:rPr lang="ru-RU" b="1" dirty="0" smtClean="0">
                  <a:solidFill>
                    <a:schemeClr val="accent1">
                      <a:lumMod val="75000"/>
                    </a:schemeClr>
                  </a:solidFill>
                </a:rPr>
                <a:t>; </a:t>
              </a:r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такі</a:t>
              </a:r>
              <a:r>
                <a:rPr lang="ru-RU" sz="2400" dirty="0" smtClean="0">
                  <a:solidFill>
                    <a:schemeClr val="accent1">
                      <a:lumMod val="75000"/>
                    </a:schemeClr>
                  </a:solidFill>
                </a:rPr>
                <a:t>, </a:t>
              </a:r>
              <a:r>
                <a:rPr lang="uk-UA" dirty="0">
                  <a:solidFill>
                    <a:schemeClr val="accent1">
                      <a:lumMod val="75000"/>
                    </a:schemeClr>
                  </a:solidFill>
                </a:rPr>
                <a:t>що </a:t>
              </a:r>
              <a:r>
                <a:rPr lang="ru-RU" sz="2000" b="1" dirty="0">
                  <a:solidFill>
                    <a:schemeClr val="accent1">
                      <a:lumMod val="75000"/>
                    </a:schemeClr>
                  </a:solidFill>
                </a:rPr>
                <a:t>спонукають до дій</a:t>
              </a:r>
              <a:r>
                <a:rPr lang="ru-RU" sz="2000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</a:p>
            <a:p>
              <a:pPr algn="ctr"/>
              <a:endParaRPr lang="ru-RU" dirty="0" smtClean="0">
                <a:solidFill>
                  <a:schemeClr val="accent1">
                    <a:lumMod val="75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(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ментальні мапи, рольові ігри, «асоціативні кущі», </a:t>
              </a:r>
              <a:endParaRPr lang="ru-RU" dirty="0" smtClean="0">
                <a:solidFill>
                  <a:schemeClr val="accent1">
                    <a:lumMod val="75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драма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</a:rPr>
                <a:t>, </a:t>
              </a:r>
              <a:r>
                <a:rPr lang="ru-RU" dirty="0" smtClean="0">
                  <a:solidFill>
                    <a:schemeClr val="accent1">
                      <a:lumMod val="75000"/>
                    </a:schemeClr>
                  </a:solidFill>
                </a:rPr>
                <a:t>моделювання) </a:t>
              </a:r>
              <a:endParaRPr lang="en-US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7307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1466" y="413169"/>
            <a:ext cx="6570133" cy="795801"/>
          </a:xfrm>
        </p:spPr>
        <p:txBody>
          <a:bodyPr>
            <a:noAutofit/>
          </a:bodyPr>
          <a:lstStyle/>
          <a:p>
            <a:pPr algn="ctr" fontAlgn="base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Важливі складові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  <a:t>інтерактивного навчання </a:t>
            </a:r>
            <a:endParaRPr lang="ru-RU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7" name="Text Box 21"/>
          <p:cNvSpPr txBox="1">
            <a:spLocks noChangeArrowheads="1"/>
          </p:cNvSpPr>
          <p:nvPr/>
        </p:nvSpPr>
        <p:spPr bwMode="gray">
          <a:xfrm>
            <a:off x="1811869" y="241405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151466" y="1566333"/>
            <a:ext cx="6570133" cy="46651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1. Відповіді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на запитання і опитування думок 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учн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ів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/ учениць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.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2. Аналіз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історій і ситуацій. 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3. Дискусії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, дебати,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полеміки.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4. Мозковий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штурм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.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5. Відпрацювання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навичок. Робота в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групах.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6. Ігрове перевтілення.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2988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1466" y="413169"/>
            <a:ext cx="6570133" cy="795801"/>
          </a:xfrm>
        </p:spPr>
        <p:txBody>
          <a:bodyPr>
            <a:noAutofit/>
          </a:bodyPr>
          <a:lstStyle/>
          <a:p>
            <a:pPr algn="ctr" fontAlgn="base"/>
            <a:r>
              <a:rPr lang="ru-RU" sz="4000" b="1" dirty="0" smtClean="0">
                <a:solidFill>
                  <a:srgbClr val="002060"/>
                </a:solidFill>
              </a:rPr>
              <a:t>Важливі складові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інтерактивного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97" name="Text Box 21"/>
          <p:cNvSpPr txBox="1">
            <a:spLocks noChangeArrowheads="1"/>
          </p:cNvSpPr>
          <p:nvPr/>
        </p:nvSpPr>
        <p:spPr bwMode="gray">
          <a:xfrm>
            <a:off x="1811869" y="241405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151466" y="1566333"/>
            <a:ext cx="6570133" cy="44873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base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7. Кейс-метод. 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8. Проєктне навчання. 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9. SWOT–аналіз. 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10.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«Шість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капелюхів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».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11. «Асоціативний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кущ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». 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12.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«Навчаючи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– учусь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»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(«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Броунівський рух», «Кожен учить кожного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»).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0228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930" y="413169"/>
            <a:ext cx="6704783" cy="795801"/>
          </a:xfrm>
        </p:spPr>
        <p:txBody>
          <a:bodyPr>
            <a:normAutofit/>
          </a:bodyPr>
          <a:lstStyle/>
          <a:p>
            <a:pPr fontAlgn="base"/>
            <a:r>
              <a:rPr lang="ru-RU" sz="4000" b="1" dirty="0">
                <a:solidFill>
                  <a:srgbClr val="002060"/>
                </a:solidFill>
              </a:rPr>
              <a:t>Технологічні методи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156434" y="1728259"/>
            <a:ext cx="6374897" cy="1614488"/>
            <a:chOff x="1255" y="2044"/>
            <a:chExt cx="2537" cy="1017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19" y="2117"/>
              <a:ext cx="287" cy="215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575" y="2072"/>
              <a:ext cx="2217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fontAlgn="base"/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Електронне навчання (E-</a:t>
              </a:r>
              <a:r>
                <a:rPr lang="ru-RU" sz="2400" b="1" dirty="0" err="1">
                  <a:solidFill>
                    <a:schemeClr val="accent1">
                      <a:lumMod val="50000"/>
                    </a:schemeClr>
                  </a:solidFill>
                </a:rPr>
                <a:t>learning</a:t>
              </a:r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)</a:t>
              </a:r>
              <a:r>
                <a:rPr lang="uk-UA" sz="2400" b="1" dirty="0">
                  <a:solidFill>
                    <a:schemeClr val="accent1">
                      <a:lumMod val="50000"/>
                    </a:schemeClr>
                  </a:solidFill>
                </a:rPr>
                <a:t>. </a:t>
              </a:r>
              <a:endParaRPr lang="uk-UA" sz="2400" b="1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just" fontAlgn="base"/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Онлайн-курси </a:t>
              </a:r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та 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платформи</a:t>
              </a:r>
              <a:r>
                <a:rPr lang="ru-RU" sz="24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(AR Book).</a:t>
              </a:r>
            </a:p>
            <a:p>
              <a:pPr algn="just" fontAlgn="base"/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Мультимедійні матеріали </a:t>
              </a:r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та 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інтерактивні завдання. </a:t>
              </a:r>
              <a:endParaRPr lang="ru-RU" sz="24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301013" y="4170816"/>
            <a:ext cx="6254615" cy="874713"/>
            <a:chOff x="1255" y="2654"/>
            <a:chExt cx="2537" cy="551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23" y="2711"/>
              <a:ext cx="302" cy="237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601" y="2682"/>
              <a:ext cx="219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Доповнена реальність (AR) 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і </a:t>
              </a:r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віртуальна реальність (VR</a:t>
              </a:r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).</a:t>
              </a:r>
              <a:endParaRPr 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123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930" y="413169"/>
            <a:ext cx="6704783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>
                <a:solidFill>
                  <a:srgbClr val="002060"/>
                </a:solidFill>
              </a:rPr>
              <a:t>Методи оцінювання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075930" y="1583061"/>
            <a:ext cx="6374897" cy="1860550"/>
            <a:chOff x="1255" y="2044"/>
            <a:chExt cx="2537" cy="1172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19" y="2117"/>
              <a:ext cx="287" cy="215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575" y="2072"/>
              <a:ext cx="2217" cy="1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fontAlgn="base"/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Формативне оцінювання </a:t>
              </a:r>
              <a:r>
                <a:rPr lang="uk-UA" sz="2200" dirty="0" smtClean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uk-UA" sz="2200" b="1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ru-RU" sz="2200" dirty="0" smtClean="0">
                  <a:solidFill>
                    <a:schemeClr val="accent1">
                      <a:lumMod val="50000"/>
                    </a:schemeClr>
                  </a:solidFill>
                </a:rPr>
                <a:t>процес оцінювання, спрямований на ідентифікацію розуміння матеріалу для подальшого покращення навчального процесу</a:t>
              </a:r>
              <a:r>
                <a:rPr lang="uk-UA" sz="2200" dirty="0" smtClean="0">
                  <a:solidFill>
                    <a:schemeClr val="accent1">
                      <a:lumMod val="50000"/>
                    </a:schemeClr>
                  </a:solidFill>
                </a:rPr>
                <a:t>:</a:t>
              </a:r>
              <a:r>
                <a:rPr lang="ru-RU" sz="2200" dirty="0" smtClean="0">
                  <a:solidFill>
                    <a:schemeClr val="accent1">
                      <a:lumMod val="50000"/>
                    </a:schemeClr>
                  </a:solidFill>
                </a:rPr>
                <a:t> короткі тести, опитування, самооцінк</a:t>
              </a:r>
              <a:r>
                <a:rPr lang="uk-UA" sz="2200" dirty="0" smtClean="0">
                  <a:solidFill>
                    <a:schemeClr val="accent1">
                      <a:lumMod val="50000"/>
                    </a:schemeClr>
                  </a:solidFill>
                </a:rPr>
                <a:t>а</a:t>
              </a:r>
              <a:r>
                <a:rPr lang="ru-RU" sz="2200" dirty="0" smtClean="0">
                  <a:solidFill>
                    <a:schemeClr val="accent1">
                      <a:lumMod val="50000"/>
                    </a:schemeClr>
                  </a:solidFill>
                </a:rPr>
                <a:t>.</a:t>
              </a:r>
              <a:endParaRPr lang="ru-RU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075930" y="3946228"/>
            <a:ext cx="6254615" cy="1860551"/>
            <a:chOff x="1255" y="2654"/>
            <a:chExt cx="2537" cy="1172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23" y="2711"/>
              <a:ext cx="302" cy="237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601" y="2682"/>
              <a:ext cx="2191" cy="1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fontAlgn="base"/>
              <a:r>
                <a:rPr lang="ru-RU" sz="2400" b="1" dirty="0">
                  <a:solidFill>
                    <a:schemeClr val="accent1">
                      <a:lumMod val="50000"/>
                    </a:schemeClr>
                  </a:solidFill>
                </a:rPr>
                <a:t>Сумативне оцінювання</a:t>
              </a:r>
              <a:r>
                <a:rPr lang="ru-RU" sz="24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uk-UA" sz="2200" dirty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 традиційне оцінювання за допомогою іспитів </a:t>
              </a:r>
              <a:r>
                <a:rPr lang="uk-UA" sz="2200" dirty="0">
                  <a:solidFill>
                    <a:schemeClr val="accent1">
                      <a:lumMod val="50000"/>
                    </a:schemeClr>
                  </a:solidFill>
                </a:rPr>
                <a:t>/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 контрольних робіт на кінець навчального періоду для вимірювання рівня </a:t>
              </a:r>
              <a:r>
                <a:rPr lang="uk-UA" sz="2200" dirty="0">
                  <a:solidFill>
                    <a:schemeClr val="accent1">
                      <a:lumMod val="50000"/>
                    </a:schemeClr>
                  </a:solidFill>
                </a:rPr>
                <a:t>його 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засвоєння.</a:t>
              </a: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997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1466" y="413169"/>
            <a:ext cx="6570133" cy="795801"/>
          </a:xfrm>
        </p:spPr>
        <p:txBody>
          <a:bodyPr>
            <a:noAutofit/>
          </a:bodyPr>
          <a:lstStyle/>
          <a:p>
            <a:pPr algn="ctr" fontAlgn="base"/>
            <a:r>
              <a:rPr lang="ru-RU" sz="4000" b="1" dirty="0">
                <a:solidFill>
                  <a:srgbClr val="002060"/>
                </a:solidFill>
              </a:rPr>
              <a:t>Активні методи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97" name="Text Box 21"/>
          <p:cNvSpPr txBox="1">
            <a:spLocks noChangeArrowheads="1"/>
          </p:cNvSpPr>
          <p:nvPr/>
        </p:nvSpPr>
        <p:spPr bwMode="gray">
          <a:xfrm>
            <a:off x="1811869" y="241405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151465" y="1208970"/>
            <a:ext cx="6570133" cy="44873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Особливості 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методів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активного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навчання</a:t>
            </a:r>
          </a:p>
          <a:p>
            <a:pPr algn="ctr"/>
            <a:endParaRPr lang="ru-RU" sz="2400" b="1" dirty="0">
              <a:latin typeface="+mn-lt"/>
            </a:endParaRPr>
          </a:p>
          <a:p>
            <a:pPr algn="just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1. Вимушена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активізація інтелектуальних здібностей того, хто навчається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</a:p>
          <a:p>
            <a:pPr marL="457200" indent="-457200" algn="just">
              <a:buAutoNum type="arabicPeriod"/>
            </a:pP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/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2.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Довготривалість. Порівняно з тим, хто навчає (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учитель / учителька), учень / учениця, який / яка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вчиться, витрачає на навчання більше часу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</a:p>
          <a:p>
            <a:pPr algn="just"/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/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3.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Самостійність того, хто навчається, 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є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в прийнятті рішень.</a:t>
            </a:r>
          </a:p>
        </p:txBody>
      </p:sp>
    </p:spTree>
    <p:extLst>
      <p:ext uri="{BB962C8B-B14F-4D97-AF65-F5344CB8AC3E}">
        <p14:creationId xmlns:p14="http://schemas.microsoft.com/office/powerpoint/2010/main" val="19147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1847" y="413169"/>
            <a:ext cx="6367550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>
                <a:solidFill>
                  <a:srgbClr val="002060"/>
                </a:solidFill>
              </a:rPr>
              <a:t>Активні методи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271847" y="1459543"/>
            <a:ext cx="6275388" cy="2032003"/>
            <a:chOff x="1248" y="2044"/>
            <a:chExt cx="3953" cy="1280"/>
          </a:xfrm>
        </p:grpSpPr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248" y="2044"/>
              <a:ext cx="3953" cy="1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accent1">
                      <a:lumMod val="50000"/>
                    </a:schemeClr>
                  </a:solidFill>
                </a:rPr>
                <a:t>ІМІТАЦІЙНІ МЕТОДИ</a:t>
              </a:r>
            </a:p>
            <a:p>
              <a:pPr algn="ctr"/>
              <a:endParaRPr lang="ru-RU" sz="2000" dirty="0" smtClean="0"/>
            </a:p>
            <a:p>
              <a:pPr algn="ctr"/>
              <a:r>
                <a:rPr lang="ru-RU" sz="2200" b="1" dirty="0" smtClean="0">
                  <a:solidFill>
                    <a:schemeClr val="accent1">
                      <a:lumMod val="75000"/>
                    </a:schemeClr>
                  </a:solidFill>
                </a:rPr>
                <a:t>неігрові 		ігрові методи </a:t>
              </a:r>
            </a:p>
            <a:p>
              <a:r>
                <a:rPr lang="ru-RU" sz="2000" dirty="0" smtClean="0">
                  <a:solidFill>
                    <a:schemeClr val="accent1">
                      <a:lumMod val="75000"/>
                    </a:schemeClr>
                  </a:solidFill>
                </a:rPr>
                <a:t>аналіз </a:t>
              </a:r>
              <a:r>
                <a:rPr lang="ru-RU" sz="2000" dirty="0">
                  <a:solidFill>
                    <a:schemeClr val="accent1">
                      <a:lumMod val="75000"/>
                    </a:schemeClr>
                  </a:solidFill>
                </a:rPr>
                <a:t>конкретної </a:t>
              </a:r>
              <a:r>
                <a:rPr lang="ru-RU" sz="2000" dirty="0" smtClean="0">
                  <a:solidFill>
                    <a:schemeClr val="accent1">
                      <a:lumMod val="75000"/>
                    </a:schemeClr>
                  </a:solidFill>
                </a:rPr>
                <a:t>ситуації	ігрове </a:t>
              </a:r>
              <a:r>
                <a:rPr lang="ru-RU" sz="2000" dirty="0">
                  <a:solidFill>
                    <a:schemeClr val="accent1">
                      <a:lumMod val="75000"/>
                    </a:schemeClr>
                  </a:solidFill>
                </a:rPr>
                <a:t>проєктування</a:t>
              </a:r>
              <a:endParaRPr lang="ru-RU" sz="2000" dirty="0" smtClean="0">
                <a:solidFill>
                  <a:schemeClr val="accent1">
                    <a:lumMod val="75000"/>
                  </a:schemeClr>
                </a:solidFill>
              </a:endParaRPr>
            </a:p>
            <a:p>
              <a:r>
                <a:rPr lang="ru-RU" sz="2000" dirty="0" smtClean="0">
                  <a:solidFill>
                    <a:schemeClr val="accent1">
                      <a:lumMod val="75000"/>
                    </a:schemeClr>
                  </a:solidFill>
                </a:rPr>
                <a:t>імітаційні вправи		розігрування ролей 				ділова гра</a:t>
              </a:r>
              <a:endParaRPr lang="ru-RU" sz="20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sp>
        <p:nvSpPr>
          <p:cNvPr id="91" name="Text Box 15"/>
          <p:cNvSpPr txBox="1">
            <a:spLocks noChangeArrowheads="1"/>
          </p:cNvSpPr>
          <p:nvPr/>
        </p:nvSpPr>
        <p:spPr bwMode="gray">
          <a:xfrm>
            <a:off x="1211840" y="3648454"/>
            <a:ext cx="6223001" cy="26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НЕІМІТАЦІЙНІ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з </a:t>
            </a:r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традиційними формами 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навчання</a:t>
            </a:r>
          </a:p>
          <a:p>
            <a:pPr algn="ctr"/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проблемна лекція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	лабораторна робота практичне заняття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	науково-практична групова консультація		конференція </a:t>
            </a:r>
          </a:p>
          <a:p>
            <a:pPr algn="just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науково-дослідна робота		семінар 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7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560983"/>
            <a:ext cx="7140633" cy="795801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4400" b="1" dirty="0">
                <a:solidFill>
                  <a:srgbClr val="002060"/>
                </a:solidFill>
              </a:rPr>
              <a:t>Інноваційні методи </a:t>
            </a:r>
            <a:r>
              <a:rPr lang="ru-RU" sz="4400" b="1" dirty="0" smtClean="0">
                <a:solidFill>
                  <a:srgbClr val="002060"/>
                </a:solidFill>
              </a:rPr>
              <a:t>навчання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700" dirty="0">
                <a:solidFill>
                  <a:schemeClr val="accent1">
                    <a:lumMod val="50000"/>
                  </a:schemeClr>
                </a:solidFill>
              </a:rPr>
              <a:t>поєднують інтерактивні та комп’ютерні технології</a:t>
            </a: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1734588" y="4262199"/>
            <a:ext cx="5264151" cy="496888"/>
            <a:chOff x="1248" y="1440"/>
            <a:chExt cx="3316" cy="313"/>
          </a:xfrm>
        </p:grpSpPr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736" y="1482"/>
              <a:ext cx="2828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Нові форми роботи з інформацією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2133600" y="1706036"/>
            <a:ext cx="4352926" cy="496888"/>
            <a:chOff x="1248" y="2030"/>
            <a:chExt cx="2742" cy="313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36" y="2072"/>
              <a:ext cx="225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Компетентнісне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 навчання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1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701338" y="2594113"/>
            <a:ext cx="4722813" cy="496888"/>
            <a:chOff x="1248" y="2640"/>
            <a:chExt cx="2975" cy="313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36" y="2682"/>
              <a:ext cx="2487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 smtClean="0">
                  <a:solidFill>
                    <a:schemeClr val="accent1">
                      <a:lumMod val="50000"/>
                    </a:schemeClr>
                  </a:solidFill>
                </a:rPr>
                <a:t>Інтегровані</a:t>
              </a:r>
              <a:r>
                <a:rPr lang="ru-RU" sz="22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методи навчання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2133600" y="3382438"/>
            <a:ext cx="4989513" cy="496888"/>
            <a:chOff x="1248" y="3230"/>
            <a:chExt cx="3143" cy="313"/>
          </a:xfrm>
        </p:grpSpPr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736" y="3272"/>
              <a:ext cx="2655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Проєктно-дослідницький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 метод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98" name="Group 22"/>
          <p:cNvGrpSpPr>
            <a:grpSpLocks/>
          </p:cNvGrpSpPr>
          <p:nvPr/>
        </p:nvGrpSpPr>
        <p:grpSpPr bwMode="auto">
          <a:xfrm>
            <a:off x="2133600" y="5081061"/>
            <a:ext cx="5613400" cy="836613"/>
            <a:chOff x="1248" y="3230"/>
            <a:chExt cx="3536" cy="527"/>
          </a:xfrm>
        </p:grpSpPr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1736" y="3272"/>
              <a:ext cx="3048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Заняття на основі інформаційно-комунікаційних технологій</a:t>
              </a:r>
              <a:r>
                <a:rPr lang="ru-RU" sz="22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751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560983"/>
            <a:ext cx="7140633" cy="795801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4400" b="1" dirty="0">
                <a:solidFill>
                  <a:srgbClr val="002060"/>
                </a:solidFill>
              </a:rPr>
              <a:t>Інноваційні методи </a:t>
            </a:r>
            <a:r>
              <a:rPr lang="ru-RU" sz="4400" b="1" dirty="0" smtClean="0">
                <a:solidFill>
                  <a:srgbClr val="002060"/>
                </a:solidFill>
              </a:rPr>
              <a:t>навчання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700" dirty="0">
                <a:solidFill>
                  <a:schemeClr val="accent1">
                    <a:lumMod val="50000"/>
                  </a:schemeClr>
                </a:solidFill>
              </a:rPr>
              <a:t>поєднують інтерактивні та комп’ютерні технології</a:t>
            </a: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2141912" y="4337014"/>
            <a:ext cx="4718051" cy="496888"/>
            <a:chOff x="1248" y="1440"/>
            <a:chExt cx="2972" cy="313"/>
          </a:xfrm>
        </p:grpSpPr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736" y="1482"/>
              <a:ext cx="248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Інтегровані методи навчання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9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601585" y="1722661"/>
            <a:ext cx="3067050" cy="496888"/>
            <a:chOff x="1248" y="2030"/>
            <a:chExt cx="1932" cy="313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36" y="2072"/>
              <a:ext cx="144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Гейміфікація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6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2133600" y="2544237"/>
            <a:ext cx="3429001" cy="496888"/>
            <a:chOff x="1248" y="2640"/>
            <a:chExt cx="2160" cy="313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36" y="2682"/>
              <a:ext cx="1672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Проєктні роботи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7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1609897" y="3390747"/>
            <a:ext cx="5489669" cy="836613"/>
            <a:chOff x="1248" y="3230"/>
            <a:chExt cx="3843" cy="527"/>
          </a:xfrm>
        </p:grpSpPr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736" y="3272"/>
              <a:ext cx="3355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Інформаційно-комунікаційні технології навчання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8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8" name="Group 22"/>
          <p:cNvGrpSpPr>
            <a:grpSpLocks/>
          </p:cNvGrpSpPr>
          <p:nvPr/>
        </p:nvGrpSpPr>
        <p:grpSpPr bwMode="auto">
          <a:xfrm>
            <a:off x="1676401" y="5097685"/>
            <a:ext cx="5556250" cy="836613"/>
            <a:chOff x="1248" y="3230"/>
            <a:chExt cx="3500" cy="527"/>
          </a:xfrm>
        </p:grpSpPr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1736" y="3272"/>
              <a:ext cx="3012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ru-RU" sz="2200" b="1" dirty="0">
                  <a:solidFill>
                    <a:schemeClr val="accent1">
                      <a:lumMod val="50000"/>
                    </a:schemeClr>
                  </a:solidFill>
                </a:rPr>
                <a:t>Інноваційні (новітні) форми роботи з інформацією</a:t>
              </a:r>
              <a:endParaRPr lang="en-US" sz="2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31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solidFill>
                    <a:srgbClr val="FFFFFF"/>
                  </a:solidFill>
                </a:rPr>
                <a:t>10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53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716" y="413169"/>
            <a:ext cx="6650182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>
                <a:solidFill>
                  <a:srgbClr val="002060"/>
                </a:solidFill>
              </a:rPr>
              <a:t>Наочний метод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055716" y="1371601"/>
            <a:ext cx="6650182" cy="4073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Переваги</a:t>
            </a:r>
          </a:p>
          <a:p>
            <a:pPr algn="ctr" fontAlgn="base"/>
            <a:endParaRPr lang="ru-RU" sz="3400" dirty="0">
              <a:latin typeface="+mn-lt"/>
            </a:endParaRPr>
          </a:p>
          <a:p>
            <a:pPr algn="just" fontAlgn="base"/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1. Навчальна 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інформація подається візуально, а не </a:t>
            </a:r>
            <a:r>
              <a:rPr lang="uk-UA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тільки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теоретично</a:t>
            </a:r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</a:p>
          <a:p>
            <a:pPr algn="just" fontAlgn="base"/>
            <a:endParaRPr lang="ru-RU" sz="3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2. Ефективність 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навчання підвищується </a:t>
            </a:r>
            <a:r>
              <a:rPr lang="uk-UA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завдяки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легкості сприйняття й засвоєння матеріалу</a:t>
            </a:r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</a:p>
          <a:p>
            <a:pPr algn="just" fontAlgn="base"/>
            <a:endParaRPr lang="ru-RU" sz="3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3. Позитивний 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вплив на психіку учня</a:t>
            </a:r>
            <a:r>
              <a:rPr lang="uk-UA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/ учениці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її активізація, мобілізація.</a:t>
            </a:r>
          </a:p>
          <a:p>
            <a:pPr algn="just" fontAlgn="base"/>
            <a:endParaRPr lang="ru-RU" sz="3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4. Тренування 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уяви.</a:t>
            </a:r>
          </a:p>
          <a:p>
            <a:pPr algn="just" fontAlgn="base"/>
            <a:endParaRPr lang="ru-RU" sz="3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5. Зменшення 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втомлюваності </a:t>
            </a:r>
            <a:r>
              <a:rPr lang="uk-UA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завдяки</a:t>
            </a:r>
            <a:r>
              <a:rPr lang="ru-RU" sz="3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доступності.</a:t>
            </a:r>
          </a:p>
        </p:txBody>
      </p:sp>
    </p:spTree>
    <p:extLst>
      <p:ext uri="{BB962C8B-B14F-4D97-AF65-F5344CB8AC3E}">
        <p14:creationId xmlns:p14="http://schemas.microsoft.com/office/powerpoint/2010/main" val="867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716" y="413169"/>
            <a:ext cx="6650182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 smtClean="0">
                <a:solidFill>
                  <a:srgbClr val="002060"/>
                </a:solidFill>
              </a:rPr>
              <a:t>Наочні методи </a:t>
            </a:r>
            <a:r>
              <a:rPr lang="ru-RU" sz="4000" b="1" dirty="0">
                <a:solidFill>
                  <a:srgbClr val="002060"/>
                </a:solidFill>
              </a:rPr>
              <a:t>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906087" y="1271847"/>
            <a:ext cx="6882937" cy="39568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І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люстративні методи </a:t>
            </a:r>
          </a:p>
          <a:p>
            <a:pPr algn="ctr" fontAlgn="base"/>
            <a:endParaRPr lang="ru-RU" sz="2400" b="1" dirty="0" smtClean="0">
              <a:latin typeface="+mn-lt"/>
            </a:endParaRPr>
          </a:p>
          <a:p>
            <a:pPr fontAlgn="base"/>
            <a:r>
              <a:rPr lang="ru-RU" sz="2400" dirty="0" smtClean="0">
                <a:latin typeface="+mn-lt"/>
              </a:rPr>
              <a:t>	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схеми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 графіки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 діаграми</a:t>
            </a:r>
          </a:p>
          <a:p>
            <a:pPr fontAlgn="base"/>
            <a:endParaRPr lang="ru-RU" sz="2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fontAlgn="base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таблиці 		малюнки 		карти</a:t>
            </a:r>
          </a:p>
          <a:p>
            <a:pPr fontAlgn="base"/>
            <a:endParaRPr lang="ru-RU" sz="2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fontAlgn="base"/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		інтерактивні 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та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ментальні </a:t>
            </a: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карти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</a:p>
          <a:p>
            <a:pPr fontAlgn="base"/>
            <a:endParaRPr lang="ru-RU" sz="2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зображення		 світлини 		картини </a:t>
            </a:r>
          </a:p>
          <a:p>
            <a:pPr fontAlgn="base"/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зарисовки 		фотографії 		портрети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4567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716" y="413169"/>
            <a:ext cx="6650182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 smtClean="0">
                <a:solidFill>
                  <a:srgbClr val="002060"/>
                </a:solidFill>
              </a:rPr>
              <a:t>Наочні методи </a:t>
            </a:r>
            <a:r>
              <a:rPr lang="ru-RU" sz="4000" b="1" dirty="0">
                <a:solidFill>
                  <a:srgbClr val="002060"/>
                </a:solidFill>
              </a:rPr>
              <a:t>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964276" y="1878676"/>
            <a:ext cx="6741622" cy="383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Демонстраційні методи</a:t>
            </a:r>
          </a:p>
          <a:p>
            <a:pPr algn="ctr" fontAlgn="base"/>
            <a:endParaRPr lang="ru-RU" sz="3000" b="1" dirty="0" smtClean="0"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1. Креслення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дошці.</a:t>
            </a:r>
          </a:p>
          <a:p>
            <a:pPr algn="just" fontAlgn="base"/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2. Проведення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експериментів з фізики 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/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хімії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</a:p>
          <a:p>
            <a:pPr algn="just" fontAlgn="base"/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3. Демонстрація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фільмів, діафільмів, кінофрагментів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відеороликів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4. Показ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слайдів з презентації.</a:t>
            </a:r>
          </a:p>
          <a:p>
            <a:pPr algn="ctr" fontAlgn="base"/>
            <a:endParaRPr lang="ru-RU" sz="2800" b="1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4896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716" y="413169"/>
            <a:ext cx="6650182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 smtClean="0">
                <a:solidFill>
                  <a:srgbClr val="002060"/>
                </a:solidFill>
              </a:rPr>
              <a:t>Наочні методи </a:t>
            </a:r>
            <a:r>
              <a:rPr lang="ru-RU" sz="4000" b="1" dirty="0">
                <a:solidFill>
                  <a:srgbClr val="002060"/>
                </a:solidFill>
              </a:rPr>
              <a:t>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964276" y="1587730"/>
            <a:ext cx="6741622" cy="383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Нові методи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</a:t>
            </a:r>
          </a:p>
          <a:p>
            <a:pPr algn="just" fontAlgn="base"/>
            <a:endParaRPr lang="ru-RU" sz="2400" dirty="0">
              <a:latin typeface="+mn-lt"/>
            </a:endParaRPr>
          </a:p>
          <a:p>
            <a:pPr algn="just" fontAlgn="base"/>
            <a:r>
              <a:rPr lang="ru-RU" sz="2400" dirty="0" smtClean="0">
                <a:latin typeface="+mn-lt"/>
              </a:rPr>
              <a:t> 	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стрічки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новин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/ </a:t>
            </a: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подій		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комікси</a:t>
            </a:r>
          </a:p>
          <a:p>
            <a:pPr algn="just" fontAlgn="base"/>
            <a:endParaRPr lang="uk-UA" sz="2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інстаграм-стрічка		квести		ребуси</a:t>
            </a:r>
          </a:p>
          <a:p>
            <a:pPr algn="just" fontAlgn="base"/>
            <a:endParaRPr lang="ru-RU" sz="24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віртуальні екскурсії 			пазли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just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кросворди		меми			гіфки</a:t>
            </a:r>
          </a:p>
          <a:p>
            <a:pPr algn="just" fontAlgn="base"/>
            <a:endParaRPr lang="ru-RU" sz="2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algn="ctr" fontAlgn="base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інтерактивні </a:t>
            </a:r>
            <a:r>
              <a:rPr lang="uk-UA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та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ментальні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карти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877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7156" y="413169"/>
            <a:ext cx="6434051" cy="795801"/>
          </a:xfrm>
        </p:spPr>
        <p:txBody>
          <a:bodyPr>
            <a:normAutofit/>
          </a:bodyPr>
          <a:lstStyle/>
          <a:p>
            <a:pPr algn="ctr" fontAlgn="base"/>
            <a:r>
              <a:rPr lang="ru-RU" sz="4000" b="1" dirty="0">
                <a:solidFill>
                  <a:srgbClr val="002060"/>
                </a:solidFill>
              </a:rPr>
              <a:t>Практичні методи навчання</a:t>
            </a:r>
            <a:endParaRPr lang="ru-RU" sz="4000" dirty="0">
              <a:solidFill>
                <a:srgbClr val="002060"/>
              </a:solidFill>
            </a:endParaRP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1327265" y="5120969"/>
            <a:ext cx="6154189" cy="1020763"/>
            <a:chOff x="1248" y="1440"/>
            <a:chExt cx="3547" cy="643"/>
          </a:xfrm>
        </p:grpSpPr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736" y="1482"/>
              <a:ext cx="3059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</a:rPr>
                <a:t>Творчі </a:t>
              </a:r>
              <a:r>
                <a:rPr lang="ru-RU" sz="2000" b="1" dirty="0" smtClean="0">
                  <a:solidFill>
                    <a:schemeClr val="accent1">
                      <a:lumMod val="50000"/>
                    </a:schemeClr>
                  </a:solidFill>
                </a:rPr>
                <a:t>роботи</a:t>
              </a:r>
              <a:r>
                <a:rPr lang="uk-UA" sz="2000" b="1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endParaRPr lang="uk-UA" sz="2000" b="1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розвивають творче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мислення,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ерудицію, логіку, </a:t>
              </a:r>
              <a:r>
                <a:rPr lang="uk-UA" dirty="0">
                  <a:solidFill>
                    <a:schemeClr val="accent1">
                      <a:lumMod val="50000"/>
                    </a:schemeClr>
                  </a:solidFill>
                </a:rPr>
                <a:t>у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міння комбінувати різні знання і техніки</a:t>
              </a:r>
              <a:endParaRPr 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917468" y="1416629"/>
            <a:ext cx="5680365" cy="744538"/>
            <a:chOff x="1248" y="2030"/>
            <a:chExt cx="3432" cy="469"/>
          </a:xfrm>
        </p:grpSpPr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36" y="2072"/>
              <a:ext cx="2944" cy="4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</a:rPr>
                <a:t>Практичні роботи</a:t>
              </a:r>
              <a:r>
                <a:rPr lang="ru-RU" sz="2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endParaRPr lang="ru-RU" sz="2000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ctr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мають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узагальнювальний характер</a:t>
              </a:r>
              <a:endParaRPr 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307997" y="2342939"/>
            <a:ext cx="6316686" cy="1574802"/>
            <a:chOff x="1248" y="2640"/>
            <a:chExt cx="3473" cy="992"/>
          </a:xfrm>
        </p:grpSpPr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667" y="2682"/>
              <a:ext cx="3054" cy="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</a:rPr>
                <a:t>Лабораторні </a:t>
              </a:r>
              <a:r>
                <a:rPr lang="ru-RU" sz="2000" b="1" dirty="0" smtClean="0">
                  <a:solidFill>
                    <a:schemeClr val="accent1">
                      <a:lumMod val="50000"/>
                    </a:schemeClr>
                  </a:solidFill>
                </a:rPr>
                <a:t>роботи</a:t>
              </a:r>
            </a:p>
            <a:p>
              <a:pPr algn="ctr"/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передбачають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виконання завдань з теми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на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основі отриманих результатів експериментів, дослідів </a:t>
              </a:r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і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з використанням вимірювальних приладів та іншого обладнання</a:t>
              </a:r>
              <a:endParaRPr 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1981113" y="4011272"/>
            <a:ext cx="5591782" cy="1020764"/>
            <a:chOff x="1248" y="3230"/>
            <a:chExt cx="3957" cy="643"/>
          </a:xfrm>
        </p:grpSpPr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733" y="3272"/>
              <a:ext cx="3472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</a:rPr>
                <a:t>Метод вправ</a:t>
              </a:r>
              <a:r>
                <a:rPr lang="ru-RU" sz="2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endParaRPr lang="ru-RU" sz="2000" dirty="0" smtClean="0">
                <a:solidFill>
                  <a:schemeClr val="accent1">
                    <a:lumMod val="50000"/>
                  </a:schemeClr>
                </a:solidFill>
              </a:endParaRPr>
            </a:p>
            <a:p>
              <a:pPr algn="ctr"/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за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стосовують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для 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відпрацювання практичних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навичок (</a:t>
              </a:r>
              <a:r>
                <a:rPr lang="ru-RU" dirty="0">
                  <a:solidFill>
                    <a:schemeClr val="accent1">
                      <a:lumMod val="50000"/>
                    </a:schemeClr>
                  </a:solidFill>
                </a:rPr>
                <a:t>усні, письмові, технічні, </a:t>
              </a:r>
              <a:r>
                <a:rPr lang="ru-RU" dirty="0" smtClean="0">
                  <a:solidFill>
                    <a:schemeClr val="accent1">
                      <a:lumMod val="50000"/>
                    </a:schemeClr>
                  </a:solidFill>
                </a:rPr>
                <a:t>графічні)</a:t>
              </a:r>
              <a:endParaRPr 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62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956" y="590205"/>
            <a:ext cx="7173884" cy="5569526"/>
          </a:xfrm>
        </p:spPr>
        <p:txBody>
          <a:bodyPr>
            <a:noAutofit/>
          </a:bodyPr>
          <a:lstStyle/>
          <a:p>
            <a:pPr algn="ctr" fontAlgn="base"/>
            <a:r>
              <a:rPr lang="uk-UA" sz="4000" b="1" dirty="0">
                <a:solidFill>
                  <a:srgbClr val="002060"/>
                </a:solidFill>
              </a:rPr>
              <a:t>М</a:t>
            </a:r>
            <a:r>
              <a:rPr lang="ru-RU" sz="4000" b="1" dirty="0">
                <a:solidFill>
                  <a:srgbClr val="002060"/>
                </a:solidFill>
              </a:rPr>
              <a:t>етоди 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дистанційного навчання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>
                <a:latin typeface="+mn-lt"/>
              </a:rPr>
              <a:t/>
            </a:r>
            <a:br>
              <a:rPr lang="ru-RU" sz="2800" b="1" dirty="0">
                <a:latin typeface="+mn-lt"/>
              </a:rPr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Асинхронний режим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інструменти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Google, вебсайти, відеоуроки,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навчальні платформи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(Нова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Школа, Matific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)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онлайн-тестування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(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ОП «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Всеосвіта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»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ОП «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 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У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рок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»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Google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Forms)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інтерактивні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дошки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3163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838" y="199505"/>
            <a:ext cx="6949440" cy="5960226"/>
          </a:xfrm>
        </p:spPr>
        <p:txBody>
          <a:bodyPr>
            <a:noAutofit/>
          </a:bodyPr>
          <a:lstStyle/>
          <a:p>
            <a:pPr algn="ctr" fontAlgn="base"/>
            <a:r>
              <a:rPr lang="uk-UA" sz="4000" b="1" dirty="0">
                <a:solidFill>
                  <a:srgbClr val="002060"/>
                </a:solidFill>
              </a:rPr>
              <a:t>М</a:t>
            </a:r>
            <a:r>
              <a:rPr lang="ru-RU" sz="4000" b="1" dirty="0">
                <a:solidFill>
                  <a:srgbClr val="002060"/>
                </a:solidFill>
              </a:rPr>
              <a:t>етоди 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дистанційного навчання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Синхронний режим 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відеоконференції</a:t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олайн-дискусії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онлайн-опитування, онлайн-консультації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(платформи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Meet, Zoom, Discord, Skype, FreeConferenceCall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Moodle, Edmodo, iSpring Online та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інші)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18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331" y="798021"/>
            <a:ext cx="7248698" cy="5295207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>
                <a:solidFill>
                  <a:srgbClr val="002060"/>
                </a:solidFill>
              </a:rPr>
              <a:t>М</a:t>
            </a:r>
            <a:r>
              <a:rPr lang="ru-RU" sz="4000" b="1" dirty="0">
                <a:solidFill>
                  <a:srgbClr val="002060"/>
                </a:solidFill>
              </a:rPr>
              <a:t>етоди 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дистанційного навчання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Синхронний режим 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с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тріммінг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(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потокове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мультимедіа</a:t>
            </a: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через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YouTube / Twich)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запис навчальних відео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(скринкасти, відеосупровід, відеоурок через Loom, OBS Studio, CamStudio, Bandicam)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робота в месенджерах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5259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838" y="872835"/>
            <a:ext cx="6949440" cy="5286895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>
                <a:solidFill>
                  <a:srgbClr val="002060"/>
                </a:solidFill>
              </a:rPr>
              <a:t>М</a:t>
            </a:r>
            <a:r>
              <a:rPr lang="ru-RU" sz="4000" b="1" dirty="0">
                <a:solidFill>
                  <a:srgbClr val="002060"/>
                </a:solidFill>
              </a:rPr>
              <a:t>етоди 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дистанційного навчання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Синхронний режим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2800" dirty="0" smtClean="0">
                <a:latin typeface="+mn-lt"/>
              </a:rPr>
              <a:t/>
            </a:r>
            <a:br>
              <a:rPr lang="ru-RU" sz="2800" dirty="0" smtClean="0">
                <a:latin typeface="+mn-lt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тренажери</a:t>
            </a:r>
            <a: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uk-UA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(тестування) </a:t>
            </a:r>
            <a: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uk-UA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в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Google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Форми, LearningApps ClassTimе,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ОП 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«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Всеосвіта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»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</a:t>
            </a: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ОП 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«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 </a:t>
            </a:r>
            <a:r>
              <a:rPr lang="uk-UA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У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рок</a:t>
            </a: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»</a:t>
            </a:r>
            <a:b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проєктна діяльність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b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квізи, вікторини</a:t>
            </a:r>
            <a:r>
              <a:rPr lang="uk-UA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бліц-опитування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b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через Kahoot, myQuiz, Quiziz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4452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838" y="872835"/>
            <a:ext cx="6949440" cy="528689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Ефективні методи та прийоми під час онлайн-навчання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квести		онлайн-скетчі 		 колажі</a:t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інтерактивні лекції		віртуальні портфоліо</a:t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 лепбуки		«Намистини» у формі челенджу</a:t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г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рафічні </a:t>
            </a: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/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технічні вправи із застосуванням інтернет-ресурсів</a:t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«Мікрофон» з онлайн-модератором</a:t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г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ейміфікація		</a:t>
            </a: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г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лосарії-хештеги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851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5222" y="1845425"/>
            <a:ext cx="6209607" cy="1945179"/>
          </a:xfrm>
        </p:spPr>
        <p:txBody>
          <a:bodyPr>
            <a:noAutofit/>
          </a:bodyPr>
          <a:lstStyle/>
          <a:p>
            <a:pPr algn="ctr" fontAlgn="base"/>
            <a:r>
              <a:rPr lang="uk-UA" b="1" dirty="0"/>
              <a:t>Джерела </a:t>
            </a:r>
            <a:r>
              <a:rPr lang="ru-RU" dirty="0"/>
              <a:t/>
            </a:r>
            <a:br>
              <a:rPr lang="ru-RU" dirty="0"/>
            </a:br>
            <a:r>
              <a:rPr lang="uk-UA" dirty="0"/>
              <a:t>1. </a:t>
            </a:r>
            <a:r>
              <a:rPr lang="uk-UA" u="sng" dirty="0">
                <a:hlinkClick r:id="rId2"/>
              </a:rPr>
              <a:t>https://surl.li/hjzeaq</a:t>
            </a:r>
            <a:r>
              <a:rPr lang="uk-UA" dirty="0"/>
              <a:t> </a:t>
            </a:r>
            <a:r>
              <a:rPr lang="ru-RU" dirty="0"/>
              <a:t/>
            </a:r>
            <a:br>
              <a:rPr lang="ru-RU" dirty="0"/>
            </a:br>
            <a:r>
              <a:rPr lang="uk-UA" dirty="0"/>
              <a:t>2. </a:t>
            </a:r>
            <a:r>
              <a:rPr lang="uk-UA" u="sng" dirty="0">
                <a:hlinkClick r:id="rId3"/>
              </a:rPr>
              <a:t>https://surl.li/lfgzcq</a:t>
            </a:r>
            <a:r>
              <a:rPr lang="uk-UA" dirty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1835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Гарна картинка дякую за увагу на фоні прапору Украї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83" y="29986"/>
            <a:ext cx="8161817" cy="682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83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710</Words>
  <Application>Microsoft Office PowerPoint</Application>
  <PresentationFormat>Экран (4:3)</PresentationFormat>
  <Paragraphs>214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Тема Office</vt:lpstr>
      <vt:lpstr>МЕТОДИ НАВЧАННЯ,  ПРО ЯКІ МАЄ ЗНАТИ КОЖЕН УЧИТЕЛЬ</vt:lpstr>
      <vt:lpstr>Презентация PowerPoint</vt:lpstr>
      <vt:lpstr>Презентация PowerPoint</vt:lpstr>
      <vt:lpstr>Наочні, словесні та практичні методи</vt:lpstr>
      <vt:lpstr>Класифікація методів навчання</vt:lpstr>
      <vt:lpstr>Інтерактивні методи навчання</vt:lpstr>
      <vt:lpstr>Важливі складові інтерактивного навчання </vt:lpstr>
      <vt:lpstr>Важливі складові інтерактивного навчання</vt:lpstr>
      <vt:lpstr>Технологічні методи навчання</vt:lpstr>
      <vt:lpstr>Методи оцінювання</vt:lpstr>
      <vt:lpstr>Активні методи навчання</vt:lpstr>
      <vt:lpstr>Активні методи навчання</vt:lpstr>
      <vt:lpstr>Інноваційні методи навчання поєднують інтерактивні та комп’ютерні технології</vt:lpstr>
      <vt:lpstr>Інноваційні методи навчання поєднують інтерактивні та комп’ютерні технології</vt:lpstr>
      <vt:lpstr>Наочний метод навчання</vt:lpstr>
      <vt:lpstr>Наочні методи навчання</vt:lpstr>
      <vt:lpstr>Наочні методи навчання</vt:lpstr>
      <vt:lpstr>Наочні методи навчання</vt:lpstr>
      <vt:lpstr>Практичні методи навчання</vt:lpstr>
      <vt:lpstr>Методи  дистанційного навчання   Асинхронний режим   інструменти Google, вебсайти, відеоуроки,  навчальні платформи (Нова Школа, Matific)  онлайн-тестування  (ОП «Всеосвіта», ОП «На Урок», Google Forms)  інтерактивні дошки  </vt:lpstr>
      <vt:lpstr>Методи  дистанційного навчання   Синхронний режим   відеоконференції  олайн-дискусії, онлайн-опитування, онлайн-консультації (платформи Meet, Zoom, Discord, Skype, FreeConferenceCall, Moodle, Edmodo, iSpring Online та інші) </vt:lpstr>
      <vt:lpstr> Методи  дистанційного навчання  Синхронний режим   стріммінг  (потокове мультимедіа через YouTube / Twich)  запис навчальних відео  (скринкасти, відеосупровід, відеоурок через Loom, OBS Studio, CamStudio, Bandicam)  робота в месенджерах  </vt:lpstr>
      <vt:lpstr> Методи  дистанційного навчання  Синхронний режим   тренажери (тестування)  в Google Форми, LearningApps ClassTimе,  ОП «Всеосвіта», ОП «На Урок»  проєктна діяльність   квізи, вікторини, бліц-опитування  через Kahoot, myQuiz, Quiziz  </vt:lpstr>
      <vt:lpstr>Ефективні методи та прийоми під час онлайн-навчання  квести  онлайн-скетчі    колажі  інтерактивні лекції  віртуальні портфоліо    лепбуки  «Намистини» у формі челенджу  графічні / технічні вправи із застосуванням інтернет-ресурсів  «Мікрофон» з онлайн-модератором  гейміфікація  глосарії-хештеги  </vt:lpstr>
      <vt:lpstr>Джерела  1. https://surl.li/hjzeaq  2. https://surl.li/lfgzcq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qwerty</cp:lastModifiedBy>
  <cp:revision>127</cp:revision>
  <dcterms:created xsi:type="dcterms:W3CDTF">2014-11-21T11:00:06Z</dcterms:created>
  <dcterms:modified xsi:type="dcterms:W3CDTF">2025-04-30T08:28:46Z</dcterms:modified>
</cp:coreProperties>
</file>