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theme/theme17.xml" ContentType="application/vnd.openxmlformats-officedocument.theme+xml"/>
  <Override PartName="/ppt/slideLayouts/slideLayout18.xml" ContentType="application/vnd.openxmlformats-officedocument.presentationml.slideLayout+xml"/>
  <Override PartName="/ppt/theme/theme18.xml" ContentType="application/vnd.openxmlformats-officedocument.theme+xml"/>
  <Override PartName="/ppt/slideLayouts/slideLayout19.xml" ContentType="application/vnd.openxmlformats-officedocument.presentationml.slideLayout+xml"/>
  <Override PartName="/ppt/theme/theme19.xml" ContentType="application/vnd.openxmlformats-officedocument.theme+xml"/>
  <Override PartName="/ppt/slideLayouts/slideLayout20.xml" ContentType="application/vnd.openxmlformats-officedocument.presentationml.slideLayout+xml"/>
  <Override PartName="/ppt/theme/theme2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0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openxmlformats.org/officedocument/2006/relationships/metadata/core-properties" Target="docProps/core0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2" r:id="rId3"/>
    <p:sldMasterId id="2147483654" r:id="rId4"/>
    <p:sldMasterId id="2147483656" r:id="rId5"/>
    <p:sldMasterId id="2147483658" r:id="rId6"/>
    <p:sldMasterId id="2147483660" r:id="rId7"/>
    <p:sldMasterId id="2147483662" r:id="rId8"/>
    <p:sldMasterId id="2147483664" r:id="rId9"/>
    <p:sldMasterId id="2147483666" r:id="rId10"/>
    <p:sldMasterId id="2147483668" r:id="rId11"/>
    <p:sldMasterId id="2147483674" r:id="rId12"/>
    <p:sldMasterId id="2147483676" r:id="rId13"/>
    <p:sldMasterId id="2147483678" r:id="rId14"/>
    <p:sldMasterId id="2147483680" r:id="rId15"/>
    <p:sldMasterId id="2147483682" r:id="rId16"/>
    <p:sldMasterId id="2147483684" r:id="rId17"/>
    <p:sldMasterId id="2147483686" r:id="rId18"/>
    <p:sldMasterId id="2147483688" r:id="rId19"/>
    <p:sldMasterId id="2147483690" r:id="rId20"/>
  </p:sldMasterIdLst>
  <p:sldIdLst>
    <p:sldId id="256" r:id="rId21"/>
    <p:sldId id="259" r:id="rId22"/>
    <p:sldId id="260" r:id="rId23"/>
    <p:sldId id="261" r:id="rId24"/>
    <p:sldId id="263" r:id="rId25"/>
    <p:sldId id="264" r:id="rId26"/>
    <p:sldId id="265" r:id="rId27"/>
    <p:sldId id="268" r:id="rId28"/>
    <p:sldId id="266" r:id="rId29"/>
    <p:sldId id="269" r:id="rId30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756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5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1857240" y="488520"/>
            <a:ext cx="5429160" cy="1058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fr-FR" sz="1800" b="0" strike="noStrike" spc="-1">
              <a:solidFill>
                <a:schemeClr val="dk1"/>
              </a:solidFill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3200" b="0" strike="noStrike" spc="-1">
              <a:solidFill>
                <a:srgbClr val="000000"/>
              </a:solidFill>
              <a:latin typeface="OpenSymbo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IG_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1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1_1_1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1_1_1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1_1_1_1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_ONLY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_ONLY_1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_ONLY_1_1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_ONLY_1_1_1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_AND_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857240" y="488520"/>
            <a:ext cx="5429160" cy="1058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fr-FR" sz="1800" b="0" strike="noStrike" spc="-1">
              <a:solidFill>
                <a:schemeClr val="dk1"/>
              </a:solidFill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fr-FR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_AND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1857240" y="488520"/>
            <a:ext cx="5429160" cy="1058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fr-FR" sz="1800" b="0" strike="noStrike" spc="-1">
              <a:solidFill>
                <a:schemeClr val="dk1"/>
              </a:solidFill>
              <a:latin typeface="Arial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fr-FR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fr-FR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1857240" y="488520"/>
            <a:ext cx="5429160" cy="1058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fr-FR" sz="1800" b="0" strike="noStrike" spc="-1">
              <a:solidFill>
                <a:schemeClr val="dk1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ONE_COLUM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MAIN_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_TITLE_AND_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APTION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imple-ligh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8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9.xml"/></Relationships>
</file>

<file path=ppt/slideMasters/_rels/slideMaster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9;p2"/>
          <p:cNvPicPr/>
          <p:nvPr/>
        </p:nvPicPr>
        <p:blipFill>
          <a:blip r:embed="rId3">
            <a:alphaModFix amt="70000"/>
          </a:blip>
          <a:stretch/>
        </p:blipFill>
        <p:spPr>
          <a:xfrm>
            <a:off x="0" y="-40320"/>
            <a:ext cx="9143640" cy="5223600"/>
          </a:xfrm>
          <a:prstGeom prst="rect">
            <a:avLst/>
          </a:prstGeom>
          <a:ln w="0">
            <a:noFill/>
          </a:ln>
          <a:effectLst>
            <a:outerShdw blurRad="57240" dist="1908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848880" y="1661760"/>
            <a:ext cx="5348520" cy="237276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85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284120" y="1558440"/>
            <a:ext cx="6575760" cy="15109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fr-FR" sz="9600" b="1" strike="noStrike" spc="-1">
                <a:solidFill>
                  <a:schemeClr val="dk1"/>
                </a:solidFill>
                <a:latin typeface="DM Sans"/>
                <a:ea typeface="DM Sans"/>
              </a:rPr>
              <a:t>xx%</a:t>
            </a:r>
            <a:endParaRPr lang="fr-FR" sz="9600" b="0" strike="noStrike" spc="-1">
              <a:solidFill>
                <a:schemeClr val="dk1"/>
              </a:solidFill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48;p13"/>
          <p:cNvPicPr/>
          <p:nvPr/>
        </p:nvPicPr>
        <p:blipFill>
          <a:blip r:embed="rId3">
            <a:alphaModFix amt="69000"/>
          </a:blip>
          <a:stretch/>
        </p:blipFill>
        <p:spPr>
          <a:xfrm flipH="1">
            <a:off x="360" y="0"/>
            <a:ext cx="9143640" cy="5223600"/>
          </a:xfrm>
          <a:prstGeom prst="rect">
            <a:avLst/>
          </a:prstGeom>
          <a:ln w="0">
            <a:noFill/>
          </a:ln>
        </p:spPr>
      </p:pic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019160" y="2857320"/>
            <a:ext cx="7105320" cy="3682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23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52;p14"/>
          <p:cNvPicPr/>
          <p:nvPr/>
        </p:nvPicPr>
        <p:blipFill>
          <a:blip r:embed="rId3">
            <a:alphaModFix amt="70000"/>
          </a:blip>
          <a:stretch/>
        </p:blipFill>
        <p:spPr>
          <a:xfrm flipH="1">
            <a:off x="360" y="-29520"/>
            <a:ext cx="9143640" cy="5259240"/>
          </a:xfrm>
          <a:prstGeom prst="rect">
            <a:avLst/>
          </a:prstGeom>
          <a:ln w="0">
            <a:noFill/>
          </a:ln>
        </p:spPr>
      </p:pic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64;p15"/>
          <p:cNvPicPr/>
          <p:nvPr/>
        </p:nvPicPr>
        <p:blipFill>
          <a:blip r:embed="rId3">
            <a:alphaModFix amt="70000"/>
          </a:blip>
          <a:stretch/>
        </p:blipFill>
        <p:spPr>
          <a:xfrm flipH="1">
            <a:off x="-1063080" y="-694440"/>
            <a:ext cx="10218240" cy="5837400"/>
          </a:xfrm>
          <a:prstGeom prst="rect">
            <a:avLst/>
          </a:prstGeom>
          <a:ln w="0">
            <a:noFill/>
          </a:ln>
        </p:spPr>
      </p:pic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75;p16"/>
          <p:cNvPicPr/>
          <p:nvPr/>
        </p:nvPicPr>
        <p:blipFill>
          <a:blip r:embed="rId3">
            <a:alphaModFix amt="70000"/>
          </a:blip>
          <a:stretch/>
        </p:blipFill>
        <p:spPr>
          <a:xfrm flipH="1">
            <a:off x="360" y="-29520"/>
            <a:ext cx="9143640" cy="5259240"/>
          </a:xfrm>
          <a:prstGeom prst="rect">
            <a:avLst/>
          </a:prstGeom>
          <a:ln w="0">
            <a:noFill/>
          </a:ln>
        </p:spPr>
      </p:pic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90;p17"/>
          <p:cNvPicPr/>
          <p:nvPr/>
        </p:nvPicPr>
        <p:blipFill>
          <a:blip r:embed="rId3">
            <a:alphaModFix amt="70000"/>
          </a:blip>
          <a:stretch/>
        </p:blipFill>
        <p:spPr>
          <a:xfrm>
            <a:off x="0" y="-29520"/>
            <a:ext cx="9143640" cy="5259240"/>
          </a:xfrm>
          <a:prstGeom prst="rect">
            <a:avLst/>
          </a:prstGeom>
          <a:ln w="0">
            <a:noFill/>
          </a:ln>
        </p:spPr>
      </p:pic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717840" y="444960"/>
            <a:ext cx="770832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93;p18"/>
          <p:cNvPicPr/>
          <p:nvPr/>
        </p:nvPicPr>
        <p:blipFill>
          <a:blip r:embed="rId3">
            <a:alphaModFix amt="70000"/>
          </a:blip>
          <a:stretch/>
        </p:blipFill>
        <p:spPr>
          <a:xfrm flipH="1">
            <a:off x="360" y="0"/>
            <a:ext cx="9143640" cy="5223600"/>
          </a:xfrm>
          <a:prstGeom prst="rect">
            <a:avLst/>
          </a:prstGeom>
          <a:ln w="0">
            <a:noFill/>
          </a:ln>
        </p:spPr>
      </p:pic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064400" y="444960"/>
            <a:ext cx="43592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96;p19"/>
          <p:cNvPicPr/>
          <p:nvPr/>
        </p:nvPicPr>
        <p:blipFill>
          <a:blip r:embed="rId3">
            <a:alphaModFix amt="70000"/>
          </a:blip>
          <a:stretch/>
        </p:blipFill>
        <p:spPr>
          <a:xfrm>
            <a:off x="38880" y="0"/>
            <a:ext cx="9143640" cy="5218920"/>
          </a:xfrm>
          <a:prstGeom prst="rect">
            <a:avLst/>
          </a:prstGeom>
          <a:ln w="0">
            <a:noFill/>
          </a:ln>
        </p:spPr>
      </p:pic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717840" y="444960"/>
            <a:ext cx="770832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99;p20"/>
          <p:cNvPicPr/>
          <p:nvPr/>
        </p:nvPicPr>
        <p:blipFill>
          <a:blip r:embed="rId3">
            <a:alphaModFix amt="70000"/>
          </a:blip>
          <a:stretch/>
        </p:blipFill>
        <p:spPr>
          <a:xfrm flipH="1">
            <a:off x="39240" y="0"/>
            <a:ext cx="9143640" cy="5218920"/>
          </a:xfrm>
          <a:prstGeom prst="rect">
            <a:avLst/>
          </a:prstGeom>
          <a:ln w="0">
            <a:noFill/>
          </a:ln>
        </p:spPr>
      </p:pic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717840" y="444960"/>
            <a:ext cx="770832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18;p4"/>
          <p:cNvPicPr/>
          <p:nvPr/>
        </p:nvPicPr>
        <p:blipFill>
          <a:blip r:embed="rId3">
            <a:alphaModFix amt="70000"/>
          </a:blip>
          <a:stretch/>
        </p:blipFill>
        <p:spPr>
          <a:xfrm>
            <a:off x="0" y="0"/>
            <a:ext cx="9143640" cy="5223600"/>
          </a:xfrm>
          <a:prstGeom prst="rect">
            <a:avLst/>
          </a:prstGeom>
          <a:ln w="0">
            <a:noFill/>
          </a:ln>
        </p:spPr>
      </p:pic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714960" y="534960"/>
            <a:ext cx="4184280" cy="10850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714960" y="1738080"/>
            <a:ext cx="4184280" cy="28699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Google Shape;22;p5"/>
          <p:cNvPicPr/>
          <p:nvPr/>
        </p:nvPicPr>
        <p:blipFill>
          <a:blip r:embed="rId3">
            <a:alphaModFix amt="70000"/>
          </a:blip>
          <a:stretch/>
        </p:blipFill>
        <p:spPr>
          <a:xfrm>
            <a:off x="0" y="0"/>
            <a:ext cx="9143640" cy="5223600"/>
          </a:xfrm>
          <a:prstGeom prst="rect">
            <a:avLst/>
          </a:prstGeom>
          <a:ln w="0">
            <a:noFill/>
          </a:ln>
        </p:spPr>
      </p:pic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29;p6"/>
          <p:cNvPicPr/>
          <p:nvPr/>
        </p:nvPicPr>
        <p:blipFill>
          <a:blip r:embed="rId3">
            <a:alphaModFix amt="70000"/>
          </a:blip>
          <a:stretch/>
        </p:blipFill>
        <p:spPr>
          <a:xfrm>
            <a:off x="0" y="-29520"/>
            <a:ext cx="9143640" cy="5259240"/>
          </a:xfrm>
          <a:prstGeom prst="rect">
            <a:avLst/>
          </a:prstGeom>
          <a:ln w="0">
            <a:noFill/>
          </a:ln>
        </p:spPr>
      </p:pic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32;p7"/>
          <p:cNvPicPr/>
          <p:nvPr/>
        </p:nvPicPr>
        <p:blipFill>
          <a:blip r:embed="rId3">
            <a:alphaModFix amt="70000"/>
          </a:blip>
          <a:stretch/>
        </p:blipFill>
        <p:spPr>
          <a:xfrm>
            <a:off x="0" y="0"/>
            <a:ext cx="9143640" cy="5223600"/>
          </a:xfrm>
          <a:prstGeom prst="rect">
            <a:avLst/>
          </a:prstGeom>
          <a:ln w="0">
            <a:noFill/>
          </a:ln>
        </p:spPr>
      </p:pic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720000" y="1152360"/>
            <a:ext cx="3321720" cy="34160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1388160" y="1307160"/>
            <a:ext cx="6367320" cy="25290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>
              <a:buNone/>
            </a:pPr>
            <a:r>
              <a:rPr lang="fr-FR" sz="6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38;p9"/>
          <p:cNvPicPr/>
          <p:nvPr/>
        </p:nvPicPr>
        <p:blipFill>
          <a:blip r:embed="rId3">
            <a:alphaModFix amt="70000"/>
          </a:blip>
          <a:stretch/>
        </p:blipFill>
        <p:spPr>
          <a:xfrm>
            <a:off x="0" y="0"/>
            <a:ext cx="9143640" cy="5223600"/>
          </a:xfrm>
          <a:prstGeom prst="rect">
            <a:avLst/>
          </a:prstGeom>
          <a:ln w="0">
            <a:noFill/>
          </a:ln>
        </p:spPr>
      </p:pic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358920" y="507600"/>
            <a:ext cx="5845680" cy="14752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4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720000" y="228528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>
              <a:buNone/>
            </a:pPr>
            <a:r>
              <a:rPr lang="fr-FR" sz="30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723600" y="511200"/>
            <a:ext cx="7696800" cy="4820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24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847800" y="1657440"/>
            <a:ext cx="5421382" cy="3302487"/>
          </a:xfrm>
          <a:prstGeom prst="rect">
            <a:avLst/>
          </a:prstGeom>
          <a:noFill/>
          <a:ln w="28575">
            <a:noFill/>
          </a:ln>
        </p:spPr>
        <p:txBody>
          <a:bodyPr lIns="91440" tIns="91440" rIns="91440" bIns="91440" anchor="t">
            <a:norm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компетентнісного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підходу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плануванні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ЗП(ПТ)О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n w="0"/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n w="0"/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fr-FR" sz="1300" strike="noStrike" dirty="0">
              <a:ln w="0"/>
              <a:solidFill>
                <a:schemeClr val="bg1">
                  <a:lumMod val="65000"/>
                  <a:lumOff val="3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subTitle"/>
          </p:nvPr>
        </p:nvSpPr>
        <p:spPr>
          <a:xfrm>
            <a:off x="401783" y="214746"/>
            <a:ext cx="6754090" cy="782782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uk-UA" sz="18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Державний навчальний заклад «Звенигородський центр підготовки і перепідготовки робітничих кадрів»</a:t>
            </a:r>
            <a:endParaRPr lang="en-US" sz="18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4" name="Google Shape;118;p25"/>
          <p:cNvCxnSpPr/>
          <p:nvPr/>
        </p:nvCxnSpPr>
        <p:spPr>
          <a:xfrm>
            <a:off x="968400" y="1585080"/>
            <a:ext cx="3479760" cy="360"/>
          </a:xfrm>
          <a:prstGeom prst="straightConnector1">
            <a:avLst/>
          </a:prstGeom>
          <a:ln w="9525">
            <a:solidFill>
              <a:srgbClr val="000000"/>
            </a:solidFill>
            <a:round/>
          </a:ln>
        </p:spPr>
      </p:cxnSp>
      <p:sp>
        <p:nvSpPr>
          <p:cNvPr id="2" name="Прямоугольник 1"/>
          <p:cNvSpPr/>
          <p:nvPr/>
        </p:nvSpPr>
        <p:spPr>
          <a:xfrm>
            <a:off x="4821238" y="4421710"/>
            <a:ext cx="4572000" cy="5355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dirty="0">
                <a:ln w="0"/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Заступник директора з НВР </a:t>
            </a:r>
            <a:br>
              <a:rPr lang="ru-RU" dirty="0">
                <a:ln w="0"/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n w="0"/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Шеремет</a:t>
            </a:r>
            <a:r>
              <a:rPr lang="ru-RU" dirty="0">
                <a:ln w="0"/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n w="0"/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Тетяна</a:t>
            </a:r>
            <a:r>
              <a:rPr lang="ru-RU" dirty="0">
                <a:ln w="0"/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n w="0"/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Володимирівна</a:t>
            </a:r>
            <a:endParaRPr lang="fr-FR" dirty="0">
              <a:ln w="0"/>
              <a:solidFill>
                <a:schemeClr val="bg1">
                  <a:lumMod val="65000"/>
                  <a:lumOff val="3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873" y="-26637"/>
            <a:ext cx="1897929" cy="20483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277091" y="533520"/>
            <a:ext cx="4618189" cy="1085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2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2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компетентнісний</a:t>
            </a:r>
            <a:r>
              <a:rPr lang="ru-RU" sz="2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підхід</a:t>
            </a:r>
            <a:r>
              <a:rPr lang="ru-RU" sz="2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uk-UA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uk-UA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fr-FR" sz="3000" b="0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714240" y="1754182"/>
            <a:ext cx="4181040" cy="28666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1400" b="0" strike="noStrike" spc="-1" dirty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Компетентнісний підхід фокусується на розвитку ключових компетентностей у </a:t>
            </a:r>
            <a:r>
              <a:rPr lang="uk-UA" sz="14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здобувачів освіти</a:t>
            </a:r>
            <a:r>
              <a:rPr lang="en" sz="14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, </a:t>
            </a:r>
            <a:r>
              <a:rPr lang="en" sz="1400" b="0" strike="noStrike" spc="-1" dirty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які забезпечують їх готовність до професійної діяльності. Він ставить акцент на практичних навичках та знаннях, необхідних для </a:t>
            </a:r>
            <a:r>
              <a:rPr lang="en" sz="14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ефективного </a:t>
            </a:r>
            <a:r>
              <a:rPr lang="en" sz="1400" b="0" strike="noStrike" spc="-1" dirty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виконання професійних завдань</a:t>
            </a:r>
            <a:r>
              <a:rPr lang="en" sz="14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.</a:t>
            </a:r>
            <a:endParaRPr lang="uk-UA" sz="1400" b="0" strike="noStrike" spc="-1" dirty="0" smtClean="0">
              <a:solidFill>
                <a:schemeClr val="lt1"/>
              </a:solidFill>
              <a:latin typeface="Times New Roman" panose="02020603050405020304" pitchFamily="18" charset="0"/>
              <a:ea typeface="Inter"/>
              <a:cs typeface="Times New Roman" panose="02020603050405020304" pitchFamily="18" charset="0"/>
            </a:endParaRP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endParaRPr lang="uk-UA" sz="1400" b="0" strike="noStrike" spc="-1" dirty="0" smtClean="0">
              <a:solidFill>
                <a:schemeClr val="lt1"/>
              </a:solidFill>
              <a:latin typeface="Times New Roman" panose="02020603050405020304" pitchFamily="18" charset="0"/>
              <a:ea typeface="Inter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Орієнтація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компетентностей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не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endParaRPr lang="uk-UA" sz="1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Компетентність</a:t>
            </a:r>
            <a:r>
              <a:rPr lang="ru-RU" sz="1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sz="1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1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sz="1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1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sz="1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1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sz="1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досвід</a:t>
            </a:r>
            <a:endParaRPr lang="uk-UA" sz="1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Акцент на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практичну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готовність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endParaRPr lang="fr-FR" sz="14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105" y="392354"/>
            <a:ext cx="2549238" cy="191192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707" y="2757427"/>
            <a:ext cx="2955636" cy="22167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493" y="113243"/>
            <a:ext cx="1852612" cy="26441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subTitle"/>
          </p:nvPr>
        </p:nvSpPr>
        <p:spPr>
          <a:xfrm>
            <a:off x="361800" y="1905119"/>
            <a:ext cx="4466880" cy="3020171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Орієнтація</a:t>
            </a:r>
            <a:r>
              <a:rPr lang="ru-RU" sz="1600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 </a:t>
            </a: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endParaRPr lang="uk-UA" sz="1600" dirty="0" smtClean="0"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Модульність</a:t>
            </a:r>
            <a:r>
              <a:rPr lang="ru-RU" sz="1600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освітніх</a:t>
            </a:r>
            <a:r>
              <a:rPr lang="ru-RU" sz="1600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endParaRPr lang="uk-UA" sz="1600" dirty="0" smtClean="0"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Залучення</a:t>
            </a:r>
            <a:r>
              <a:rPr lang="ru-RU" sz="1600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роботодавців</a:t>
            </a:r>
            <a:endParaRPr lang="uk-UA" sz="1600" dirty="0" smtClean="0"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Інтеграція</a:t>
            </a:r>
            <a:r>
              <a:rPr lang="ru-RU" sz="16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теорії</a:t>
            </a:r>
            <a:r>
              <a:rPr lang="ru-RU" sz="16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практики</a:t>
            </a:r>
            <a:endParaRPr lang="uk-UA" sz="1600" dirty="0" smtClean="0"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uk-UA" sz="1400" spc="-1" dirty="0" smtClean="0">
              <a:solidFill>
                <a:schemeClr val="lt1"/>
              </a:solidFill>
              <a:latin typeface="Inter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en-US" sz="1400" b="0" strike="noStrike" spc="-1" dirty="0">
              <a:solidFill>
                <a:srgbClr val="000000"/>
              </a:solidFill>
              <a:latin typeface="OpenSymbo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title"/>
          </p:nvPr>
        </p:nvSpPr>
        <p:spPr>
          <a:xfrm>
            <a:off x="424145" y="483938"/>
            <a:ext cx="3489764" cy="1123189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 fontScale="90000"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1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31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31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реалізації</a:t>
            </a:r>
            <a:r>
              <a:rPr lang="ru-RU" sz="31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підходу</a:t>
            </a:r>
            <a:r>
              <a:rPr lang="uk-UA" sz="4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uk-UA" sz="4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fr-FR" sz="4000" b="0" strike="noStrike" spc="-1" dirty="0">
              <a:solidFill>
                <a:schemeClr val="dk1"/>
              </a:solidFill>
              <a:latin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304" y="104028"/>
            <a:ext cx="3581399" cy="26860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7304" y="2859350"/>
            <a:ext cx="3592944" cy="22841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subTitle"/>
          </p:nvPr>
        </p:nvSpPr>
        <p:spPr>
          <a:xfrm>
            <a:off x="361800" y="1905120"/>
            <a:ext cx="4466880" cy="17618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 fontScale="92500" lnSpcReduction="2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Врахування</a:t>
            </a:r>
            <a:r>
              <a:rPr lang="ru-RU" sz="1600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професійних</a:t>
            </a:r>
            <a:r>
              <a:rPr lang="ru-RU" sz="16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стандартів</a:t>
            </a:r>
            <a:endParaRPr lang="uk-UA" sz="1600" dirty="0" smtClean="0"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Складання</a:t>
            </a:r>
            <a:r>
              <a:rPr lang="ru-RU" sz="1600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освітніх</a:t>
            </a:r>
            <a:r>
              <a:rPr lang="ru-RU" sz="16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16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компетентностями</a:t>
            </a:r>
            <a:endParaRPr lang="uk-UA" sz="1600" dirty="0" smtClean="0"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Формулювання</a:t>
            </a:r>
            <a:r>
              <a:rPr lang="ru-RU" sz="1600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очікуваних</a:t>
            </a:r>
            <a:r>
              <a:rPr lang="ru-RU" sz="16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16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endParaRPr lang="uk-UA" sz="1600" dirty="0" smtClean="0"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en-US" sz="1400" b="0" strike="noStrike" spc="-1" dirty="0">
              <a:solidFill>
                <a:srgbClr val="000000"/>
              </a:solidFill>
              <a:latin typeface="OpenSymbo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title"/>
          </p:nvPr>
        </p:nvSpPr>
        <p:spPr>
          <a:xfrm>
            <a:off x="361800" y="504720"/>
            <a:ext cx="7466018" cy="7906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Планування</a:t>
            </a:r>
            <a:r>
              <a:rPr lang="ru-RU" sz="32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sz="32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endParaRPr lang="uk-UA" sz="3200" dirty="0" smtClean="0"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680" y="3357517"/>
            <a:ext cx="2486025" cy="18383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subTitle"/>
          </p:nvPr>
        </p:nvSpPr>
        <p:spPr>
          <a:xfrm>
            <a:off x="278672" y="1170828"/>
            <a:ext cx="4466880" cy="2438281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 fontScale="55000" lnSpcReduction="20000"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" sz="2200" b="0" strike="noStrike" spc="-1" dirty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Планування навчального процесу включає використання модульного навчання, проектної діяльності, а також інноваційних технологій. Ці методи стимулюють активне навчання, сприяють розвитку критичного мислення і допомагають учням застосовувати отримані знання на практиці</a:t>
            </a:r>
            <a:r>
              <a:rPr lang="en" sz="22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.</a:t>
            </a:r>
            <a:endParaRPr lang="uk-UA" sz="2200" b="0" strike="noStrike" spc="-1" dirty="0" smtClean="0">
              <a:solidFill>
                <a:schemeClr val="lt1"/>
              </a:solidFill>
              <a:latin typeface="Times New Roman" panose="02020603050405020304" pitchFamily="18" charset="0"/>
              <a:ea typeface="Inter"/>
              <a:cs typeface="Times New Roman" panose="02020603050405020304" pitchFamily="18" charset="0"/>
            </a:endParaRPr>
          </a:p>
          <a:p>
            <a:pPr lvl="0"/>
            <a:r>
              <a:rPr lang="ru-RU" sz="2200" dirty="0" err="1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Активні</a:t>
            </a:r>
            <a:r>
              <a:rPr lang="ru-RU" sz="22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2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2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uk-UA" sz="2200" dirty="0">
              <a:solidFill>
                <a:schemeClr val="bg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Проєкти</a:t>
            </a:r>
            <a:endParaRPr lang="uk-UA" sz="2200" dirty="0">
              <a:solidFill>
                <a:schemeClr val="bg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Кейс-</a:t>
            </a:r>
            <a:r>
              <a:rPr lang="ru-RU" sz="22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endParaRPr lang="uk-UA" sz="2200" dirty="0">
              <a:solidFill>
                <a:schemeClr val="bg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</a:t>
            </a:r>
            <a:r>
              <a:rPr lang="ru-RU" sz="22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endParaRPr lang="uk-UA" sz="2200" dirty="0">
              <a:solidFill>
                <a:schemeClr val="bg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2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Дуальна </a:t>
            </a:r>
            <a:r>
              <a:rPr lang="ru-RU" sz="2200" b="1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освіта</a:t>
            </a:r>
            <a:endParaRPr lang="uk-UA" sz="2200" dirty="0">
              <a:solidFill>
                <a:schemeClr val="bg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2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Навчально-виробнича</a:t>
            </a:r>
            <a:r>
              <a:rPr lang="ru-RU" sz="22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практика</a:t>
            </a:r>
            <a:endParaRPr lang="uk-UA" sz="2200" dirty="0">
              <a:solidFill>
                <a:schemeClr val="bg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uk-UA" sz="1400" spc="-1" dirty="0">
              <a:solidFill>
                <a:schemeClr val="lt1"/>
              </a:solidFill>
              <a:latin typeface="Inter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en-US" sz="1400" b="0" strike="noStrike" spc="-1" dirty="0">
              <a:solidFill>
                <a:srgbClr val="000000"/>
              </a:solidFill>
              <a:latin typeface="OpenSymbo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title"/>
          </p:nvPr>
        </p:nvSpPr>
        <p:spPr>
          <a:xfrm>
            <a:off x="147055" y="96011"/>
            <a:ext cx="5561018" cy="1192462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3200" b="1" strike="noStrike" spc="-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DM Sans"/>
                <a:cs typeface="Times New Roman" panose="02020603050405020304" pitchFamily="18" charset="0"/>
              </a:rPr>
              <a:t>Методи планування навчального процесу</a:t>
            </a:r>
            <a:endParaRPr lang="fr-FR" sz="3200" b="0" strike="noStrike" spc="-1" dirty="0">
              <a:solidFill>
                <a:schemeClr val="bg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074" y="269737"/>
            <a:ext cx="2789381" cy="20920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981" y="2673927"/>
            <a:ext cx="4183708" cy="235527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714240" y="533520"/>
            <a:ext cx="4181040" cy="1085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 fontScale="90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3000" b="1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DM Sans"/>
                <a:cs typeface="Times New Roman" panose="02020603050405020304" pitchFamily="18" charset="0"/>
              </a:rPr>
              <a:t>Залучення </a:t>
            </a:r>
            <a:r>
              <a:rPr lang="uk-UA" sz="3000" b="1" spc="-1" dirty="0" smtClean="0">
                <a:solidFill>
                  <a:schemeClr val="dk1"/>
                </a:solidFill>
                <a:latin typeface="Times New Roman" panose="02020603050405020304" pitchFamily="18" charset="0"/>
                <a:ea typeface="DM Sans"/>
                <a:cs typeface="Times New Roman" panose="02020603050405020304" pitchFamily="18" charset="0"/>
              </a:rPr>
              <a:t>здобувачів освіти</a:t>
            </a:r>
            <a:r>
              <a:rPr lang="en" sz="3000" b="1" strike="noStrike" spc="-1" dirty="0" smtClean="0">
                <a:solidFill>
                  <a:schemeClr val="dk1"/>
                </a:solidFill>
                <a:latin typeface="Times New Roman" panose="02020603050405020304" pitchFamily="18" charset="0"/>
                <a:ea typeface="DM Sans"/>
                <a:cs typeface="Times New Roman" panose="02020603050405020304" pitchFamily="18" charset="0"/>
              </a:rPr>
              <a:t> </a:t>
            </a:r>
            <a:r>
              <a:rPr lang="en" sz="3000" b="1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DM Sans"/>
                <a:cs typeface="Times New Roman" panose="02020603050405020304" pitchFamily="18" charset="0"/>
              </a:rPr>
              <a:t>до навчання</a:t>
            </a:r>
            <a:endParaRPr lang="fr-FR" sz="3000" b="0" strike="noStrike" spc="-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714240" y="1733400"/>
            <a:ext cx="4181040" cy="28666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 fontScale="92500" lnSpcReduction="10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1500" b="0" strike="noStrike" spc="-1" dirty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Залучення </a:t>
            </a:r>
            <a:r>
              <a:rPr lang="uk-UA" sz="15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здобувачів освіти</a:t>
            </a:r>
            <a:r>
              <a:rPr lang="en" sz="15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 </a:t>
            </a:r>
            <a:r>
              <a:rPr lang="en" sz="1500" b="0" strike="noStrike" spc="-1" dirty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передбачає активну участь у навчальному процесі через інтерактивні уроки, групові проекти та практичні завдання. Це допомагає учням відчути відповідальність за своє </a:t>
            </a:r>
            <a:r>
              <a:rPr lang="en" sz="15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навчання </a:t>
            </a:r>
            <a:r>
              <a:rPr lang="en" sz="1500" b="0" strike="noStrike" spc="-1" dirty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та підвищує їх мотивацію</a:t>
            </a:r>
            <a:r>
              <a:rPr lang="en" sz="15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.</a:t>
            </a:r>
            <a:endParaRPr lang="uk-UA" sz="1500" b="0" strike="noStrike" spc="-1" dirty="0" smtClean="0">
              <a:solidFill>
                <a:schemeClr val="lt1"/>
              </a:solidFill>
              <a:latin typeface="Times New Roman" panose="02020603050405020304" pitchFamily="18" charset="0"/>
              <a:ea typeface="Inter"/>
              <a:cs typeface="Times New Roman" panose="02020603050405020304" pitchFamily="18" charset="0"/>
            </a:endParaRP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endParaRPr lang="uk-UA" sz="1500" spc="-1" dirty="0">
              <a:solidFill>
                <a:schemeClr val="l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5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Інтеграція</a:t>
            </a:r>
            <a:r>
              <a:rPr lang="ru-RU" sz="15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цифрових</a:t>
            </a:r>
            <a:r>
              <a:rPr lang="ru-RU" sz="15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endParaRPr lang="uk-UA" sz="15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5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Електронні</a:t>
            </a:r>
            <a:r>
              <a:rPr lang="ru-RU" sz="15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платформи</a:t>
            </a:r>
            <a:endParaRPr lang="uk-UA" sz="15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5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Віртуальні</a:t>
            </a:r>
            <a:r>
              <a:rPr lang="ru-RU" sz="15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тренажери</a:t>
            </a:r>
            <a:endParaRPr lang="uk-UA" sz="15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5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Онлайн-</a:t>
            </a:r>
            <a:r>
              <a:rPr lang="ru-RU" sz="15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курси</a:t>
            </a:r>
            <a:endParaRPr lang="uk-UA" sz="15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5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15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цифрової</a:t>
            </a:r>
            <a:r>
              <a:rPr lang="ru-RU" sz="15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компетентності</a:t>
            </a:r>
            <a:endParaRPr lang="uk-UA" sz="15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endParaRPr lang="fr-FR" sz="1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744" y="284018"/>
            <a:ext cx="4193309" cy="31449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subTitle"/>
          </p:nvPr>
        </p:nvSpPr>
        <p:spPr>
          <a:xfrm>
            <a:off x="361800" y="1905120"/>
            <a:ext cx="4466880" cy="3061735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" sz="1400" b="0" strike="noStrike" spc="-1" dirty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Оцінювання повинно бути не лише традиційним, а й включати формативні і сумативні методи. Використання різноманітних форм оцінювання, таких як самостійні роботи, презентації та рефлексії, допомагає вчасно реагувати на прогрес учнів і вносити необхідні корективи у навчальний процес</a:t>
            </a:r>
            <a:r>
              <a:rPr lang="en" sz="14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.</a:t>
            </a:r>
            <a:endParaRPr lang="uk-UA" sz="1400" b="0" strike="noStrike" spc="-1" dirty="0" smtClean="0">
              <a:solidFill>
                <a:schemeClr val="lt1"/>
              </a:solidFill>
              <a:latin typeface="Times New Roman" panose="02020603050405020304" pitchFamily="18" charset="0"/>
              <a:ea typeface="Inter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Компетентнісно-орієнтоване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оцінювання</a:t>
            </a:r>
            <a:endParaRPr lang="uk-UA" sz="1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критеріїв</a:t>
            </a:r>
            <a:r>
              <a:rPr lang="ru-RU" sz="1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рубрик</a:t>
            </a:r>
            <a:endParaRPr lang="uk-UA" sz="1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Портфоліо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самооцінювання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проєктні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захисти</a:t>
            </a:r>
            <a:endParaRPr lang="uk-UA" sz="1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en-US" sz="1400" b="0" strike="noStrike" spc="-1" dirty="0">
              <a:solidFill>
                <a:srgbClr val="000000"/>
              </a:solidFill>
              <a:latin typeface="OpenSymbo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title"/>
          </p:nvPr>
        </p:nvSpPr>
        <p:spPr>
          <a:xfrm>
            <a:off x="361800" y="504720"/>
            <a:ext cx="5221582" cy="14760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3600" b="1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DM Sans"/>
                <a:cs typeface="Times New Roman" panose="02020603050405020304" pitchFamily="18" charset="0"/>
              </a:rPr>
              <a:t>Оцінювання результатів навчання</a:t>
            </a:r>
            <a:endParaRPr lang="fr-FR" sz="3600" b="0" strike="noStrike" spc="-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833" y="37376"/>
            <a:ext cx="2658618" cy="245644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2493818"/>
            <a:ext cx="3430298" cy="257272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subTitle" idx="4294967295"/>
          </p:nvPr>
        </p:nvSpPr>
        <p:spPr>
          <a:xfrm>
            <a:off x="132830" y="1413284"/>
            <a:ext cx="4466880" cy="1814825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Фасилітатор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наставник</a:t>
            </a:r>
            <a:endParaRPr lang="uk-UA" sz="1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Постійне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lang="ru-RU" sz="1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кваліфікації</a:t>
            </a:r>
            <a:endParaRPr lang="uk-UA" sz="1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Участь у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розробці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освітніх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стандартів</a:t>
            </a:r>
            <a:endParaRPr lang="uk-UA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title" idx="4294967295"/>
          </p:nvPr>
        </p:nvSpPr>
        <p:spPr>
          <a:xfrm>
            <a:off x="361800" y="504720"/>
            <a:ext cx="4237910" cy="14760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 fontScale="90000"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Роль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педагогічного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працівника</a:t>
            </a:r>
            <a:r>
              <a:rPr lang="uk-UA" sz="4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4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4000" b="0" strike="noStrike" spc="-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898" y="145473"/>
            <a:ext cx="2850139" cy="20158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898" y="2438400"/>
            <a:ext cx="3426691" cy="25700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53" y="3124200"/>
            <a:ext cx="2512291" cy="18842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782" y="2736393"/>
            <a:ext cx="3029367" cy="22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subTitle"/>
          </p:nvPr>
        </p:nvSpPr>
        <p:spPr>
          <a:xfrm>
            <a:off x="361799" y="1905120"/>
            <a:ext cx="5741127" cy="2853916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" sz="1400" b="0" strike="noStrike" spc="-1" dirty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Компетентнісний підхід є ефективним інструментом для підготовки учнів до професійної діяльності. Важливо, щоб всі учасники процесу – викладачі, учні та адміністрація – активно співпрацювали для досягнення спільних цілей</a:t>
            </a:r>
            <a:r>
              <a:rPr lang="en" sz="1400" b="0" strike="noStrike" spc="-1" dirty="0" smtClean="0">
                <a:solidFill>
                  <a:schemeClr val="lt1"/>
                </a:solidFill>
                <a:latin typeface="Times New Roman" panose="02020603050405020304" pitchFamily="18" charset="0"/>
                <a:ea typeface="Inter"/>
                <a:cs typeface="Times New Roman" panose="02020603050405020304" pitchFamily="18" charset="0"/>
              </a:rPr>
              <a:t>.</a:t>
            </a:r>
            <a:endParaRPr lang="uk-UA" sz="1400" b="0" strike="noStrike" spc="-1" dirty="0" smtClean="0">
              <a:solidFill>
                <a:schemeClr val="lt1"/>
              </a:solidFill>
              <a:latin typeface="Times New Roman" panose="02020603050405020304" pitchFamily="18" charset="0"/>
              <a:ea typeface="Inter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Компетентнісний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підхід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ключ до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якісної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П(ПТ)О</a:t>
            </a:r>
            <a:endParaRPr lang="uk-UA" sz="1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Необхідна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співпраця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учасників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освітнього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endParaRPr lang="uk-UA" sz="1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Підготовка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конкурентоспроможного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фахівця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головна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мета</a:t>
            </a:r>
            <a:endParaRPr lang="uk-UA" sz="1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uk-UA" sz="1400" spc="-1" dirty="0">
              <a:solidFill>
                <a:schemeClr val="lt1"/>
              </a:solidFill>
              <a:latin typeface="Inter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en-US" sz="1400" b="0" strike="noStrike" spc="-1" dirty="0">
              <a:solidFill>
                <a:srgbClr val="000000"/>
              </a:solidFill>
              <a:latin typeface="OpenSymbo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title"/>
          </p:nvPr>
        </p:nvSpPr>
        <p:spPr>
          <a:xfrm>
            <a:off x="361800" y="504720"/>
            <a:ext cx="5847840" cy="14760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4000" b="1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DM Sans"/>
                <a:cs typeface="Times New Roman" panose="02020603050405020304" pitchFamily="18" charset="0"/>
              </a:rPr>
              <a:t>Висновки</a:t>
            </a:r>
            <a:endParaRPr lang="fr-FR" sz="4000" b="0" strike="noStrike" spc="-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subTitle" idx="4294967295"/>
          </p:nvPr>
        </p:nvSpPr>
        <p:spPr>
          <a:xfrm>
            <a:off x="361799" y="1905120"/>
            <a:ext cx="5741127" cy="2853916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endParaRPr lang="uk-UA" sz="1400" spc="-1" dirty="0">
              <a:solidFill>
                <a:schemeClr val="lt1"/>
              </a:solidFill>
              <a:latin typeface="Inter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en-US" sz="1400" b="0" strike="noStrike" spc="-1" dirty="0">
              <a:solidFill>
                <a:srgbClr val="000000"/>
              </a:solidFill>
              <a:latin typeface="OpenSymbo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title" idx="4294967295"/>
          </p:nvPr>
        </p:nvSpPr>
        <p:spPr>
          <a:xfrm>
            <a:off x="2114400" y="1752599"/>
            <a:ext cx="5847840" cy="997047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uk-UA" sz="4000" b="1" strike="noStrike" spc="-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DM Sans"/>
                <a:ea typeface="DM Sans"/>
              </a:rPr>
              <a:t>Дякую за увагу!</a:t>
            </a:r>
            <a:endParaRPr lang="fr-FR" sz="4000" b="0" strike="noStrike" spc="-1" dirty="0">
              <a:solidFill>
                <a:schemeClr val="bg1">
                  <a:lumMod val="95000"/>
                  <a:lumOff val="5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539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Medical Conference Style Presentation by Slidesgo">
  <a:themeElements>
    <a:clrScheme name="Simple Light">
      <a:dk1>
        <a:srgbClr val="04289B"/>
      </a:dk1>
      <a:lt1>
        <a:srgbClr val="000000"/>
      </a:lt1>
      <a:dk2>
        <a:srgbClr val="FFFFFF"/>
      </a:dk2>
      <a:lt2>
        <a:srgbClr val="11437E"/>
      </a:lt2>
      <a:accent1>
        <a:srgbClr val="4D8EE0"/>
      </a:accent1>
      <a:accent2>
        <a:srgbClr val="E2E2E2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Slidesgo Final Pages">
  <a:themeElements>
    <a:clrScheme name="Simple Light">
      <a:dk1>
        <a:srgbClr val="0E2A47"/>
      </a:dk1>
      <a:lt1>
        <a:srgbClr val="FFFFFF"/>
      </a:lt1>
      <a:dk2>
        <a:srgbClr val="869FB2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869FB2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Slidesgo Final Pages">
  <a:themeElements>
    <a:clrScheme name="Simple Light">
      <a:dk1>
        <a:srgbClr val="0E2A47"/>
      </a:dk1>
      <a:lt1>
        <a:srgbClr val="FFFFFF"/>
      </a:lt1>
      <a:dk2>
        <a:srgbClr val="869FB2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869FB2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</TotalTime>
  <Words>355</Words>
  <Application>Microsoft Office PowerPoint</Application>
  <PresentationFormat>Экран (16:9)</PresentationFormat>
  <Paragraphs>49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20</vt:i4>
      </vt:variant>
      <vt:variant>
        <vt:lpstr>Заголовки слайдов</vt:lpstr>
      </vt:variant>
      <vt:variant>
        <vt:i4>10</vt:i4>
      </vt:variant>
    </vt:vector>
  </HeadingPairs>
  <TitlesOfParts>
    <vt:vector size="38" baseType="lpstr">
      <vt:lpstr>Arial</vt:lpstr>
      <vt:lpstr>Calibri</vt:lpstr>
      <vt:lpstr>DM Sans</vt:lpstr>
      <vt:lpstr>Inter</vt:lpstr>
      <vt:lpstr>OpenSymbol</vt:lpstr>
      <vt:lpstr>Symbol</vt:lpstr>
      <vt:lpstr>Times New Roman</vt:lpstr>
      <vt:lpstr>Wingdings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Medical Conference Style Presentation by Slidesgo</vt:lpstr>
      <vt:lpstr>Slidesgo Final Pages</vt:lpstr>
      <vt:lpstr>Slidesgo Final Pages</vt:lpstr>
      <vt:lpstr>Практичні аспекти впровадження компетентнісного підходу при плануванні та організації професійної підготовки у ЗП(ПТ)О        </vt:lpstr>
      <vt:lpstr>Що таке компетентнісний підхід? </vt:lpstr>
      <vt:lpstr>Основні принципи реалізації підходу </vt:lpstr>
      <vt:lpstr>Планування професійної підготовки</vt:lpstr>
      <vt:lpstr>Методи планування навчального процесу</vt:lpstr>
      <vt:lpstr>Залучення здобувачів освіти до навчання</vt:lpstr>
      <vt:lpstr>Оцінювання результатів навчання</vt:lpstr>
      <vt:lpstr>Роль педагогічного працівника </vt:lpstr>
      <vt:lpstr>Висновки</vt:lpstr>
      <vt:lpstr>Дякую за увагу!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Практичні аспекти впровадження компетентнісного підходу при плануванні та організації професійної підготовки у ЗП(ПТ)О        </dc:title>
  <cp:lastModifiedBy>Userty</cp:lastModifiedBy>
  <cp:revision>13</cp:revision>
  <dcterms:modified xsi:type="dcterms:W3CDTF">2025-04-30T07:08:01Z</dcterms:modified>
</cp:coreProperties>
</file>

<file path=docProps/core0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2025-04-16T17:49:58Z</dcterms:created>
  <dc:creator>Unknown Creator</dc:creator>
  <dc:description/>
  <dc:language>en-US</dc:language>
  <cp:lastModifiedBy>Unknown Creator</cp:lastModifiedBy>
  <dcterms:modified xsi:type="dcterms:W3CDTF">2025-04-16T17:49:58Z</dcterms:modified>
  <cp:revision>0</cp:revision>
  <dc:subject/>
  <dc:title>Untitled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lides">
    <vt:r8>12</vt:r8>
  </property>
</Properties>
</file>