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56" r:id="rId3"/>
    <p:sldId id="257" r:id="rId4"/>
    <p:sldId id="260" r:id="rId5"/>
    <p:sldId id="258" r:id="rId6"/>
    <p:sldId id="259" r:id="rId7"/>
    <p:sldId id="261" r:id="rId8"/>
    <p:sldId id="268" r:id="rId9"/>
    <p:sldId id="262" r:id="rId10"/>
    <p:sldId id="263" r:id="rId11"/>
    <p:sldId id="266" r:id="rId12"/>
    <p:sldId id="264" r:id="rId13"/>
    <p:sldId id="265" r:id="rId14"/>
    <p:sldId id="267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A453C-9C24-4629-BF6C-F333146B61CD}" type="datetimeFigureOut">
              <a:rPr lang="uk-UA" smtClean="0"/>
              <a:t>07.01.2025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41BA3-7DD1-4C6C-B3C5-48B565917155}" type="slidenum">
              <a:rPr lang="uk-UA" smtClean="0"/>
              <a:t>‹#›</a:t>
            </a:fld>
            <a:endParaRPr lang="uk-UA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11546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A453C-9C24-4629-BF6C-F333146B61CD}" type="datetimeFigureOut">
              <a:rPr lang="uk-UA" smtClean="0"/>
              <a:t>07.01.2025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41BA3-7DD1-4C6C-B3C5-48B56591715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05642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A453C-9C24-4629-BF6C-F333146B61CD}" type="datetimeFigureOut">
              <a:rPr lang="uk-UA" smtClean="0"/>
              <a:t>07.01.2025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41BA3-7DD1-4C6C-B3C5-48B56591715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98204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A453C-9C24-4629-BF6C-F333146B61CD}" type="datetimeFigureOut">
              <a:rPr lang="uk-UA" smtClean="0"/>
              <a:t>07.01.2025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41BA3-7DD1-4C6C-B3C5-48B56591715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925855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A453C-9C24-4629-BF6C-F333146B61CD}" type="datetimeFigureOut">
              <a:rPr lang="uk-UA" smtClean="0"/>
              <a:t>07.01.2025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41BA3-7DD1-4C6C-B3C5-48B56591715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850215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A453C-9C24-4629-BF6C-F333146B61CD}" type="datetimeFigureOut">
              <a:rPr lang="uk-UA" smtClean="0"/>
              <a:t>07.01.2025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41BA3-7DD1-4C6C-B3C5-48B56591715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75357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A453C-9C24-4629-BF6C-F333146B61CD}" type="datetimeFigureOut">
              <a:rPr lang="uk-UA" smtClean="0"/>
              <a:t>07.01.2025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41BA3-7DD1-4C6C-B3C5-48B56591715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2446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A453C-9C24-4629-BF6C-F333146B61CD}" type="datetimeFigureOut">
              <a:rPr lang="uk-UA" smtClean="0"/>
              <a:t>07.01.2025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41BA3-7DD1-4C6C-B3C5-48B56591715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497648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A453C-9C24-4629-BF6C-F333146B61CD}" type="datetimeFigureOut">
              <a:rPr lang="uk-UA" smtClean="0"/>
              <a:t>07.01.2025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41BA3-7DD1-4C6C-B3C5-48B56591715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7636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A453C-9C24-4629-BF6C-F333146B61CD}" type="datetimeFigureOut">
              <a:rPr lang="uk-UA" smtClean="0"/>
              <a:t>07.01.2025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41BA3-7DD1-4C6C-B3C5-48B56591715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107547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A453C-9C24-4629-BF6C-F333146B61CD}" type="datetimeFigureOut">
              <a:rPr lang="uk-UA" smtClean="0"/>
              <a:t>07.01.2025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41BA3-7DD1-4C6C-B3C5-48B56591715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066066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A453C-9C24-4629-BF6C-F333146B61CD}" type="datetimeFigureOut">
              <a:rPr lang="uk-UA" smtClean="0"/>
              <a:t>07.01.2025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41BA3-7DD1-4C6C-B3C5-48B565917155}" type="slidenum">
              <a:rPr lang="uk-UA" smtClean="0"/>
              <a:t>‹#›</a:t>
            </a:fld>
            <a:endParaRPr lang="uk-UA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891857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A453C-9C24-4629-BF6C-F333146B61CD}" type="datetimeFigureOut">
              <a:rPr lang="uk-UA" smtClean="0"/>
              <a:t>07.01.2025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41BA3-7DD1-4C6C-B3C5-48B56591715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324578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A453C-9C24-4629-BF6C-F333146B61CD}" type="datetimeFigureOut">
              <a:rPr lang="uk-UA" smtClean="0"/>
              <a:t>07.01.2025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41BA3-7DD1-4C6C-B3C5-48B565917155}" type="slidenum">
              <a:rPr lang="uk-UA" smtClean="0"/>
              <a:t>‹#›</a:t>
            </a:fld>
            <a:endParaRPr lang="uk-UA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56279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A453C-9C24-4629-BF6C-F333146B61CD}" type="datetimeFigureOut">
              <a:rPr lang="uk-UA" smtClean="0"/>
              <a:t>07.01.2025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41BA3-7DD1-4C6C-B3C5-48B56591715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950923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A453C-9C24-4629-BF6C-F333146B61CD}" type="datetimeFigureOut">
              <a:rPr lang="uk-UA" smtClean="0"/>
              <a:t>07.01.2025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41BA3-7DD1-4C6C-B3C5-48B56591715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889990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A453C-9C24-4629-BF6C-F333146B61CD}" type="datetimeFigureOut">
              <a:rPr lang="uk-UA" smtClean="0"/>
              <a:t>07.01.2025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41BA3-7DD1-4C6C-B3C5-48B56591715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16013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638A453C-9C24-4629-BF6C-F333146B61CD}" type="datetimeFigureOut">
              <a:rPr lang="uk-UA" smtClean="0"/>
              <a:t>07.01.2025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14541BA3-7DD1-4C6C-B3C5-48B56591715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3523159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zakon.rada.gov.ua/laws/show/254%D0%BA/96-%D0%B2%D1%80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ada.gov.ua/news/Povidomlennya/212686.html" TargetMode="External"/><Relationship Id="rId2" Type="http://schemas.openxmlformats.org/officeDocument/2006/relationships/hyperlink" Target="https://www.youtube.com/watch?v=pZ7D3LEiPZ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87428" y="0"/>
            <a:ext cx="1804572" cy="163387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05307" y="321972"/>
            <a:ext cx="978212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Державний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навчальний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заклад </a:t>
            </a:r>
          </a:p>
          <a:p>
            <a:pPr algn="ctr"/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Звенигородський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центр </a:t>
            </a:r>
            <a:r>
              <a:rPr lang="ru-RU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підготовки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перепідготовки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робітничих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кадрів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55313" y="2498501"/>
            <a:ext cx="87947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 Правові та організаційні засади національного спротиву</a:t>
            </a:r>
            <a:endParaRPr lang="ru-RU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469746" y="5048518"/>
            <a:ext cx="46106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Підготував майстер в/н:</a:t>
            </a:r>
          </a:p>
          <a:p>
            <a:r>
              <a:rPr lang="uk-UA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Володимир СТЕБЛІВСЬКИЙ</a:t>
            </a:r>
            <a:endParaRPr 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51537" y="6143223"/>
            <a:ext cx="2855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Педагогічні читання 2025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18020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Готові до спротиву ">
            <a:hlinkClick r:id="" action="ppaction://media"/>
            <a:extLst>
              <a:ext uri="{FF2B5EF4-FFF2-40B4-BE49-F238E27FC236}">
                <a16:creationId xmlns:a16="http://schemas.microsoft.com/office/drawing/2014/main" id="{E2EFE3E5-B9BD-469C-8D25-BEBF93845746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738312" y="447261"/>
            <a:ext cx="8134221" cy="4575500"/>
          </a:xfrm>
        </p:spPr>
      </p:pic>
      <p:sp>
        <p:nvSpPr>
          <p:cNvPr id="3" name="TextBox 2"/>
          <p:cNvSpPr txBox="1"/>
          <p:nvPr/>
        </p:nvSpPr>
        <p:spPr>
          <a:xfrm>
            <a:off x="2743200" y="5396249"/>
            <a:ext cx="51412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Національний спротив</a:t>
            </a:r>
            <a:endParaRPr lang="ru-RU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272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148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1CE8B9-2DC9-4EE1-9116-981A6CD68A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5002" y="5164427"/>
            <a:ext cx="11436439" cy="1223493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Згідно ЗУ «Про основи національного спротиву»</a:t>
            </a:r>
            <a:b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(набув чинності з 1 січня 2022 року)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01704D7-6A8C-46A7-ACD2-B0F512522F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002" y="0"/>
            <a:ext cx="11436440" cy="4301067"/>
          </a:xfrm>
        </p:spPr>
        <p:txBody>
          <a:bodyPr/>
          <a:lstStyle/>
          <a:p>
            <a:pPr algn="just"/>
            <a:r>
              <a:rPr lang="ru-RU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Стаття</a:t>
            </a: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2.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Правова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основа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національного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спротиву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Правову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основу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національного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спротиву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становлять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u="sng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Конституція</a:t>
            </a:r>
            <a:r>
              <a:rPr lang="ru-RU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 </a:t>
            </a:r>
            <a:r>
              <a:rPr lang="ru-RU" u="sng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України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цей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інші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закони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міжнародні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договори,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згода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обов’язковість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яких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надана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Верховною Радою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видані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Конституції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законів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інші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нормативно-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правові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6026" y="2932587"/>
            <a:ext cx="3846909" cy="2383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958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2898C9-FE05-48DC-8F82-AAE4296DEA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Правові основи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87E6F5F-F153-4BAF-8065-59E17CA7A7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367" y="685800"/>
            <a:ext cx="10753858" cy="3615267"/>
          </a:xfrm>
        </p:spPr>
        <p:txBody>
          <a:bodyPr/>
          <a:lstStyle/>
          <a:p>
            <a:pPr marL="0" indent="0" algn="just">
              <a:buNone/>
            </a:pPr>
            <a:r>
              <a:rPr lang="ru-RU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Крім</a:t>
            </a: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Конституції</a:t>
            </a: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правових</a:t>
            </a: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основ належать:</a:t>
            </a:r>
          </a:p>
          <a:p>
            <a:pPr algn="just"/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Закони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«Про оборону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(1991), «Про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основи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національного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спротиву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(2021)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тощо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«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Стратегія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воєнної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безпеки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(2021),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міжнародні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договори,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згоду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обов’язковість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яких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надала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Верховна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Рада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інші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нормативно-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правові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64A12E1-1131-4688-8F72-7A074DA57B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4367" y="2963797"/>
            <a:ext cx="2689218" cy="3742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07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9B2A65C-57FF-4218-9BDF-3EC2C9DD1E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2732" y="1622739"/>
            <a:ext cx="10367493" cy="1751526"/>
          </a:xfrm>
        </p:spPr>
        <p:txBody>
          <a:bodyPr/>
          <a:lstStyle/>
          <a:p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Метою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національного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спротиву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Україні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підвищення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обороноздатності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держави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надання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обороні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всеохоплюючого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характеру,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сприяння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забезпеченню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готовності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громадян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національного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спротиву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07594" y="991673"/>
            <a:ext cx="3657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МЕТА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91260" y="2756078"/>
            <a:ext cx="2782804" cy="3912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703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9BBC870-599E-4B19-82BE-8592279747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1" y="685800"/>
            <a:ext cx="10945411" cy="3615267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uk-UA" sz="4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</a:t>
            </a:r>
            <a:endParaRPr lang="ru-RU" sz="42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ru-RU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структури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національного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спротиву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належать:</a:t>
            </a:r>
          </a:p>
          <a:p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Територіальна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оборона</a:t>
            </a:r>
          </a:p>
          <a:p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Рух опору</a:t>
            </a:r>
          </a:p>
          <a:p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Підготовка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громадян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національного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спротиву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Загальне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керівництво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національним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спротивом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здійснює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Президент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як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Верховний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Головнокомандувач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Збройних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Сил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через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Міністра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оборони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(ст.7 ЗУ «Про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національний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спротив</a:t>
            </a:r>
            <a:r>
              <a:rPr lang="ru-RU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»)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9675" y="4057650"/>
            <a:ext cx="4953000" cy="280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8913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43D3AE38-C1E4-4F0A-AF92-4563C1D6BB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1" y="685800"/>
            <a:ext cx="9953737" cy="3615267"/>
          </a:xfrm>
        </p:spPr>
        <p:txBody>
          <a:bodyPr/>
          <a:lstStyle/>
          <a:p>
            <a:pPr algn="ctr"/>
            <a:r>
              <a:rPr lang="uk-UA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ТЕРИТОРІАЛЬНА ОБОРОНА</a:t>
            </a:r>
          </a:p>
          <a:p>
            <a:r>
              <a:rPr lang="uk-UA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Формується 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кожній області, районі, громаді</a:t>
            </a:r>
          </a:p>
          <a:p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Включає військові підрозділи ЗСУ, що діють за місцем проживання громадян</a:t>
            </a:r>
          </a:p>
          <a:p>
            <a:pPr marL="0" indent="0">
              <a:buNone/>
            </a:pP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Завдання:</a:t>
            </a:r>
          </a:p>
          <a:p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Захист населення та об’єктів критичної інфраструктури</a:t>
            </a:r>
          </a:p>
          <a:p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Підтримка правопорядку в тилу</a:t>
            </a:r>
          </a:p>
          <a:p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Боротьба з диверсійними групами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6A24BC7-7357-4A6E-AC24-8FD0B99C42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47" r="24417"/>
          <a:stretch/>
        </p:blipFill>
        <p:spPr>
          <a:xfrm>
            <a:off x="8348870" y="3293533"/>
            <a:ext cx="2498724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0966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5B9832C-7BD5-4B40-9309-7E98890135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6062" y="685800"/>
            <a:ext cx="7276564" cy="494226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3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ТЕРИТОРІАЛЬНА ОБОРОНА</a:t>
            </a:r>
          </a:p>
          <a:p>
            <a:pPr marL="0" indent="0">
              <a:buNone/>
            </a:pPr>
            <a:endParaRPr lang="uk-UA" b="1" dirty="0"/>
          </a:p>
          <a:p>
            <a:pPr marL="0" indent="0">
              <a:buNone/>
            </a:pPr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Територіальна </a:t>
            </a: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оборона складається з кількох складових:</a:t>
            </a:r>
          </a:p>
          <a:p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військової: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включає органи військового управління, військові частини Сил </a:t>
            </a:r>
            <a:r>
              <a:rPr lang="uk-UA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ТрО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ЗСУ, інші сили і засоби сил безпеки і сил оборони, які залучаються до виконання завдань </a:t>
            </a:r>
            <a:r>
              <a:rPr lang="uk-UA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ТрО</a:t>
            </a:r>
            <a:endParaRPr lang="uk-UA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цивільної: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включає державні органи, органи місцевого самоврядування, які залучаються до </a:t>
            </a:r>
            <a:r>
              <a:rPr lang="uk-UA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ТрО</a:t>
            </a:r>
            <a:endParaRPr lang="uk-UA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військово-цивільної: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включає штаби зон (районів) </a:t>
            </a:r>
            <a:r>
              <a:rPr lang="uk-UA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ТрО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добровольчі формування територіальних громад, які залучаються до </a:t>
            </a:r>
            <a:r>
              <a:rPr lang="uk-UA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ТрО</a:t>
            </a:r>
            <a:endParaRPr lang="uk-UA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04598" y="1056068"/>
            <a:ext cx="3849978" cy="4664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5212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70DC4CD3-D879-46B6-AE5D-00E8F317D4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155" y="1944710"/>
            <a:ext cx="6877319" cy="2356357"/>
          </a:xfrm>
        </p:spPr>
        <p:txBody>
          <a:bodyPr>
            <a:normAutofit fontScale="25000" lnSpcReduction="20000"/>
          </a:bodyPr>
          <a:lstStyle/>
          <a:p>
            <a:pPr algn="ctr"/>
            <a:r>
              <a:rPr lang="uk-UA" sz="1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РУХ ОПОРУ</a:t>
            </a:r>
          </a:p>
          <a:p>
            <a:pPr algn="just"/>
            <a:r>
              <a:rPr lang="uk-UA" sz="8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Організовується </a:t>
            </a:r>
            <a:r>
              <a:rPr lang="uk-UA" sz="8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тимчасово окупованих територіях</a:t>
            </a:r>
          </a:p>
          <a:p>
            <a:pPr algn="just"/>
            <a:r>
              <a:rPr lang="uk-UA" sz="8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Включає диверсійні, інформаційні та інші види діяльності, спрямовані на протидію окупанту</a:t>
            </a:r>
          </a:p>
          <a:p>
            <a:pPr marL="0" indent="0" algn="just">
              <a:buNone/>
            </a:pPr>
            <a:r>
              <a:rPr lang="uk-UA" sz="8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Завдання:</a:t>
            </a:r>
          </a:p>
          <a:p>
            <a:pPr algn="just"/>
            <a:r>
              <a:rPr lang="uk-UA" sz="8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 осередків руху опору та підготовка громадян</a:t>
            </a:r>
          </a:p>
          <a:p>
            <a:pPr algn="just"/>
            <a:r>
              <a:rPr lang="uk-UA" sz="8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Перешкоджання діям військ (сил) агресора </a:t>
            </a:r>
          </a:p>
          <a:p>
            <a:pPr algn="just"/>
            <a:r>
              <a:rPr lang="uk-UA" sz="8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Інформаційно-психологічна боротьба</a:t>
            </a:r>
          </a:p>
          <a:p>
            <a:pPr algn="just"/>
            <a:r>
              <a:rPr lang="uk-UA" sz="8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Співпраця з міжнародними партнерами для збору розвідувальної інформації</a:t>
            </a:r>
          </a:p>
          <a:p>
            <a:pPr algn="just"/>
            <a:r>
              <a:rPr lang="uk-UA" sz="8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Керівництво </a:t>
            </a:r>
            <a:r>
              <a:rPr lang="uk-UA" sz="8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здійснює Головнокомандувач Збройних Сил України через Командувача Сил спеціальних операцій Збройних Сил України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2473" y="917553"/>
            <a:ext cx="4748011" cy="4791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9020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1E5785B4-A6F2-43A3-B370-0B1AB0D763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6978718" cy="5174087"/>
          </a:xfrm>
        </p:spPr>
        <p:txBody>
          <a:bodyPr>
            <a:normAutofit/>
          </a:bodyPr>
          <a:lstStyle/>
          <a:p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ПІДГОТОВКА ГРОМАДЯН УКРАЇНИ</a:t>
            </a:r>
          </a:p>
          <a:p>
            <a:endParaRPr lang="uk-UA" dirty="0"/>
          </a:p>
          <a:p>
            <a:r>
              <a:rPr lang="uk-UA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 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основам оборони, першої медичної допомоги, виживанню в умовах надзвичайних ситуацій</a:t>
            </a:r>
          </a:p>
          <a:p>
            <a:pPr marL="0" indent="0">
              <a:buNone/>
            </a:pP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Завдання:</a:t>
            </a:r>
          </a:p>
          <a:p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Організація курсів та тренінгів з військової, тактичної та медичної підготовки</a:t>
            </a:r>
          </a:p>
          <a:p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Залучення молоді через навчальні заклади та програми національно-патріотичного виховання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9594" y="948206"/>
            <a:ext cx="4496337" cy="4649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2212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D31EE68-7601-4DBB-85F6-CE8588B8F8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6824171" cy="3615267"/>
          </a:xfrm>
        </p:spPr>
        <p:txBody>
          <a:bodyPr>
            <a:normAutofit fontScale="25000" lnSpcReduction="20000"/>
          </a:bodyPr>
          <a:lstStyle/>
          <a:p>
            <a:endParaRPr lang="uk-UA" dirty="0" smtClean="0"/>
          </a:p>
          <a:p>
            <a:pPr algn="ctr"/>
            <a:r>
              <a:rPr lang="uk-UA" sz="1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ПІДГОТОВКА ГРОМАДЯН УКРАЇНИ</a:t>
            </a:r>
            <a:endParaRPr lang="uk-UA" sz="14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8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Основними </a:t>
            </a:r>
            <a:r>
              <a:rPr lang="uk-UA" sz="8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завданнями підготовки громадян є:</a:t>
            </a:r>
          </a:p>
          <a:p>
            <a:r>
              <a:rPr lang="uk-UA" sz="8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Сприяння набуттю громадянами готовності за здатності виконання конституційного обов’язку щодо захисту Вітчизни, незалежності та територіальної цілісності України</a:t>
            </a:r>
          </a:p>
          <a:p>
            <a:r>
              <a:rPr lang="uk-UA" sz="8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Військово-патріотичне виховання громадян України</a:t>
            </a:r>
          </a:p>
          <a:p>
            <a:r>
              <a:rPr lang="uk-UA" sz="8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Підготовка населення до умов життєдіяльності в районах ведення (воєнних) бойових дій</a:t>
            </a:r>
          </a:p>
          <a:p>
            <a:endParaRPr lang="uk-UA" sz="8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8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Керівництво здійснює Кабінет Міністрів України через відповідні центральні органи виконавчої влади</a:t>
            </a:r>
          </a:p>
          <a:p>
            <a:endParaRPr lang="uk-UA" dirty="0"/>
          </a:p>
          <a:p>
            <a:endParaRPr lang="uk-UA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712" y="1522255"/>
            <a:ext cx="4179730" cy="3655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1060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53610A36-2649-4264-8171-73F36A7404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5433253" cy="5058177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uk-UA" b="1" dirty="0" smtClean="0"/>
          </a:p>
          <a:p>
            <a:pPr marL="0" indent="0">
              <a:buNone/>
            </a:pPr>
            <a:r>
              <a:rPr lang="uk-UA" sz="4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ПРИНЦИПИ ФУНКЦІОНУВАННЯ</a:t>
            </a:r>
            <a:endParaRPr lang="uk-UA" sz="4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uk-UA" b="1" dirty="0" smtClean="0"/>
          </a:p>
          <a:p>
            <a:pPr marL="0" indent="0" algn="just">
              <a:buNone/>
            </a:pPr>
            <a:r>
              <a:rPr lang="uk-UA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Добровільність </a:t>
            </a:r>
            <a:r>
              <a:rPr lang="uk-UA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 патріотизм</a:t>
            </a:r>
          </a:p>
          <a:p>
            <a:pPr algn="just"/>
            <a:r>
              <a:rPr lang="uk-UA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участь громадян ґрунтується на мотивації захищати Україну</a:t>
            </a:r>
          </a:p>
          <a:p>
            <a:pPr marL="0" indent="0" algn="just">
              <a:buNone/>
            </a:pPr>
            <a:r>
              <a:rPr lang="uk-UA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Масовість</a:t>
            </a:r>
          </a:p>
          <a:p>
            <a:pPr algn="just"/>
            <a:r>
              <a:rPr lang="uk-UA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Передбачає максимальну мобілізацію населення</a:t>
            </a:r>
          </a:p>
          <a:p>
            <a:pPr marL="0" indent="0" algn="just">
              <a:buNone/>
            </a:pPr>
            <a:r>
              <a:rPr lang="uk-UA" sz="3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Інноваційність</a:t>
            </a:r>
            <a:endParaRPr lang="uk-UA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 сучасних технологій, </a:t>
            </a:r>
            <a:r>
              <a:rPr lang="uk-UA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кіберзасобів</a:t>
            </a:r>
            <a:r>
              <a:rPr lang="uk-UA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розвідувальних методів</a:t>
            </a:r>
          </a:p>
          <a:p>
            <a:pPr marL="0" indent="0" algn="just">
              <a:buNone/>
            </a:pPr>
            <a:r>
              <a:rPr lang="uk-UA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Готовність до самоорганізації</a:t>
            </a:r>
          </a:p>
          <a:p>
            <a:pPr algn="just"/>
            <a:r>
              <a:rPr lang="uk-UA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Забезпечення стійкості системи навіть у надзвичайних умовах</a:t>
            </a:r>
          </a:p>
          <a:p>
            <a:endParaRPr lang="uk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2336" y="1184855"/>
            <a:ext cx="5741216" cy="3615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2066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A2043FE-AC12-4831-91F3-F9B93B9481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6330" y="183524"/>
            <a:ext cx="6540836" cy="5109693"/>
          </a:xfrm>
        </p:spPr>
        <p:txBody>
          <a:bodyPr/>
          <a:lstStyle/>
          <a:p>
            <a:pPr marL="0" indent="0">
              <a:buNone/>
            </a:pPr>
            <a:endParaRPr lang="uk-UA" dirty="0" smtClean="0"/>
          </a:p>
          <a:p>
            <a:pPr marL="0" indent="0" algn="ctr">
              <a:buNone/>
            </a:pPr>
            <a:r>
              <a:rPr lang="uk-UA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ВИСНОВОК</a:t>
            </a:r>
            <a:endParaRPr lang="uk-UA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Національний 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спротив є важливим елементом обороноздатності України, що об’єднує зусилля держави та громадян у боротьбі за незалежність і територіальну цілісність. Ефективна реалізація його правових та організаційних засад є запорукою безпеки країни та її стійкості перед зовнішніми викликами.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7167" y="983356"/>
            <a:ext cx="5190186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6853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DE4AEE-0997-420E-BF32-4B5B295E8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Джерела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EC0240B-64E3-4813-BC9A-B59A0EF681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https://www.youtube.com/watch?v=pZ7D3LEiPZk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de-DE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https://www.rada.gov.ua/news/Povidomlennya/212686.html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de-DE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https://uk.wikipedia.org/wiki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Національний_спротив_в_Україні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4491465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TM02900771[[fn=Сектор]]</Template>
  <TotalTime>432</TotalTime>
  <Words>516</Words>
  <Application>Microsoft Office PowerPoint</Application>
  <PresentationFormat>Широкоэкранный</PresentationFormat>
  <Paragraphs>77</Paragraphs>
  <Slides>14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Century Gothic</vt:lpstr>
      <vt:lpstr>Times New Roman</vt:lpstr>
      <vt:lpstr>Wingdings 3</vt:lpstr>
      <vt:lpstr>Сектор</vt:lpstr>
      <vt:lpstr>Презентация PowerPoint</vt:lpstr>
      <vt:lpstr>Презентация PowerPoint</vt:lpstr>
      <vt:lpstr>Згідно ЗУ «Про основи національного спротиву» (набув чинності з 1 січня 2022 року)</vt:lpstr>
      <vt:lpstr>Правові основи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Джерела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Правові та національні засади національного супротиву</dc:title>
  <dc:creator>VOXA</dc:creator>
  <cp:lastModifiedBy>Userty</cp:lastModifiedBy>
  <cp:revision>20</cp:revision>
  <dcterms:created xsi:type="dcterms:W3CDTF">2025-01-05T11:25:05Z</dcterms:created>
  <dcterms:modified xsi:type="dcterms:W3CDTF">2025-01-07T08:07:16Z</dcterms:modified>
</cp:coreProperties>
</file>