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23"/>
  </p:notesMasterIdLst>
  <p:sldIdLst>
    <p:sldId id="265" r:id="rId2"/>
    <p:sldId id="256" r:id="rId3"/>
    <p:sldId id="266" r:id="rId4"/>
    <p:sldId id="257" r:id="rId5"/>
    <p:sldId id="258" r:id="rId6"/>
    <p:sldId id="267" r:id="rId7"/>
    <p:sldId id="259" r:id="rId8"/>
    <p:sldId id="260" r:id="rId9"/>
    <p:sldId id="261" r:id="rId10"/>
    <p:sldId id="262" r:id="rId11"/>
    <p:sldId id="263" r:id="rId12"/>
    <p:sldId id="268" r:id="rId13"/>
    <p:sldId id="269" r:id="rId14"/>
    <p:sldId id="270" r:id="rId15"/>
    <p:sldId id="271" r:id="rId16"/>
    <p:sldId id="272" r:id="rId17"/>
    <p:sldId id="273" r:id="rId18"/>
    <p:sldId id="274" r:id="rId19"/>
    <p:sldId id="275" r:id="rId20"/>
    <p:sldId id="264" r:id="rId21"/>
    <p:sldId id="276" r:id="rId22"/>
  </p:sldIdLst>
  <p:sldSz cx="14630400" cy="8229600"/>
  <p:notesSz cx="8229600" cy="14630400"/>
  <p:embeddedFontLst>
    <p:embeddedFont>
      <p:font typeface="Calibri" panose="020F0502020204030204" pitchFamily="34" charset="0"/>
      <p:regular r:id="rId24"/>
      <p:bold r:id="rId25"/>
      <p:italic r:id="rId26"/>
      <p:boldItalic r:id="rId27"/>
    </p:embeddedFont>
    <p:embeddedFont>
      <p:font typeface="Inter" panose="020B0604020202020204" charset="0"/>
      <p:regular r:id="rId28"/>
    </p:embeddedFont>
    <p:embeddedFont>
      <p:font typeface="Monotype Corsiva" panose="03010101010201010101" pitchFamily="66" charset="0"/>
      <p:italic r:id="rId29"/>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56" d="100"/>
          <a:sy n="56" d="100"/>
        </p:scale>
        <p:origin x="7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44073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486962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Slide 1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extLst>
      <p:ext uri="{BB962C8B-B14F-4D97-AF65-F5344CB8AC3E}">
        <p14:creationId xmlns:p14="http://schemas.microsoft.com/office/powerpoint/2010/main" val="344439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14.pn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8.xml"/><Relationship Id="rId5" Type="http://schemas.openxmlformats.org/officeDocument/2006/relationships/image" Target="../media/image20.pn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9.xml"/><Relationship Id="rId5" Type="http://schemas.openxmlformats.org/officeDocument/2006/relationships/image" Target="../media/image22.jpe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25.jpeg"/><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4.jpeg"/><Relationship Id="rId7" Type="http://schemas.openxmlformats.org/officeDocument/2006/relationships/image" Target="../media/image36.jpeg"/><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9.xml"/><Relationship Id="rId4" Type="http://schemas.openxmlformats.org/officeDocument/2006/relationships/image" Target="../media/image38.jpe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0.xml"/><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11.xml"/><Relationship Id="rId4"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AC25B4D-8E52-40FC-B8FF-BD70E8A2A0F3}"/>
              </a:ext>
            </a:extLst>
          </p:cNvPr>
          <p:cNvPicPr>
            <a:picLocks noChangeAspect="1"/>
          </p:cNvPicPr>
          <p:nvPr/>
        </p:nvPicPr>
        <p:blipFill>
          <a:blip r:embed="rId2"/>
          <a:stretch>
            <a:fillRect/>
          </a:stretch>
        </p:blipFill>
        <p:spPr>
          <a:xfrm>
            <a:off x="0" y="-1"/>
            <a:ext cx="14630400" cy="8108831"/>
          </a:xfrm>
          <a:prstGeom prst="rect">
            <a:avLst/>
          </a:prstGeom>
        </p:spPr>
      </p:pic>
      <p:sp>
        <p:nvSpPr>
          <p:cNvPr id="2" name="Text 0">
            <a:extLst>
              <a:ext uri="{FF2B5EF4-FFF2-40B4-BE49-F238E27FC236}">
                <a16:creationId xmlns:a16="http://schemas.microsoft.com/office/drawing/2014/main" id="{DCDA502A-0489-42FE-A14C-95A360E92972}"/>
              </a:ext>
            </a:extLst>
          </p:cNvPr>
          <p:cNvSpPr/>
          <p:nvPr/>
        </p:nvSpPr>
        <p:spPr>
          <a:xfrm>
            <a:off x="793790" y="1467445"/>
            <a:ext cx="13353531" cy="2232779"/>
          </a:xfrm>
          <a:prstGeom prst="rect">
            <a:avLst/>
          </a:prstGeom>
          <a:noFill/>
          <a:ln/>
        </p:spPr>
        <p:txBody>
          <a:bodyPr wrap="square" lIns="0" tIns="0" rIns="0" bIns="0" rtlCol="0" anchor="t"/>
          <a:lstStyle/>
          <a:p>
            <a:pPr marL="0" indent="0" algn="ctr">
              <a:lnSpc>
                <a:spcPts val="5850"/>
              </a:lnSpc>
              <a:buNone/>
            </a:pPr>
            <a:r>
              <a:rPr lang="uk-UA" sz="4650" b="1" dirty="0">
                <a:solidFill>
                  <a:srgbClr val="000000"/>
                </a:solidFill>
                <a:latin typeface="Petrona Bold" pitchFamily="34" charset="0"/>
                <a:ea typeface="Petrona Bold" pitchFamily="34" charset="-122"/>
                <a:cs typeface="Petrona Bold" pitchFamily="34" charset="-120"/>
              </a:rPr>
              <a:t>Розвиток комунікативної компетентності здобувачів освіти</a:t>
            </a:r>
            <a:endParaRPr lang="uk-UA" sz="4650" dirty="0"/>
          </a:p>
        </p:txBody>
      </p:sp>
      <p:sp>
        <p:nvSpPr>
          <p:cNvPr id="3" name="Text 2">
            <a:extLst>
              <a:ext uri="{FF2B5EF4-FFF2-40B4-BE49-F238E27FC236}">
                <a16:creationId xmlns:a16="http://schemas.microsoft.com/office/drawing/2014/main" id="{E4C9B28B-018C-4BDC-A6FF-1F31473F3D4C}"/>
              </a:ext>
            </a:extLst>
          </p:cNvPr>
          <p:cNvSpPr/>
          <p:nvPr/>
        </p:nvSpPr>
        <p:spPr>
          <a:xfrm>
            <a:off x="-379403" y="6469813"/>
            <a:ext cx="7556421" cy="985004"/>
          </a:xfrm>
          <a:prstGeom prst="rect">
            <a:avLst/>
          </a:prstGeom>
          <a:noFill/>
          <a:ln/>
        </p:spPr>
        <p:txBody>
          <a:bodyPr wrap="square" lIns="0" tIns="0" rIns="0" bIns="0" rtlCol="0" anchor="t"/>
          <a:lstStyle/>
          <a:p>
            <a:pPr marL="0" indent="0" algn="ctr">
              <a:buNone/>
            </a:pPr>
            <a:r>
              <a:rPr lang="uk-UA" sz="3200" b="1" dirty="0">
                <a:latin typeface="Times New Roman" panose="02020603050405020304" pitchFamily="18" charset="0"/>
                <a:cs typeface="Times New Roman" panose="02020603050405020304" pitchFamily="18" charset="0"/>
              </a:rPr>
              <a:t>Підготувала:</a:t>
            </a:r>
          </a:p>
          <a:p>
            <a:pPr marL="0" indent="0" algn="ctr">
              <a:buNone/>
            </a:pPr>
            <a:r>
              <a:rPr lang="uk-UA" sz="3200" dirty="0">
                <a:latin typeface="Times New Roman" panose="02020603050405020304" pitchFamily="18" charset="0"/>
                <a:cs typeface="Times New Roman" panose="02020603050405020304" pitchFamily="18" charset="0"/>
              </a:rPr>
              <a:t> учителька початкових класів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4101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1028" name="Picture 4" descr="Нейтральный голубой фон - 65 фото">
            <a:extLst>
              <a:ext uri="{FF2B5EF4-FFF2-40B4-BE49-F238E27FC236}">
                <a16:creationId xmlns:a16="http://schemas.microsoft.com/office/drawing/2014/main" id="{3565B56A-2E7A-42E1-B665-21D2F91121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6" name="Shape 3"/>
          <p:cNvSpPr/>
          <p:nvPr/>
        </p:nvSpPr>
        <p:spPr>
          <a:xfrm>
            <a:off x="793790" y="6382107"/>
            <a:ext cx="362903" cy="362903"/>
          </a:xfrm>
          <a:prstGeom prst="roundRect">
            <a:avLst>
              <a:gd name="adj" fmla="val 25194296"/>
            </a:avLst>
          </a:prstGeom>
          <a:noFill/>
          <a:ln w="7620">
            <a:solidFill>
              <a:srgbClr val="FFFFFF"/>
            </a:solidFill>
            <a:prstDash val="solid"/>
          </a:ln>
        </p:spPr>
      </p:sp>
      <p:sp>
        <p:nvSpPr>
          <p:cNvPr id="11" name="AutoShape 2" descr="Нейтральный голубой фон - 65 фото">
            <a:extLst>
              <a:ext uri="{FF2B5EF4-FFF2-40B4-BE49-F238E27FC236}">
                <a16:creationId xmlns:a16="http://schemas.microsoft.com/office/drawing/2014/main" id="{A268264A-24A3-4121-B727-13E8C5C69A40}"/>
              </a:ext>
            </a:extLst>
          </p:cNvPr>
          <p:cNvSpPr>
            <a:spLocks noChangeAspect="1" noChangeArrowheads="1"/>
          </p:cNvSpPr>
          <p:nvPr/>
        </p:nvSpPr>
        <p:spPr bwMode="auto">
          <a:xfrm>
            <a:off x="7162800" y="396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4" name="TextBox 13">
            <a:extLst>
              <a:ext uri="{FF2B5EF4-FFF2-40B4-BE49-F238E27FC236}">
                <a16:creationId xmlns:a16="http://schemas.microsoft.com/office/drawing/2014/main" id="{1995945F-D6D0-4CE1-A235-39B371B9072F}"/>
              </a:ext>
            </a:extLst>
          </p:cNvPr>
          <p:cNvSpPr txBox="1"/>
          <p:nvPr/>
        </p:nvSpPr>
        <p:spPr>
          <a:xfrm>
            <a:off x="793789" y="698480"/>
            <a:ext cx="13560565" cy="3416320"/>
          </a:xfrm>
          <a:prstGeom prst="rect">
            <a:avLst/>
          </a:prstGeom>
          <a:noFill/>
        </p:spPr>
        <p:txBody>
          <a:bodyPr wrap="square">
            <a:spAutoFit/>
          </a:bodyPr>
          <a:lstStyle/>
          <a:p>
            <a:pPr indent="270510" algn="just"/>
            <a:r>
              <a:rPr lang="uk-UA" sz="2400" dirty="0">
                <a:effectLst/>
                <a:latin typeface="Times New Roman" panose="02020603050405020304" pitchFamily="18" charset="0"/>
                <a:ea typeface="Times New Roman" panose="02020603050405020304" pitchFamily="18" charset="0"/>
              </a:rPr>
              <a:t>"Межі моєї мови означають межі мого світу", — писав Людвіг </a:t>
            </a:r>
            <a:r>
              <a:rPr lang="uk-UA" sz="2400" dirty="0" err="1">
                <a:effectLst/>
                <a:latin typeface="Times New Roman" panose="02020603050405020304" pitchFamily="18" charset="0"/>
                <a:ea typeface="Times New Roman" panose="02020603050405020304" pitchFamily="18" charset="0"/>
              </a:rPr>
              <a:t>Вітгенштейн</a:t>
            </a:r>
            <a:r>
              <a:rPr lang="uk-UA" sz="2400" dirty="0">
                <a:effectLst/>
                <a:latin typeface="Times New Roman" panose="02020603050405020304" pitchFamily="18" charset="0"/>
                <a:ea typeface="Times New Roman" panose="02020603050405020304" pitchFamily="18" charset="0"/>
              </a:rPr>
              <a:t>, підкреслюючи, наскільки важливою є здатність людини спілкуватися та висловлювати свої думки. У сучасному світі успіх дитини значною мірою залежить від її комунікативних навичок, адже вони є ключем до порозуміння, співпраці та досягнення цілей.</a:t>
            </a:r>
            <a:endParaRPr lang="ru-RU" sz="2400" dirty="0">
              <a:effectLst/>
              <a:latin typeface="Times New Roman" panose="02020603050405020304" pitchFamily="18" charset="0"/>
              <a:ea typeface="Times New Roman" panose="02020603050405020304" pitchFamily="18" charset="0"/>
            </a:endParaRPr>
          </a:p>
          <a:p>
            <a:pPr indent="270510" algn="just"/>
            <a:r>
              <a:rPr lang="uk-UA" sz="2400" dirty="0">
                <a:effectLst/>
                <a:latin typeface="Times New Roman" panose="02020603050405020304" pitchFamily="18" charset="0"/>
                <a:ea typeface="Times New Roman" panose="02020603050405020304" pitchFamily="18" charset="0"/>
              </a:rPr>
              <a:t>Комунікативна компетентність — це не лише вміння говорити, а й здатність слухати, розуміти співрозмовника та ефективно передавати інформацію. Ця навичка набуває особливої важливості в початковій школі, коли закладаються основи міжособистісного спілкування. Як зазначав В. Сухомлинський: "Дитина живе у світі, який наповнений голосами, звуками, мовою. Мовлення — це не просто засіб спілкування, а інструмент думки".</a:t>
            </a:r>
            <a:endParaRPr lang="ru-RU" sz="2400" dirty="0">
              <a:effectLst/>
              <a:latin typeface="Times New Roman" panose="02020603050405020304" pitchFamily="18" charset="0"/>
              <a:ea typeface="Times New Roman" panose="02020603050405020304" pitchFamily="18" charset="0"/>
            </a:endParaRPr>
          </a:p>
        </p:txBody>
      </p:sp>
      <p:pic>
        <p:nvPicPr>
          <p:cNvPr id="1030" name="Picture 6" descr="Комунікація педагога з учнями: спілкуйтеся правильно">
            <a:extLst>
              <a:ext uri="{FF2B5EF4-FFF2-40B4-BE49-F238E27FC236}">
                <a16:creationId xmlns:a16="http://schemas.microsoft.com/office/drawing/2014/main" id="{F19055A7-1799-4612-9145-F970D0BDBC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4075" y="4155811"/>
            <a:ext cx="6853525" cy="382522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Труднощі у спілкуванні з однолітками в молодшому шкільному віці та їх  подолання">
            <a:extLst>
              <a:ext uri="{FF2B5EF4-FFF2-40B4-BE49-F238E27FC236}">
                <a16:creationId xmlns:a16="http://schemas.microsoft.com/office/drawing/2014/main" id="{2E9B3307-C584-4E5E-A230-76F163F796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25704" y="4155811"/>
            <a:ext cx="6644477" cy="380415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Нейтральный голубой фон - 65 фото">
            <a:extLst>
              <a:ext uri="{FF2B5EF4-FFF2-40B4-BE49-F238E27FC236}">
                <a16:creationId xmlns:a16="http://schemas.microsoft.com/office/drawing/2014/main" id="{31992D86-1840-4893-B385-F952AAAE3B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6D55876-6A4B-4D44-B66D-830AD337FAD2}"/>
              </a:ext>
            </a:extLst>
          </p:cNvPr>
          <p:cNvSpPr txBox="1"/>
          <p:nvPr/>
        </p:nvSpPr>
        <p:spPr>
          <a:xfrm>
            <a:off x="767751" y="582355"/>
            <a:ext cx="13500340" cy="6740307"/>
          </a:xfrm>
          <a:prstGeom prst="rect">
            <a:avLst/>
          </a:prstGeom>
          <a:noFill/>
        </p:spPr>
        <p:txBody>
          <a:bodyPr wrap="square">
            <a:spAutoFit/>
          </a:bodyPr>
          <a:lstStyle/>
          <a:p>
            <a:pPr indent="270510" algn="just"/>
            <a:r>
              <a:rPr lang="uk-UA" sz="2400" b="1" dirty="0">
                <a:effectLst/>
                <a:latin typeface="Times New Roman" panose="02020603050405020304" pitchFamily="18" charset="0"/>
                <a:ea typeface="Times New Roman" panose="02020603050405020304" pitchFamily="18" charset="0"/>
                <a:cs typeface="Times New Roman" panose="02020603050405020304" pitchFamily="18" charset="0"/>
              </a:rPr>
              <a:t>Комунікативна компетентність</a:t>
            </a:r>
            <a:r>
              <a:rPr lang="uk-UA" sz="2400" dirty="0">
                <a:effectLst/>
                <a:latin typeface="Times New Roman" panose="02020603050405020304" pitchFamily="18" charset="0"/>
                <a:ea typeface="Times New Roman" panose="02020603050405020304" pitchFamily="18" charset="0"/>
                <a:cs typeface="Times New Roman" panose="02020603050405020304" pitchFamily="18" charset="0"/>
              </a:rPr>
              <a:t> — це здатність людини ефективно взаємодіяти з іншими людьми за допомогою мовлення, слухання, невербальних сигналів і розуміння контексту спілкування. У школі ця навичка є фундаментальною для засвоєння знань, побудови соціальних відносин і формування критичного мислення.</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indent="270510" algn="just"/>
            <a:endParaRPr lang="uk-UA"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270510" algn="just"/>
            <a:r>
              <a:rPr lang="uk-UA" sz="2400" b="1" dirty="0">
                <a:effectLst/>
                <a:latin typeface="Times New Roman" panose="02020603050405020304" pitchFamily="18" charset="0"/>
                <a:ea typeface="Times New Roman" panose="02020603050405020304" pitchFamily="18" charset="0"/>
                <a:cs typeface="Times New Roman" panose="02020603050405020304" pitchFamily="18" charset="0"/>
              </a:rPr>
              <a:t>Складові комунікативної компетентності:</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tabLst>
                <a:tab pos="457200" algn="l"/>
              </a:tabLst>
            </a:pPr>
            <a:r>
              <a:rPr lang="uk-UA" sz="2400" b="1" dirty="0">
                <a:effectLst/>
                <a:latin typeface="Times New Roman" panose="02020603050405020304" pitchFamily="18" charset="0"/>
                <a:ea typeface="Times New Roman" panose="02020603050405020304" pitchFamily="18" charset="0"/>
                <a:cs typeface="Times New Roman" panose="02020603050405020304" pitchFamily="18" charset="0"/>
              </a:rPr>
              <a:t>Вміння слухати і розуміти:</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buSzPts val="1000"/>
              <a:buFont typeface="Courier New" panose="02070309020205020404" pitchFamily="49" charset="0"/>
              <a:buChar char="o"/>
              <a:tabLst>
                <a:tab pos="914400" algn="l"/>
              </a:tabLst>
            </a:pPr>
            <a:r>
              <a:rPr lang="uk-UA" sz="2400" dirty="0">
                <a:effectLst/>
                <a:latin typeface="Times New Roman" panose="02020603050405020304" pitchFamily="18" charset="0"/>
                <a:ea typeface="Times New Roman" panose="02020603050405020304" pitchFamily="18" charset="0"/>
                <a:cs typeface="Times New Roman" panose="02020603050405020304" pitchFamily="18" charset="0"/>
              </a:rPr>
              <a:t>Здатність концентрувати увагу на співрозмовникові.</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buSzPts val="1000"/>
              <a:buFont typeface="Courier New" panose="02070309020205020404" pitchFamily="49" charset="0"/>
              <a:buChar char="o"/>
              <a:tabLst>
                <a:tab pos="914400" algn="l"/>
              </a:tabLst>
            </a:pPr>
            <a:r>
              <a:rPr lang="uk-UA" sz="2400" dirty="0">
                <a:effectLst/>
                <a:latin typeface="Times New Roman" panose="02020603050405020304" pitchFamily="18" charset="0"/>
                <a:ea typeface="Times New Roman" panose="02020603050405020304" pitchFamily="18" charset="0"/>
                <a:cs typeface="Times New Roman" panose="02020603050405020304" pitchFamily="18" charset="0"/>
              </a:rPr>
              <a:t>Усвідомлення змісту сказаного.</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buSzPts val="1000"/>
              <a:buFont typeface="Courier New" panose="02070309020205020404" pitchFamily="49" charset="0"/>
              <a:buChar char="o"/>
              <a:tabLst>
                <a:tab pos="914400" algn="l"/>
              </a:tabLst>
            </a:pPr>
            <a:r>
              <a:rPr lang="uk-UA" sz="2400" dirty="0">
                <a:effectLst/>
                <a:latin typeface="Times New Roman" panose="02020603050405020304" pitchFamily="18" charset="0"/>
                <a:ea typeface="Times New Roman" panose="02020603050405020304" pitchFamily="18" charset="0"/>
                <a:cs typeface="Times New Roman" panose="02020603050405020304" pitchFamily="18" charset="0"/>
              </a:rPr>
              <a:t>Уміння ставити уточнюючі запитання, якщо щось незрозуміло.</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tabLst>
                <a:tab pos="457200" algn="l"/>
              </a:tabLst>
            </a:pPr>
            <a:r>
              <a:rPr lang="uk-UA" sz="2400" b="1" dirty="0">
                <a:effectLst/>
                <a:latin typeface="Times New Roman" panose="02020603050405020304" pitchFamily="18" charset="0"/>
                <a:ea typeface="Times New Roman" panose="02020603050405020304" pitchFamily="18" charset="0"/>
                <a:cs typeface="Times New Roman" panose="02020603050405020304" pitchFamily="18" charset="0"/>
              </a:rPr>
              <a:t>Вміння висловлювати свої думки:</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buSzPts val="1000"/>
              <a:buFont typeface="Courier New" panose="02070309020205020404" pitchFamily="49" charset="0"/>
              <a:buChar char="o"/>
              <a:tabLst>
                <a:tab pos="914400" algn="l"/>
              </a:tabLst>
            </a:pPr>
            <a:r>
              <a:rPr lang="uk-UA" sz="2400" dirty="0">
                <a:effectLst/>
                <a:latin typeface="Times New Roman" panose="02020603050405020304" pitchFamily="18" charset="0"/>
                <a:ea typeface="Times New Roman" panose="02020603050405020304" pitchFamily="18" charset="0"/>
                <a:cs typeface="Times New Roman" panose="02020603050405020304" pitchFamily="18" charset="0"/>
              </a:rPr>
              <a:t>Формулювання ідей чітко, зрозуміло та </a:t>
            </a:r>
            <a:r>
              <a:rPr lang="uk-UA" sz="2400" dirty="0" err="1">
                <a:effectLst/>
                <a:latin typeface="Times New Roman" panose="02020603050405020304" pitchFamily="18" charset="0"/>
                <a:ea typeface="Times New Roman" panose="02020603050405020304" pitchFamily="18" charset="0"/>
                <a:cs typeface="Times New Roman" panose="02020603050405020304" pitchFamily="18" charset="0"/>
              </a:rPr>
              <a:t>логічно</a:t>
            </a:r>
            <a:r>
              <a:rPr lang="uk-UA"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buSzPts val="1000"/>
              <a:buFont typeface="Courier New" panose="02070309020205020404" pitchFamily="49" charset="0"/>
              <a:buChar char="o"/>
              <a:tabLst>
                <a:tab pos="914400" algn="l"/>
              </a:tabLst>
            </a:pPr>
            <a:r>
              <a:rPr lang="uk-UA" sz="2400" dirty="0">
                <a:effectLst/>
                <a:latin typeface="Times New Roman" panose="02020603050405020304" pitchFamily="18" charset="0"/>
                <a:ea typeface="Times New Roman" panose="02020603050405020304" pitchFamily="18" charset="0"/>
                <a:cs typeface="Times New Roman" panose="02020603050405020304" pitchFamily="18" charset="0"/>
              </a:rPr>
              <a:t>Використання багатого словникового запасу та виразних </a:t>
            </a:r>
            <a:r>
              <a:rPr lang="uk-UA" sz="2400" dirty="0" err="1">
                <a:effectLst/>
                <a:latin typeface="Times New Roman" panose="02020603050405020304" pitchFamily="18" charset="0"/>
                <a:ea typeface="Times New Roman" panose="02020603050405020304" pitchFamily="18" charset="0"/>
                <a:cs typeface="Times New Roman" panose="02020603050405020304" pitchFamily="18" charset="0"/>
              </a:rPr>
              <a:t>мовних</a:t>
            </a:r>
            <a:r>
              <a:rPr lang="uk-UA" sz="2400" dirty="0">
                <a:effectLst/>
                <a:latin typeface="Times New Roman" panose="02020603050405020304" pitchFamily="18" charset="0"/>
                <a:ea typeface="Times New Roman" panose="02020603050405020304" pitchFamily="18" charset="0"/>
                <a:cs typeface="Times New Roman" panose="02020603050405020304" pitchFamily="18" charset="0"/>
              </a:rPr>
              <a:t> засобів.</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buSzPts val="1000"/>
              <a:buFont typeface="Courier New" panose="02070309020205020404" pitchFamily="49" charset="0"/>
              <a:buChar char="o"/>
              <a:tabLst>
                <a:tab pos="914400" algn="l"/>
              </a:tabLst>
            </a:pPr>
            <a:r>
              <a:rPr lang="uk-UA" sz="2400" dirty="0">
                <a:effectLst/>
                <a:latin typeface="Times New Roman" panose="02020603050405020304" pitchFamily="18" charset="0"/>
                <a:ea typeface="Times New Roman" panose="02020603050405020304" pitchFamily="18" charset="0"/>
                <a:cs typeface="Times New Roman" panose="02020603050405020304" pitchFamily="18" charset="0"/>
              </a:rPr>
              <a:t>Підбір адекватного стилю мовлення залежно від ситуації (офіційний, неформальний).</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tabLst>
                <a:tab pos="457200" algn="l"/>
              </a:tabLst>
            </a:pPr>
            <a:r>
              <a:rPr lang="uk-UA" sz="2400" b="1" dirty="0">
                <a:effectLst/>
                <a:latin typeface="Times New Roman" panose="02020603050405020304" pitchFamily="18" charset="0"/>
                <a:ea typeface="Times New Roman" panose="02020603050405020304" pitchFamily="18" charset="0"/>
                <a:cs typeface="Times New Roman" panose="02020603050405020304" pitchFamily="18" charset="0"/>
              </a:rPr>
              <a:t>Ефективна взаємодія з однолітками та дорослими:</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buSzPts val="1000"/>
              <a:buFont typeface="Courier New" panose="02070309020205020404" pitchFamily="49" charset="0"/>
              <a:buChar char="o"/>
              <a:tabLst>
                <a:tab pos="914400" algn="l"/>
              </a:tabLst>
            </a:pPr>
            <a:r>
              <a:rPr lang="uk-UA" sz="2400" dirty="0">
                <a:effectLst/>
                <a:latin typeface="Times New Roman" panose="02020603050405020304" pitchFamily="18" charset="0"/>
                <a:ea typeface="Times New Roman" panose="02020603050405020304" pitchFamily="18" charset="0"/>
                <a:cs typeface="Times New Roman" panose="02020603050405020304" pitchFamily="18" charset="0"/>
              </a:rPr>
              <a:t>Уміння вести діалог і брати участь у групових обговореннях.</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buSzPts val="1000"/>
              <a:buFont typeface="Courier New" panose="02070309020205020404" pitchFamily="49" charset="0"/>
              <a:buChar char="o"/>
              <a:tabLst>
                <a:tab pos="914400" algn="l"/>
              </a:tabLst>
            </a:pPr>
            <a:r>
              <a:rPr lang="uk-UA" sz="2400" dirty="0">
                <a:effectLst/>
                <a:latin typeface="Times New Roman" panose="02020603050405020304" pitchFamily="18" charset="0"/>
                <a:ea typeface="Times New Roman" panose="02020603050405020304" pitchFamily="18" charset="0"/>
                <a:cs typeface="Times New Roman" panose="02020603050405020304" pitchFamily="18" charset="0"/>
              </a:rPr>
              <a:t>Толерантне ставлення до думок інших.</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lvl="1" indent="-285750" algn="just">
              <a:buSzPts val="1000"/>
              <a:buFont typeface="Courier New" panose="02070309020205020404" pitchFamily="49" charset="0"/>
              <a:buChar char="o"/>
              <a:tabLst>
                <a:tab pos="914400" algn="l"/>
              </a:tabLst>
            </a:pPr>
            <a:r>
              <a:rPr lang="uk-UA" sz="2400" dirty="0">
                <a:effectLst/>
                <a:latin typeface="Times New Roman" panose="02020603050405020304" pitchFamily="18" charset="0"/>
                <a:ea typeface="Times New Roman" panose="02020603050405020304" pitchFamily="18" charset="0"/>
                <a:cs typeface="Times New Roman" panose="02020603050405020304" pitchFamily="18" charset="0"/>
              </a:rPr>
              <a:t>Навички співпраці, зокрема розподіл ролей у команді.</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744323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16" name="Picture 4" descr="Нейтральный голубой фон - 65 фото">
            <a:extLst>
              <a:ext uri="{FF2B5EF4-FFF2-40B4-BE49-F238E27FC236}">
                <a16:creationId xmlns:a16="http://schemas.microsoft.com/office/drawing/2014/main" id="{8C608A8F-03AC-4BAA-94F3-4D8619D1BF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0" descr="preencoded.png"/>
          <p:cNvPicPr>
            <a:picLocks noChangeAspect="1"/>
          </p:cNvPicPr>
          <p:nvPr/>
        </p:nvPicPr>
        <p:blipFill>
          <a:blip r:embed="rId4"/>
          <a:stretch>
            <a:fillRect/>
          </a:stretch>
        </p:blipFill>
        <p:spPr>
          <a:xfrm>
            <a:off x="0" y="0"/>
            <a:ext cx="14630400" cy="2835235"/>
          </a:xfrm>
          <a:prstGeom prst="rect">
            <a:avLst/>
          </a:prstGeom>
        </p:spPr>
      </p:pic>
      <p:sp>
        <p:nvSpPr>
          <p:cNvPr id="3" name="Text 0"/>
          <p:cNvSpPr/>
          <p:nvPr/>
        </p:nvSpPr>
        <p:spPr>
          <a:xfrm>
            <a:off x="793790" y="3701296"/>
            <a:ext cx="12973645" cy="744260"/>
          </a:xfrm>
          <a:prstGeom prst="rect">
            <a:avLst/>
          </a:prstGeom>
          <a:noFill/>
          <a:ln/>
        </p:spPr>
        <p:txBody>
          <a:bodyPr wrap="none" lIns="0" tIns="0" rIns="0" bIns="0" rtlCol="0" anchor="t"/>
          <a:lstStyle/>
          <a:p>
            <a:pPr marL="0" indent="0" algn="ctr">
              <a:lnSpc>
                <a:spcPts val="5850"/>
              </a:lnSpc>
              <a:buNone/>
            </a:pPr>
            <a:r>
              <a:rPr lang="en-US" sz="4650" b="1" dirty="0">
                <a:solidFill>
                  <a:srgbClr val="000000"/>
                </a:solidFill>
                <a:latin typeface="Monotype Corsiva" panose="03010101010201010101" pitchFamily="66" charset="0"/>
                <a:ea typeface="Petrona Bold" pitchFamily="34" charset="-122"/>
                <a:cs typeface="Petrona Bold" pitchFamily="34" charset="-120"/>
              </a:rPr>
              <a:t>Компоненти комунікативної компетенції</a:t>
            </a:r>
            <a:endParaRPr lang="en-US" sz="4650" dirty="0">
              <a:latin typeface="Monotype Corsiva" panose="03010101010201010101" pitchFamily="66" charset="0"/>
            </a:endParaRPr>
          </a:p>
        </p:txBody>
      </p:sp>
      <p:sp>
        <p:nvSpPr>
          <p:cNvPr id="4" name="Shape 1"/>
          <p:cNvSpPr/>
          <p:nvPr/>
        </p:nvSpPr>
        <p:spPr>
          <a:xfrm>
            <a:off x="793790" y="5040868"/>
            <a:ext cx="510302" cy="510302"/>
          </a:xfrm>
          <a:prstGeom prst="roundRect">
            <a:avLst>
              <a:gd name="adj" fmla="val 18669"/>
            </a:avLst>
          </a:prstGeom>
          <a:solidFill>
            <a:srgbClr val="CCEEFF"/>
          </a:solidFill>
          <a:ln w="7620">
            <a:solidFill>
              <a:srgbClr val="B2D4E5"/>
            </a:solidFill>
            <a:prstDash val="solid"/>
          </a:ln>
        </p:spPr>
      </p:sp>
      <p:sp>
        <p:nvSpPr>
          <p:cNvPr id="5" name="Text 2"/>
          <p:cNvSpPr/>
          <p:nvPr/>
        </p:nvSpPr>
        <p:spPr>
          <a:xfrm>
            <a:off x="972503" y="5117306"/>
            <a:ext cx="152876" cy="357307"/>
          </a:xfrm>
          <a:prstGeom prst="rect">
            <a:avLst/>
          </a:prstGeom>
          <a:noFill/>
          <a:ln/>
        </p:spPr>
        <p:txBody>
          <a:bodyPr wrap="none" lIns="0" tIns="0" rIns="0" bIns="0" rtlCol="0" anchor="t"/>
          <a:lstStyle/>
          <a:p>
            <a:pPr marL="0" indent="0" algn="ctr">
              <a:lnSpc>
                <a:spcPts val="2800"/>
              </a:lnSpc>
              <a:buNone/>
            </a:pPr>
            <a:r>
              <a:rPr lang="en-US" sz="2800" b="1" dirty="0">
                <a:solidFill>
                  <a:srgbClr val="272525"/>
                </a:solidFill>
                <a:latin typeface="Petrona Bold" pitchFamily="34" charset="0"/>
                <a:ea typeface="Petrona Bold" pitchFamily="34" charset="-122"/>
                <a:cs typeface="Petrona Bold" pitchFamily="34" charset="-120"/>
              </a:rPr>
              <a:t>1</a:t>
            </a:r>
            <a:endParaRPr lang="en-US" sz="2800" dirty="0"/>
          </a:p>
        </p:txBody>
      </p:sp>
      <p:sp>
        <p:nvSpPr>
          <p:cNvPr id="6" name="Text 3"/>
          <p:cNvSpPr/>
          <p:nvPr/>
        </p:nvSpPr>
        <p:spPr>
          <a:xfrm>
            <a:off x="1530906" y="5040868"/>
            <a:ext cx="3257669" cy="372070"/>
          </a:xfrm>
          <a:prstGeom prst="rect">
            <a:avLst/>
          </a:prstGeom>
          <a:noFill/>
          <a:ln/>
        </p:spPr>
        <p:txBody>
          <a:bodyPr wrap="none" lIns="0" tIns="0" rIns="0" bIns="0" rtlCol="0" anchor="t"/>
          <a:lstStyle/>
          <a:p>
            <a:pPr marL="0" indent="0">
              <a:lnSpc>
                <a:spcPts val="2900"/>
              </a:lnSpc>
              <a:buNone/>
            </a:pPr>
            <a:r>
              <a:rPr lang="en-US" sz="2300" b="1" dirty="0">
                <a:solidFill>
                  <a:srgbClr val="272525"/>
                </a:solidFill>
                <a:latin typeface="Times New Roman" panose="02020603050405020304" pitchFamily="18" charset="0"/>
                <a:ea typeface="Petrona Bold" pitchFamily="34" charset="-122"/>
                <a:cs typeface="Times New Roman" panose="02020603050405020304" pitchFamily="18" charset="0"/>
              </a:rPr>
              <a:t>Інтерактивні вправи</a:t>
            </a:r>
            <a:endParaRPr lang="en-US" sz="2300" dirty="0">
              <a:latin typeface="Times New Roman" panose="02020603050405020304" pitchFamily="18" charset="0"/>
              <a:cs typeface="Times New Roman" panose="02020603050405020304" pitchFamily="18" charset="0"/>
            </a:endParaRPr>
          </a:p>
        </p:txBody>
      </p:sp>
      <p:sp>
        <p:nvSpPr>
          <p:cNvPr id="7" name="Text 4"/>
          <p:cNvSpPr/>
          <p:nvPr/>
        </p:nvSpPr>
        <p:spPr>
          <a:xfrm>
            <a:off x="972503" y="6004009"/>
            <a:ext cx="3459242" cy="1451610"/>
          </a:xfrm>
          <a:prstGeom prst="rect">
            <a:avLst/>
          </a:prstGeom>
          <a:noFill/>
          <a:ln/>
        </p:spPr>
        <p:txBody>
          <a:bodyPr wrap="square" lIns="0" tIns="0" rIns="0" bIns="0" rtlCol="0" anchor="t"/>
          <a:lstStyle/>
          <a:p>
            <a:pPr marL="0" indent="0">
              <a:lnSpc>
                <a:spcPts val="2850"/>
              </a:lnSpc>
              <a:buNone/>
            </a:pPr>
            <a:r>
              <a:rPr lang="en-US" sz="2000" dirty="0">
                <a:solidFill>
                  <a:srgbClr val="272525"/>
                </a:solidFill>
                <a:latin typeface="Times New Roman" panose="02020603050405020304" pitchFamily="18" charset="0"/>
                <a:ea typeface="Inter" pitchFamily="34" charset="-122"/>
                <a:cs typeface="Times New Roman" panose="02020603050405020304" pitchFamily="18" charset="0"/>
              </a:rPr>
              <a:t>Інтерактивні методи навчання створюють ситуації, де учні активно взаємодіють один із одним та вчителем.</a:t>
            </a:r>
            <a:endParaRPr lang="en-US" sz="2000" dirty="0">
              <a:latin typeface="Times New Roman" panose="02020603050405020304" pitchFamily="18" charset="0"/>
              <a:cs typeface="Times New Roman" panose="02020603050405020304" pitchFamily="18" charset="0"/>
            </a:endParaRPr>
          </a:p>
        </p:txBody>
      </p:sp>
      <p:sp>
        <p:nvSpPr>
          <p:cNvPr id="8" name="Shape 5"/>
          <p:cNvSpPr/>
          <p:nvPr/>
        </p:nvSpPr>
        <p:spPr>
          <a:xfrm>
            <a:off x="5216962" y="5040868"/>
            <a:ext cx="510302" cy="510302"/>
          </a:xfrm>
          <a:prstGeom prst="roundRect">
            <a:avLst>
              <a:gd name="adj" fmla="val 18669"/>
            </a:avLst>
          </a:prstGeom>
          <a:solidFill>
            <a:srgbClr val="CCEEFF"/>
          </a:solidFill>
          <a:ln w="7620">
            <a:solidFill>
              <a:srgbClr val="B2D4E5"/>
            </a:solidFill>
            <a:prstDash val="solid"/>
          </a:ln>
        </p:spPr>
      </p:sp>
      <p:sp>
        <p:nvSpPr>
          <p:cNvPr id="9" name="Text 6"/>
          <p:cNvSpPr/>
          <p:nvPr/>
        </p:nvSpPr>
        <p:spPr>
          <a:xfrm>
            <a:off x="5370790" y="5117306"/>
            <a:ext cx="202525" cy="357307"/>
          </a:xfrm>
          <a:prstGeom prst="rect">
            <a:avLst/>
          </a:prstGeom>
          <a:noFill/>
          <a:ln/>
        </p:spPr>
        <p:txBody>
          <a:bodyPr wrap="none" lIns="0" tIns="0" rIns="0" bIns="0" rtlCol="0" anchor="t"/>
          <a:lstStyle/>
          <a:p>
            <a:pPr marL="0" indent="0" algn="ctr">
              <a:lnSpc>
                <a:spcPts val="2800"/>
              </a:lnSpc>
              <a:buNone/>
            </a:pPr>
            <a:r>
              <a:rPr lang="en-US" sz="2800" b="1" dirty="0">
                <a:solidFill>
                  <a:srgbClr val="272525"/>
                </a:solidFill>
                <a:latin typeface="Petrona Bold" pitchFamily="34" charset="0"/>
                <a:ea typeface="Petrona Bold" pitchFamily="34" charset="-122"/>
                <a:cs typeface="Petrona Bold" pitchFamily="34" charset="-120"/>
              </a:rPr>
              <a:t>2</a:t>
            </a:r>
            <a:endParaRPr lang="en-US" sz="2800" dirty="0"/>
          </a:p>
        </p:txBody>
      </p:sp>
      <p:sp>
        <p:nvSpPr>
          <p:cNvPr id="10" name="Text 7"/>
          <p:cNvSpPr/>
          <p:nvPr/>
        </p:nvSpPr>
        <p:spPr>
          <a:xfrm>
            <a:off x="5954078" y="5040868"/>
            <a:ext cx="2977039" cy="372070"/>
          </a:xfrm>
          <a:prstGeom prst="rect">
            <a:avLst/>
          </a:prstGeom>
          <a:noFill/>
          <a:ln/>
        </p:spPr>
        <p:txBody>
          <a:bodyPr wrap="none" lIns="0" tIns="0" rIns="0" bIns="0" rtlCol="0" anchor="t"/>
          <a:lstStyle/>
          <a:p>
            <a:pPr marL="0" indent="0">
              <a:lnSpc>
                <a:spcPts val="2900"/>
              </a:lnSpc>
              <a:buNone/>
            </a:pPr>
            <a:r>
              <a:rPr lang="en-US" sz="2300" b="1" dirty="0">
                <a:solidFill>
                  <a:srgbClr val="272525"/>
                </a:solidFill>
                <a:latin typeface="Times New Roman" panose="02020603050405020304" pitchFamily="18" charset="0"/>
                <a:ea typeface="Petrona Bold" pitchFamily="34" charset="-122"/>
                <a:cs typeface="Times New Roman" panose="02020603050405020304" pitchFamily="18" charset="0"/>
              </a:rPr>
              <a:t>Приклади вправ</a:t>
            </a:r>
            <a:endParaRPr lang="en-US" sz="2300" dirty="0">
              <a:latin typeface="Times New Roman" panose="02020603050405020304" pitchFamily="18" charset="0"/>
              <a:cs typeface="Times New Roman" panose="02020603050405020304" pitchFamily="18" charset="0"/>
            </a:endParaRPr>
          </a:p>
        </p:txBody>
      </p:sp>
      <p:sp>
        <p:nvSpPr>
          <p:cNvPr id="11" name="Text 8"/>
          <p:cNvSpPr/>
          <p:nvPr/>
        </p:nvSpPr>
        <p:spPr>
          <a:xfrm>
            <a:off x="5404248" y="5911930"/>
            <a:ext cx="3459242" cy="1451610"/>
          </a:xfrm>
          <a:prstGeom prst="rect">
            <a:avLst/>
          </a:prstGeom>
          <a:noFill/>
          <a:ln/>
        </p:spPr>
        <p:txBody>
          <a:bodyPr wrap="square" lIns="0" tIns="0" rIns="0" bIns="0" rtlCol="0" anchor="t"/>
          <a:lstStyle/>
          <a:p>
            <a:pPr marL="0" indent="0">
              <a:lnSpc>
                <a:spcPts val="2850"/>
              </a:lnSpc>
              <a:buNone/>
            </a:pPr>
            <a:r>
              <a:rPr lang="en-US" sz="2000" dirty="0">
                <a:solidFill>
                  <a:srgbClr val="272525"/>
                </a:solidFill>
                <a:latin typeface="Times New Roman" panose="02020603050405020304" pitchFamily="18" charset="0"/>
                <a:ea typeface="Inter" pitchFamily="34" charset="-122"/>
                <a:cs typeface="Times New Roman" panose="02020603050405020304" pitchFamily="18" charset="0"/>
              </a:rPr>
              <a:t>«Ланцюжок слів», «Обговорення в парах», «Мікрофон» — це приклади інтерактивних вправ.</a:t>
            </a:r>
            <a:endParaRPr lang="en-US" sz="2000" dirty="0">
              <a:latin typeface="Times New Roman" panose="02020603050405020304" pitchFamily="18" charset="0"/>
              <a:cs typeface="Times New Roman" panose="02020603050405020304" pitchFamily="18" charset="0"/>
            </a:endParaRPr>
          </a:p>
        </p:txBody>
      </p:sp>
      <p:sp>
        <p:nvSpPr>
          <p:cNvPr id="12" name="Shape 9"/>
          <p:cNvSpPr/>
          <p:nvPr/>
        </p:nvSpPr>
        <p:spPr>
          <a:xfrm>
            <a:off x="9640133" y="5040868"/>
            <a:ext cx="510302" cy="510302"/>
          </a:xfrm>
          <a:prstGeom prst="roundRect">
            <a:avLst>
              <a:gd name="adj" fmla="val 18669"/>
            </a:avLst>
          </a:prstGeom>
          <a:solidFill>
            <a:srgbClr val="CCEEFF"/>
          </a:solidFill>
          <a:ln w="7620">
            <a:solidFill>
              <a:srgbClr val="B2D4E5"/>
            </a:solidFill>
            <a:prstDash val="solid"/>
          </a:ln>
        </p:spPr>
      </p:sp>
      <p:sp>
        <p:nvSpPr>
          <p:cNvPr id="13" name="Text 10"/>
          <p:cNvSpPr/>
          <p:nvPr/>
        </p:nvSpPr>
        <p:spPr>
          <a:xfrm>
            <a:off x="9794200" y="5117306"/>
            <a:ext cx="202168" cy="357307"/>
          </a:xfrm>
          <a:prstGeom prst="rect">
            <a:avLst/>
          </a:prstGeom>
          <a:noFill/>
          <a:ln/>
        </p:spPr>
        <p:txBody>
          <a:bodyPr wrap="none" lIns="0" tIns="0" rIns="0" bIns="0" rtlCol="0" anchor="t"/>
          <a:lstStyle/>
          <a:p>
            <a:pPr marL="0" indent="0" algn="ctr">
              <a:lnSpc>
                <a:spcPts val="2800"/>
              </a:lnSpc>
              <a:buNone/>
            </a:pPr>
            <a:r>
              <a:rPr lang="en-US" sz="2800" b="1" dirty="0">
                <a:solidFill>
                  <a:srgbClr val="272525"/>
                </a:solidFill>
                <a:latin typeface="Petrona Bold" pitchFamily="34" charset="0"/>
                <a:ea typeface="Petrona Bold" pitchFamily="34" charset="-122"/>
                <a:cs typeface="Petrona Bold" pitchFamily="34" charset="-120"/>
              </a:rPr>
              <a:t>3</a:t>
            </a:r>
            <a:endParaRPr lang="en-US" sz="2800" dirty="0"/>
          </a:p>
        </p:txBody>
      </p:sp>
      <p:sp>
        <p:nvSpPr>
          <p:cNvPr id="14" name="Text 11"/>
          <p:cNvSpPr/>
          <p:nvPr/>
        </p:nvSpPr>
        <p:spPr>
          <a:xfrm>
            <a:off x="10377249" y="5040868"/>
            <a:ext cx="2977039" cy="372070"/>
          </a:xfrm>
          <a:prstGeom prst="rect">
            <a:avLst/>
          </a:prstGeom>
          <a:noFill/>
          <a:ln/>
        </p:spPr>
        <p:txBody>
          <a:bodyPr wrap="none" lIns="0" tIns="0" rIns="0" bIns="0" rtlCol="0" anchor="t"/>
          <a:lstStyle/>
          <a:p>
            <a:pPr marL="0" indent="0">
              <a:lnSpc>
                <a:spcPts val="2900"/>
              </a:lnSpc>
              <a:buNone/>
            </a:pPr>
            <a:r>
              <a:rPr lang="en-US" sz="2300" b="1" dirty="0">
                <a:solidFill>
                  <a:srgbClr val="272525"/>
                </a:solidFill>
                <a:latin typeface="Times New Roman" panose="02020603050405020304" pitchFamily="18" charset="0"/>
                <a:ea typeface="Petrona Bold" pitchFamily="34" charset="-122"/>
                <a:cs typeface="Times New Roman" panose="02020603050405020304" pitchFamily="18" charset="0"/>
              </a:rPr>
              <a:t>Переваги</a:t>
            </a:r>
            <a:endParaRPr lang="en-US" sz="2300" dirty="0">
              <a:latin typeface="Times New Roman" panose="02020603050405020304" pitchFamily="18" charset="0"/>
              <a:cs typeface="Times New Roman" panose="02020603050405020304" pitchFamily="18" charset="0"/>
            </a:endParaRPr>
          </a:p>
        </p:txBody>
      </p:sp>
      <p:sp>
        <p:nvSpPr>
          <p:cNvPr id="15" name="Text 12"/>
          <p:cNvSpPr/>
          <p:nvPr/>
        </p:nvSpPr>
        <p:spPr>
          <a:xfrm>
            <a:off x="9740966" y="5983128"/>
            <a:ext cx="4249604" cy="1814513"/>
          </a:xfrm>
          <a:prstGeom prst="rect">
            <a:avLst/>
          </a:prstGeom>
          <a:noFill/>
          <a:ln/>
        </p:spPr>
        <p:txBody>
          <a:bodyPr wrap="square" lIns="0" tIns="0" rIns="0" bIns="0" rtlCol="0" anchor="t"/>
          <a:lstStyle/>
          <a:p>
            <a:pPr marL="0" indent="0">
              <a:lnSpc>
                <a:spcPts val="2850"/>
              </a:lnSpc>
              <a:buNone/>
            </a:pPr>
            <a:r>
              <a:rPr lang="en-US" sz="2000" dirty="0">
                <a:solidFill>
                  <a:srgbClr val="272525"/>
                </a:solidFill>
                <a:latin typeface="Times New Roman" panose="02020603050405020304" pitchFamily="18" charset="0"/>
                <a:ea typeface="Inter" pitchFamily="34" charset="-122"/>
                <a:cs typeface="Times New Roman" panose="02020603050405020304" pitchFamily="18" charset="0"/>
              </a:rPr>
              <a:t>Інтерактивні вправи стимулюють активність і зацікавленість учнів, розвивають швидкість мислення.</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9" name="Picture 4" descr="Нейтральный голубой фон - 65 фото">
            <a:extLst>
              <a:ext uri="{FF2B5EF4-FFF2-40B4-BE49-F238E27FC236}">
                <a16:creationId xmlns:a16="http://schemas.microsoft.com/office/drawing/2014/main" id="{8348D0DE-8501-4877-A00C-C4DFADC99E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793790" y="482701"/>
            <a:ext cx="5954197" cy="744260"/>
          </a:xfrm>
          <a:prstGeom prst="rect">
            <a:avLst/>
          </a:prstGeom>
          <a:noFill/>
          <a:ln/>
        </p:spPr>
        <p:txBody>
          <a:bodyPr wrap="none" lIns="0" tIns="0" rIns="0" bIns="0" rtlCol="0" anchor="t"/>
          <a:lstStyle/>
          <a:p>
            <a:pPr marL="0" indent="0">
              <a:lnSpc>
                <a:spcPts val="5850"/>
              </a:lnSpc>
              <a:buNone/>
            </a:pPr>
            <a:r>
              <a:rPr lang="en-US" sz="4650" b="1" dirty="0">
                <a:solidFill>
                  <a:srgbClr val="000000"/>
                </a:solidFill>
                <a:latin typeface="Times New Roman" panose="02020603050405020304" pitchFamily="18" charset="0"/>
                <a:ea typeface="Petrona Bold" pitchFamily="34" charset="-122"/>
                <a:cs typeface="Times New Roman" panose="02020603050405020304" pitchFamily="18" charset="0"/>
              </a:rPr>
              <a:t>Рольові ігри</a:t>
            </a:r>
            <a:endParaRPr lang="en-US" sz="4650" dirty="0">
              <a:latin typeface="Times New Roman" panose="02020603050405020304" pitchFamily="18" charset="0"/>
              <a:cs typeface="Times New Roman" panose="02020603050405020304" pitchFamily="18" charset="0"/>
            </a:endParaRPr>
          </a:p>
        </p:txBody>
      </p:sp>
      <p:sp>
        <p:nvSpPr>
          <p:cNvPr id="3" name="Text 1"/>
          <p:cNvSpPr/>
          <p:nvPr/>
        </p:nvSpPr>
        <p:spPr>
          <a:xfrm>
            <a:off x="793790" y="5813066"/>
            <a:ext cx="4279344" cy="372070"/>
          </a:xfrm>
          <a:prstGeom prst="rect">
            <a:avLst/>
          </a:prstGeom>
          <a:noFill/>
          <a:ln/>
        </p:spPr>
        <p:txBody>
          <a:bodyPr wrap="none" lIns="0" tIns="0" rIns="0" bIns="0" rtlCol="0" anchor="t"/>
          <a:lstStyle/>
          <a:p>
            <a:pPr marL="0" indent="0">
              <a:lnSpc>
                <a:spcPts val="2900"/>
              </a:lnSpc>
              <a:buNone/>
            </a:pPr>
            <a:r>
              <a:rPr lang="en-US" sz="2300" b="1" dirty="0">
                <a:solidFill>
                  <a:srgbClr val="000000"/>
                </a:solidFill>
                <a:latin typeface="Petrona Bold" pitchFamily="34" charset="0"/>
                <a:ea typeface="Petrona Bold" pitchFamily="34" charset="-122"/>
                <a:cs typeface="Petrona Bold" pitchFamily="34" charset="-120"/>
              </a:rPr>
              <a:t>Імітація реальних ситуацій</a:t>
            </a:r>
            <a:endParaRPr lang="en-US" sz="2300" dirty="0"/>
          </a:p>
        </p:txBody>
      </p:sp>
      <p:sp>
        <p:nvSpPr>
          <p:cNvPr id="4" name="Text 2"/>
          <p:cNvSpPr/>
          <p:nvPr/>
        </p:nvSpPr>
        <p:spPr>
          <a:xfrm>
            <a:off x="793790" y="6647969"/>
            <a:ext cx="6244709" cy="1088708"/>
          </a:xfrm>
          <a:prstGeom prst="rect">
            <a:avLst/>
          </a:prstGeom>
          <a:noFill/>
          <a:ln/>
        </p:spPr>
        <p:txBody>
          <a:bodyPr wrap="square" lIns="0" tIns="0" rIns="0" bIns="0" rtlCol="0" anchor="t"/>
          <a:lstStyle/>
          <a:p>
            <a:pPr marL="0" indent="0">
              <a:lnSpc>
                <a:spcPts val="2850"/>
              </a:lnSpc>
              <a:buNone/>
            </a:pPr>
            <a:r>
              <a:rPr lang="en-US" sz="1750" dirty="0">
                <a:solidFill>
                  <a:srgbClr val="272525"/>
                </a:solidFill>
                <a:latin typeface="Inter" pitchFamily="34" charset="0"/>
                <a:ea typeface="Inter" pitchFamily="34" charset="-122"/>
                <a:cs typeface="Inter" pitchFamily="34" charset="-120"/>
              </a:rPr>
              <a:t>Рольові ігри дозволяють учням імітувати реальні ситуації, використовуючи мовлення як інструмент взаємодії.</a:t>
            </a:r>
            <a:endParaRPr lang="en-US" sz="1750" dirty="0"/>
          </a:p>
        </p:txBody>
      </p:sp>
      <p:sp>
        <p:nvSpPr>
          <p:cNvPr id="5" name="Text 3"/>
          <p:cNvSpPr/>
          <p:nvPr/>
        </p:nvSpPr>
        <p:spPr>
          <a:xfrm>
            <a:off x="7857410" y="5927382"/>
            <a:ext cx="2977039" cy="372070"/>
          </a:xfrm>
          <a:prstGeom prst="rect">
            <a:avLst/>
          </a:prstGeom>
          <a:noFill/>
          <a:ln/>
        </p:spPr>
        <p:txBody>
          <a:bodyPr wrap="none" lIns="0" tIns="0" rIns="0" bIns="0" rtlCol="0" anchor="t"/>
          <a:lstStyle/>
          <a:p>
            <a:pPr marL="0" indent="0">
              <a:lnSpc>
                <a:spcPts val="2900"/>
              </a:lnSpc>
              <a:buNone/>
            </a:pPr>
            <a:r>
              <a:rPr lang="en-US" sz="2300" b="1" dirty="0">
                <a:solidFill>
                  <a:srgbClr val="000000"/>
                </a:solidFill>
                <a:latin typeface="Petrona Bold" pitchFamily="34" charset="0"/>
                <a:ea typeface="Petrona Bold" pitchFamily="34" charset="-122"/>
                <a:cs typeface="Petrona Bold" pitchFamily="34" charset="-120"/>
              </a:rPr>
              <a:t>Приклади ігор</a:t>
            </a:r>
            <a:endParaRPr lang="en-US" sz="2300" dirty="0"/>
          </a:p>
        </p:txBody>
      </p:sp>
      <p:sp>
        <p:nvSpPr>
          <p:cNvPr id="6" name="Text 4"/>
          <p:cNvSpPr/>
          <p:nvPr/>
        </p:nvSpPr>
        <p:spPr>
          <a:xfrm>
            <a:off x="7712095" y="6361110"/>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"Магазин"</a:t>
            </a:r>
            <a:endParaRPr lang="en-US" sz="1750" dirty="0"/>
          </a:p>
        </p:txBody>
      </p:sp>
      <p:sp>
        <p:nvSpPr>
          <p:cNvPr id="7" name="Text 5"/>
          <p:cNvSpPr/>
          <p:nvPr/>
        </p:nvSpPr>
        <p:spPr>
          <a:xfrm>
            <a:off x="7712095" y="6847329"/>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"На прийомі у лікаря"</a:t>
            </a:r>
            <a:endParaRPr lang="en-US" sz="1750" dirty="0"/>
          </a:p>
        </p:txBody>
      </p:sp>
      <p:sp>
        <p:nvSpPr>
          <p:cNvPr id="8" name="Text 6"/>
          <p:cNvSpPr/>
          <p:nvPr/>
        </p:nvSpPr>
        <p:spPr>
          <a:xfrm>
            <a:off x="7712095" y="7333548"/>
            <a:ext cx="6244709" cy="362903"/>
          </a:xfrm>
          <a:prstGeom prst="rect">
            <a:avLst/>
          </a:prstGeom>
          <a:noFill/>
          <a:ln/>
        </p:spPr>
        <p:txBody>
          <a:bodyPr wrap="none" lIns="0" tIns="0" rIns="0" bIns="0" rtlCol="0" anchor="t"/>
          <a:lstStyle/>
          <a:p>
            <a:pPr marL="342900" indent="-342900" algn="l">
              <a:lnSpc>
                <a:spcPts val="2850"/>
              </a:lnSpc>
              <a:buSzPct val="100000"/>
              <a:buChar char="•"/>
            </a:pPr>
            <a:r>
              <a:rPr lang="en-US" sz="1750" dirty="0">
                <a:solidFill>
                  <a:srgbClr val="272525"/>
                </a:solidFill>
                <a:latin typeface="Inter" pitchFamily="34" charset="0"/>
                <a:ea typeface="Inter" pitchFamily="34" charset="-122"/>
                <a:cs typeface="Inter" pitchFamily="34" charset="-120"/>
              </a:rPr>
              <a:t>"Розмовляємо як телеведучі"</a:t>
            </a:r>
            <a:endParaRPr lang="en-US" sz="1750" dirty="0"/>
          </a:p>
        </p:txBody>
      </p:sp>
      <p:pic>
        <p:nvPicPr>
          <p:cNvPr id="2050" name="Picture 2" descr="Сюжетно-рольова гра &quot;Магазин&quot;. Різновікова група. - YouTube">
            <a:extLst>
              <a:ext uri="{FF2B5EF4-FFF2-40B4-BE49-F238E27FC236}">
                <a16:creationId xmlns:a16="http://schemas.microsoft.com/office/drawing/2014/main" id="{20954C0C-238A-439E-92E9-FB4E1378BEF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2370" b="17016"/>
          <a:stretch/>
        </p:blipFill>
        <p:spPr bwMode="auto">
          <a:xfrm>
            <a:off x="722888" y="1884021"/>
            <a:ext cx="6096000" cy="32284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На зображенні може бути: 3 людини та дитяча іграшка">
            <a:extLst>
              <a:ext uri="{FF2B5EF4-FFF2-40B4-BE49-F238E27FC236}">
                <a16:creationId xmlns:a16="http://schemas.microsoft.com/office/drawing/2014/main" id="{30E4F8EA-1A6B-41C2-B9CC-1A594725F71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82415" y="1054316"/>
            <a:ext cx="6096000" cy="45478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Нейтральный голубой фон - 65 фото">
            <a:extLst>
              <a:ext uri="{FF2B5EF4-FFF2-40B4-BE49-F238E27FC236}">
                <a16:creationId xmlns:a16="http://schemas.microsoft.com/office/drawing/2014/main" id="{58A8947D-63C4-468C-8CD2-60A6B97DD2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1104501" y="349143"/>
            <a:ext cx="13042821" cy="1488519"/>
          </a:xfrm>
          <a:prstGeom prst="rect">
            <a:avLst/>
          </a:prstGeom>
          <a:noFill/>
          <a:ln/>
        </p:spPr>
        <p:txBody>
          <a:bodyPr wrap="square" lIns="0" tIns="0" rIns="0" bIns="0" rtlCol="0" anchor="t"/>
          <a:lstStyle/>
          <a:p>
            <a:pPr marL="0" indent="0" algn="ctr">
              <a:lnSpc>
                <a:spcPts val="5850"/>
              </a:lnSpc>
              <a:buNone/>
            </a:pPr>
            <a:r>
              <a:rPr lang="uk-UA" sz="4650" b="1" dirty="0">
                <a:solidFill>
                  <a:srgbClr val="000000"/>
                </a:solidFill>
                <a:latin typeface="Petrona Bold" pitchFamily="34" charset="0"/>
                <a:ea typeface="Petrona Bold" pitchFamily="34" charset="-122"/>
                <a:cs typeface="Petrona Bold" pitchFamily="34" charset="-120"/>
              </a:rPr>
              <a:t>Основні принципи формування </a:t>
            </a:r>
            <a:r>
              <a:rPr lang="en-US" sz="4650" b="1" dirty="0" err="1">
                <a:solidFill>
                  <a:srgbClr val="000000"/>
                </a:solidFill>
                <a:latin typeface="Petrona Bold" pitchFamily="34" charset="0"/>
                <a:ea typeface="Petrona Bold" pitchFamily="34" charset="-122"/>
                <a:cs typeface="Petrona Bold" pitchFamily="34" charset="-120"/>
              </a:rPr>
              <a:t>комунікативних</a:t>
            </a:r>
            <a:r>
              <a:rPr lang="en-US" sz="4650" b="1" dirty="0">
                <a:solidFill>
                  <a:srgbClr val="000000"/>
                </a:solidFill>
                <a:latin typeface="Petrona Bold" pitchFamily="34" charset="0"/>
                <a:ea typeface="Petrona Bold" pitchFamily="34" charset="-122"/>
                <a:cs typeface="Petrona Bold" pitchFamily="34" charset="-120"/>
              </a:rPr>
              <a:t> навичок</a:t>
            </a:r>
            <a:endParaRPr lang="en-US" sz="4650" dirty="0"/>
          </a:p>
        </p:txBody>
      </p:sp>
      <p:sp>
        <p:nvSpPr>
          <p:cNvPr id="14" name="TextBox 13">
            <a:extLst>
              <a:ext uri="{FF2B5EF4-FFF2-40B4-BE49-F238E27FC236}">
                <a16:creationId xmlns:a16="http://schemas.microsoft.com/office/drawing/2014/main" id="{5C5C1E5F-FD5E-4FEA-A6C8-6D2E9AD28366}"/>
              </a:ext>
            </a:extLst>
          </p:cNvPr>
          <p:cNvSpPr txBox="1"/>
          <p:nvPr/>
        </p:nvSpPr>
        <p:spPr>
          <a:xfrm>
            <a:off x="543463" y="2164927"/>
            <a:ext cx="13543474" cy="5693866"/>
          </a:xfrm>
          <a:prstGeom prst="rect">
            <a:avLst/>
          </a:prstGeom>
          <a:noFill/>
        </p:spPr>
        <p:txBody>
          <a:bodyPr wrap="square">
            <a:spAutoFit/>
          </a:bodyPr>
          <a:lstStyle/>
          <a:p>
            <a:pPr lvl="0" indent="449263" algn="just"/>
            <a:r>
              <a:rPr lang="uk-UA" sz="2800" b="1" dirty="0">
                <a:effectLst/>
                <a:latin typeface="Times New Roman" panose="02020603050405020304" pitchFamily="18" charset="0"/>
                <a:ea typeface="Times New Roman" panose="02020603050405020304" pitchFamily="18" charset="0"/>
                <a:cs typeface="Times New Roman" panose="02020603050405020304" pitchFamily="18" charset="0"/>
              </a:rPr>
              <a:t>Поступовість.</a:t>
            </a:r>
            <a:r>
              <a:rPr lang="uk-UA" sz="2800" dirty="0">
                <a:effectLst/>
                <a:latin typeface="Times New Roman" panose="02020603050405020304" pitchFamily="18" charset="0"/>
                <a:ea typeface="Times New Roman" panose="02020603050405020304" pitchFamily="18" charset="0"/>
                <a:cs typeface="Times New Roman" panose="02020603050405020304" pitchFamily="18" charset="0"/>
              </a:rPr>
              <a:t> Навчання має йти від простого до складного: від коротких реплік до розгорнутих відповідей і діалогів.</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lvl="0" indent="449263" algn="just"/>
            <a:r>
              <a:rPr lang="uk-UA" sz="2800" b="1" dirty="0" err="1">
                <a:effectLst/>
                <a:latin typeface="Times New Roman" panose="02020603050405020304" pitchFamily="18" charset="0"/>
                <a:ea typeface="Times New Roman" panose="02020603050405020304" pitchFamily="18" charset="0"/>
                <a:cs typeface="Times New Roman" panose="02020603050405020304" pitchFamily="18" charset="0"/>
              </a:rPr>
              <a:t>Контекстність</a:t>
            </a:r>
            <a:r>
              <a:rPr lang="uk-UA" sz="28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uk-UA" sz="2800" dirty="0">
                <a:effectLst/>
                <a:latin typeface="Times New Roman" panose="02020603050405020304" pitchFamily="18" charset="0"/>
                <a:ea typeface="Times New Roman" panose="02020603050405020304" pitchFamily="18" charset="0"/>
                <a:cs typeface="Times New Roman" panose="02020603050405020304" pitchFamily="18" charset="0"/>
              </a:rPr>
              <a:t> Комунікація повинна бути природною і пов’язаною з реальними життєвими ситуаціями.</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lvl="0" indent="449263" algn="just"/>
            <a:r>
              <a:rPr lang="uk-UA" sz="2800" b="1" dirty="0">
                <a:effectLst/>
                <a:latin typeface="Times New Roman" panose="02020603050405020304" pitchFamily="18" charset="0"/>
                <a:ea typeface="Times New Roman" panose="02020603050405020304" pitchFamily="18" charset="0"/>
                <a:cs typeface="Times New Roman" panose="02020603050405020304" pitchFamily="18" charset="0"/>
              </a:rPr>
              <a:t>Співпраця.</a:t>
            </a:r>
            <a:r>
              <a:rPr lang="uk-UA" sz="2800" dirty="0">
                <a:effectLst/>
                <a:latin typeface="Times New Roman" panose="02020603050405020304" pitchFamily="18" charset="0"/>
                <a:ea typeface="Times New Roman" panose="02020603050405020304" pitchFamily="18" charset="0"/>
                <a:cs typeface="Times New Roman" panose="02020603050405020304" pitchFamily="18" charset="0"/>
              </a:rPr>
              <a:t> Використання парних і групових завдань сприяє розвитку навичок взаємодії.</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lvl="0" indent="449263" algn="just"/>
            <a:r>
              <a:rPr lang="uk-UA" sz="2800" b="1" dirty="0">
                <a:effectLst/>
                <a:latin typeface="Times New Roman" panose="02020603050405020304" pitchFamily="18" charset="0"/>
                <a:ea typeface="Times New Roman" panose="02020603050405020304" pitchFamily="18" charset="0"/>
                <a:cs typeface="Times New Roman" panose="02020603050405020304" pitchFamily="18" charset="0"/>
              </a:rPr>
              <a:t>Інтеграція.</a:t>
            </a:r>
            <a:r>
              <a:rPr lang="uk-UA" sz="2800" dirty="0">
                <a:effectLst/>
                <a:latin typeface="Times New Roman" panose="02020603050405020304" pitchFamily="18" charset="0"/>
                <a:ea typeface="Times New Roman" panose="02020603050405020304" pitchFamily="18" charset="0"/>
                <a:cs typeface="Times New Roman" panose="02020603050405020304" pitchFamily="18" charset="0"/>
              </a:rPr>
              <a:t> Формування комунікативних навичок має бути присутнім на </a:t>
            </a:r>
            <a:r>
              <a:rPr lang="uk-UA" sz="2800" dirty="0" err="1">
                <a:effectLst/>
                <a:latin typeface="Times New Roman" panose="02020603050405020304" pitchFamily="18" charset="0"/>
                <a:ea typeface="Times New Roman" panose="02020603050405020304" pitchFamily="18" charset="0"/>
                <a:cs typeface="Times New Roman" panose="02020603050405020304" pitchFamily="18" charset="0"/>
              </a:rPr>
              <a:t>уроках</a:t>
            </a:r>
            <a:r>
              <a:rPr lang="uk-UA" sz="2800" dirty="0">
                <a:effectLst/>
                <a:latin typeface="Times New Roman" panose="02020603050405020304" pitchFamily="18" charset="0"/>
                <a:ea typeface="Times New Roman" panose="02020603050405020304" pitchFamily="18" charset="0"/>
                <a:cs typeface="Times New Roman" panose="02020603050405020304" pitchFamily="18" charset="0"/>
              </a:rPr>
              <a:t> різних предметів.</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lvl="0" indent="449263" algn="just"/>
            <a:r>
              <a:rPr lang="uk-UA" sz="2800" b="1" dirty="0">
                <a:effectLst/>
                <a:latin typeface="Times New Roman" panose="02020603050405020304" pitchFamily="18" charset="0"/>
                <a:ea typeface="Times New Roman" panose="02020603050405020304" pitchFamily="18" charset="0"/>
                <a:cs typeface="Times New Roman" panose="02020603050405020304" pitchFamily="18" charset="0"/>
              </a:rPr>
              <a:t>Рефлексія.</a:t>
            </a:r>
            <a:r>
              <a:rPr lang="uk-UA" sz="2800" dirty="0">
                <a:effectLst/>
                <a:latin typeface="Times New Roman" panose="02020603050405020304" pitchFamily="18" charset="0"/>
                <a:ea typeface="Times New Roman" panose="02020603050405020304" pitchFamily="18" charset="0"/>
                <a:cs typeface="Times New Roman" panose="02020603050405020304" pitchFamily="18" charset="0"/>
              </a:rPr>
              <a:t> Учні повинні мати змогу оцінювати свої успіхи в спілкуванні та виявляти області для вдосконалення.</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indent="449263" algn="just"/>
            <a:r>
              <a:rPr lang="uk-UA" sz="2800" dirty="0">
                <a:effectLst/>
                <a:latin typeface="Times New Roman" panose="02020603050405020304" pitchFamily="18" charset="0"/>
                <a:ea typeface="Times New Roman" panose="02020603050405020304" pitchFamily="18" charset="0"/>
                <a:cs typeface="Times New Roman" panose="02020603050405020304" pitchFamily="18" charset="0"/>
              </a:rPr>
              <a:t>Формування комунікативних навичок у початковій школі є основою для розвитку успішної особистості, здатної до продуктивного діалогу та співпраці в сучасному суспільстві.</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6601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12" name="Picture 4" descr="Нейтральный голубой фон - 65 фото">
            <a:extLst>
              <a:ext uri="{FF2B5EF4-FFF2-40B4-BE49-F238E27FC236}">
                <a16:creationId xmlns:a16="http://schemas.microsoft.com/office/drawing/2014/main" id="{58A8947D-63C4-468C-8CD2-60A6B97DD2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914560" y="497742"/>
            <a:ext cx="13042821" cy="1488519"/>
          </a:xfrm>
          <a:prstGeom prst="rect">
            <a:avLst/>
          </a:prstGeom>
          <a:noFill/>
          <a:ln/>
        </p:spPr>
        <p:txBody>
          <a:bodyPr wrap="square" lIns="0" tIns="0" rIns="0" bIns="0" rtlCol="0" anchor="t"/>
          <a:lstStyle/>
          <a:p>
            <a:pPr marL="0" indent="0" algn="ctr">
              <a:lnSpc>
                <a:spcPts val="5850"/>
              </a:lnSpc>
              <a:buNone/>
            </a:pPr>
            <a:r>
              <a:rPr lang="en-US" sz="4650" b="1" dirty="0">
                <a:solidFill>
                  <a:srgbClr val="000000"/>
                </a:solidFill>
                <a:latin typeface="Petrona Bold" pitchFamily="34" charset="0"/>
                <a:ea typeface="Petrona Bold" pitchFamily="34" charset="-122"/>
                <a:cs typeface="Petrona Bold" pitchFamily="34" charset="-120"/>
              </a:rPr>
              <a:t>Принципи розвитку комунікативних навичок</a:t>
            </a:r>
            <a:endParaRPr lang="en-US" sz="4650" dirty="0"/>
          </a:p>
        </p:txBody>
      </p:sp>
      <p:pic>
        <p:nvPicPr>
          <p:cNvPr id="3" name="Image 0" descr="preencoded.png"/>
          <p:cNvPicPr>
            <a:picLocks noChangeAspect="1"/>
          </p:cNvPicPr>
          <p:nvPr/>
        </p:nvPicPr>
        <p:blipFill>
          <a:blip r:embed="rId4"/>
          <a:stretch>
            <a:fillRect/>
          </a:stretch>
        </p:blipFill>
        <p:spPr>
          <a:xfrm>
            <a:off x="793790" y="2872264"/>
            <a:ext cx="4120753" cy="2546747"/>
          </a:xfrm>
          <a:prstGeom prst="rect">
            <a:avLst/>
          </a:prstGeom>
        </p:spPr>
      </p:pic>
      <p:sp>
        <p:nvSpPr>
          <p:cNvPr id="4" name="Text 1"/>
          <p:cNvSpPr/>
          <p:nvPr/>
        </p:nvSpPr>
        <p:spPr>
          <a:xfrm>
            <a:off x="793790" y="5702498"/>
            <a:ext cx="3663315"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Діалоги за картинками</a:t>
            </a:r>
            <a:endParaRPr lang="en-US" sz="2300" dirty="0"/>
          </a:p>
        </p:txBody>
      </p:sp>
      <p:sp>
        <p:nvSpPr>
          <p:cNvPr id="5" name="Text 2"/>
          <p:cNvSpPr/>
          <p:nvPr/>
        </p:nvSpPr>
        <p:spPr>
          <a:xfrm>
            <a:off x="793790" y="6210657"/>
            <a:ext cx="4120753" cy="1088708"/>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Учні отримують малюнки із зображенням ситуацій і придумують діалоги.</a:t>
            </a:r>
            <a:endParaRPr lang="en-US" sz="1750" dirty="0"/>
          </a:p>
        </p:txBody>
      </p:sp>
      <p:pic>
        <p:nvPicPr>
          <p:cNvPr id="6" name="Image 1" descr="preencoded.png"/>
          <p:cNvPicPr>
            <a:picLocks noChangeAspect="1"/>
          </p:cNvPicPr>
          <p:nvPr/>
        </p:nvPicPr>
        <p:blipFill>
          <a:blip r:embed="rId5"/>
          <a:stretch>
            <a:fillRect/>
          </a:stretch>
        </p:blipFill>
        <p:spPr>
          <a:xfrm>
            <a:off x="5254704" y="2872264"/>
            <a:ext cx="4120872" cy="2546866"/>
          </a:xfrm>
          <a:prstGeom prst="rect">
            <a:avLst/>
          </a:prstGeom>
        </p:spPr>
      </p:pic>
      <p:sp>
        <p:nvSpPr>
          <p:cNvPr id="7" name="Text 3"/>
          <p:cNvSpPr/>
          <p:nvPr/>
        </p:nvSpPr>
        <p:spPr>
          <a:xfrm>
            <a:off x="5254704" y="5702618"/>
            <a:ext cx="3417094"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Обговорення в групах</a:t>
            </a:r>
            <a:endParaRPr lang="en-US" sz="2300" dirty="0"/>
          </a:p>
        </p:txBody>
      </p:sp>
      <p:sp>
        <p:nvSpPr>
          <p:cNvPr id="8" name="Text 4"/>
          <p:cNvSpPr/>
          <p:nvPr/>
        </p:nvSpPr>
        <p:spPr>
          <a:xfrm>
            <a:off x="5254704" y="6210776"/>
            <a:ext cx="4120872" cy="725805"/>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Учні діляться на групи і працюють над спільною темою.</a:t>
            </a:r>
            <a:endParaRPr lang="en-US" sz="1750" dirty="0"/>
          </a:p>
        </p:txBody>
      </p:sp>
      <p:pic>
        <p:nvPicPr>
          <p:cNvPr id="9" name="Image 2" descr="preencoded.png"/>
          <p:cNvPicPr>
            <a:picLocks noChangeAspect="1"/>
          </p:cNvPicPr>
          <p:nvPr/>
        </p:nvPicPr>
        <p:blipFill>
          <a:blip r:embed="rId6"/>
          <a:stretch>
            <a:fillRect/>
          </a:stretch>
        </p:blipFill>
        <p:spPr>
          <a:xfrm>
            <a:off x="9715738" y="2872264"/>
            <a:ext cx="4120753" cy="2546747"/>
          </a:xfrm>
          <a:prstGeom prst="rect">
            <a:avLst/>
          </a:prstGeom>
        </p:spPr>
      </p:pic>
      <p:sp>
        <p:nvSpPr>
          <p:cNvPr id="10" name="Text 5"/>
          <p:cNvSpPr/>
          <p:nvPr/>
        </p:nvSpPr>
        <p:spPr>
          <a:xfrm>
            <a:off x="9715738" y="5702498"/>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Дискусії</a:t>
            </a:r>
            <a:endParaRPr lang="en-US" sz="2300" dirty="0"/>
          </a:p>
        </p:txBody>
      </p:sp>
      <p:sp>
        <p:nvSpPr>
          <p:cNvPr id="11" name="Text 6"/>
          <p:cNvSpPr/>
          <p:nvPr/>
        </p:nvSpPr>
        <p:spPr>
          <a:xfrm>
            <a:off x="9715738" y="6210657"/>
            <a:ext cx="4120753" cy="1088708"/>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Учитель пропонує спірне твердження і заохочує учнів до висловлювання своїх думок.</a:t>
            </a:r>
            <a:endParaRPr lang="en-US" sz="17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18" name="Picture 4" descr="Нейтральный голубой фон - 65 фото">
            <a:extLst>
              <a:ext uri="{FF2B5EF4-FFF2-40B4-BE49-F238E27FC236}">
                <a16:creationId xmlns:a16="http://schemas.microsoft.com/office/drawing/2014/main" id="{48671985-B92F-4A1E-A6DC-7B8C0487AF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534872" y="374601"/>
            <a:ext cx="6517838" cy="744260"/>
          </a:xfrm>
          <a:prstGeom prst="rect">
            <a:avLst/>
          </a:prstGeom>
          <a:noFill/>
          <a:ln/>
        </p:spPr>
        <p:txBody>
          <a:bodyPr wrap="none" lIns="0" tIns="0" rIns="0" bIns="0" rtlCol="0" anchor="t"/>
          <a:lstStyle/>
          <a:p>
            <a:pPr marL="0" indent="0">
              <a:lnSpc>
                <a:spcPts val="5850"/>
              </a:lnSpc>
              <a:buNone/>
            </a:pPr>
            <a:r>
              <a:rPr lang="en-US" sz="4650" b="1" dirty="0">
                <a:solidFill>
                  <a:srgbClr val="000000"/>
                </a:solidFill>
                <a:latin typeface="Petrona Bold" pitchFamily="34" charset="0"/>
                <a:ea typeface="Petrona Bold" pitchFamily="34" charset="-122"/>
                <a:cs typeface="Petrona Bold" pitchFamily="34" charset="-120"/>
              </a:rPr>
              <a:t>Інтерактивні вправи</a:t>
            </a:r>
            <a:endParaRPr lang="en-US" sz="4650" dirty="0"/>
          </a:p>
        </p:txBody>
      </p:sp>
      <p:sp>
        <p:nvSpPr>
          <p:cNvPr id="3" name="Shape 1"/>
          <p:cNvSpPr/>
          <p:nvPr/>
        </p:nvSpPr>
        <p:spPr>
          <a:xfrm>
            <a:off x="793790" y="2304336"/>
            <a:ext cx="2173724" cy="1324689"/>
          </a:xfrm>
          <a:prstGeom prst="roundRect">
            <a:avLst>
              <a:gd name="adj" fmla="val 7192"/>
            </a:avLst>
          </a:prstGeom>
          <a:solidFill>
            <a:srgbClr val="CCEEFF"/>
          </a:solidFill>
          <a:ln w="7620">
            <a:solidFill>
              <a:srgbClr val="B2D4E5"/>
            </a:solidFill>
            <a:prstDash val="solid"/>
          </a:ln>
        </p:spPr>
      </p:sp>
      <p:sp>
        <p:nvSpPr>
          <p:cNvPr id="4" name="Text 2"/>
          <p:cNvSpPr/>
          <p:nvPr/>
        </p:nvSpPr>
        <p:spPr>
          <a:xfrm>
            <a:off x="1028224" y="2739866"/>
            <a:ext cx="121325" cy="453509"/>
          </a:xfrm>
          <a:prstGeom prst="rect">
            <a:avLst/>
          </a:prstGeom>
          <a:noFill/>
          <a:ln/>
        </p:spPr>
        <p:txBody>
          <a:bodyPr wrap="none" lIns="0" tIns="0" rIns="0" bIns="0" rtlCol="0" anchor="t"/>
          <a:lstStyle/>
          <a:p>
            <a:pPr marL="0" indent="0" algn="ctr">
              <a:lnSpc>
                <a:spcPts val="3550"/>
              </a:lnSpc>
              <a:buNone/>
            </a:pPr>
            <a:r>
              <a:rPr lang="en-US" sz="2200" b="1" dirty="0">
                <a:solidFill>
                  <a:srgbClr val="272525"/>
                </a:solidFill>
                <a:latin typeface="Petrona Bold" pitchFamily="34" charset="0"/>
                <a:ea typeface="Petrona Bold" pitchFamily="34" charset="-122"/>
                <a:cs typeface="Petrona Bold" pitchFamily="34" charset="-120"/>
              </a:rPr>
              <a:t>1</a:t>
            </a:r>
            <a:endParaRPr lang="en-US" sz="2200" dirty="0"/>
          </a:p>
        </p:txBody>
      </p:sp>
      <p:sp>
        <p:nvSpPr>
          <p:cNvPr id="5" name="Text 3"/>
          <p:cNvSpPr/>
          <p:nvPr/>
        </p:nvSpPr>
        <p:spPr>
          <a:xfrm>
            <a:off x="3194328" y="2531150"/>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Робота в парах</a:t>
            </a:r>
            <a:endParaRPr lang="en-US" sz="2300" dirty="0"/>
          </a:p>
        </p:txBody>
      </p:sp>
      <p:sp>
        <p:nvSpPr>
          <p:cNvPr id="6" name="Text 4"/>
          <p:cNvSpPr/>
          <p:nvPr/>
        </p:nvSpPr>
        <p:spPr>
          <a:xfrm>
            <a:off x="3194328" y="3039308"/>
            <a:ext cx="4189690" cy="362903"/>
          </a:xfrm>
          <a:prstGeom prst="rect">
            <a:avLst/>
          </a:prstGeom>
          <a:noFill/>
          <a:ln/>
        </p:spPr>
        <p:txBody>
          <a:bodyPr wrap="non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Обговорення та розв'язання завдань.</a:t>
            </a:r>
            <a:endParaRPr lang="en-US" sz="1750" dirty="0"/>
          </a:p>
        </p:txBody>
      </p:sp>
      <p:sp>
        <p:nvSpPr>
          <p:cNvPr id="7" name="Shape 5"/>
          <p:cNvSpPr/>
          <p:nvPr/>
        </p:nvSpPr>
        <p:spPr>
          <a:xfrm>
            <a:off x="3080861" y="3613785"/>
            <a:ext cx="10642402" cy="15240"/>
          </a:xfrm>
          <a:prstGeom prst="roundRect">
            <a:avLst>
              <a:gd name="adj" fmla="val 625116"/>
            </a:avLst>
          </a:prstGeom>
          <a:solidFill>
            <a:srgbClr val="B2D4E5"/>
          </a:solidFill>
          <a:ln/>
        </p:spPr>
      </p:sp>
      <p:sp>
        <p:nvSpPr>
          <p:cNvPr id="8" name="Shape 6"/>
          <p:cNvSpPr/>
          <p:nvPr/>
        </p:nvSpPr>
        <p:spPr>
          <a:xfrm>
            <a:off x="793790" y="3742373"/>
            <a:ext cx="4347567" cy="1324689"/>
          </a:xfrm>
          <a:prstGeom prst="roundRect">
            <a:avLst>
              <a:gd name="adj" fmla="val 7192"/>
            </a:avLst>
          </a:prstGeom>
          <a:solidFill>
            <a:srgbClr val="CCEEFF"/>
          </a:solidFill>
          <a:ln w="7620">
            <a:solidFill>
              <a:srgbClr val="B2D4E5"/>
            </a:solidFill>
            <a:prstDash val="solid"/>
          </a:ln>
        </p:spPr>
      </p:sp>
      <p:sp>
        <p:nvSpPr>
          <p:cNvPr id="9" name="Text 7"/>
          <p:cNvSpPr/>
          <p:nvPr/>
        </p:nvSpPr>
        <p:spPr>
          <a:xfrm>
            <a:off x="1028224" y="4177903"/>
            <a:ext cx="160734" cy="453509"/>
          </a:xfrm>
          <a:prstGeom prst="rect">
            <a:avLst/>
          </a:prstGeom>
          <a:noFill/>
          <a:ln/>
        </p:spPr>
        <p:txBody>
          <a:bodyPr wrap="none" lIns="0" tIns="0" rIns="0" bIns="0" rtlCol="0" anchor="t"/>
          <a:lstStyle/>
          <a:p>
            <a:pPr marL="0" indent="0" algn="ctr">
              <a:lnSpc>
                <a:spcPts val="3550"/>
              </a:lnSpc>
              <a:buNone/>
            </a:pPr>
            <a:r>
              <a:rPr lang="en-US" sz="2200" b="1" dirty="0">
                <a:solidFill>
                  <a:srgbClr val="272525"/>
                </a:solidFill>
                <a:latin typeface="Petrona Bold" pitchFamily="34" charset="0"/>
                <a:ea typeface="Petrona Bold" pitchFamily="34" charset="-122"/>
                <a:cs typeface="Petrona Bold" pitchFamily="34" charset="-120"/>
              </a:rPr>
              <a:t>2</a:t>
            </a:r>
            <a:endParaRPr lang="en-US" sz="2200" dirty="0"/>
          </a:p>
        </p:txBody>
      </p:sp>
      <p:sp>
        <p:nvSpPr>
          <p:cNvPr id="10" name="Text 8"/>
          <p:cNvSpPr/>
          <p:nvPr/>
        </p:nvSpPr>
        <p:spPr>
          <a:xfrm>
            <a:off x="5368171" y="3969187"/>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Групові завдання</a:t>
            </a:r>
            <a:endParaRPr lang="en-US" sz="2300" dirty="0"/>
          </a:p>
        </p:txBody>
      </p:sp>
      <p:sp>
        <p:nvSpPr>
          <p:cNvPr id="11" name="Text 9"/>
          <p:cNvSpPr/>
          <p:nvPr/>
        </p:nvSpPr>
        <p:spPr>
          <a:xfrm>
            <a:off x="5368171" y="4477345"/>
            <a:ext cx="3191947" cy="362903"/>
          </a:xfrm>
          <a:prstGeom prst="rect">
            <a:avLst/>
          </a:prstGeom>
          <a:noFill/>
          <a:ln/>
        </p:spPr>
        <p:txBody>
          <a:bodyPr wrap="non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Спільне виконання проектів.</a:t>
            </a:r>
            <a:endParaRPr lang="en-US" sz="1750" dirty="0"/>
          </a:p>
        </p:txBody>
      </p:sp>
      <p:sp>
        <p:nvSpPr>
          <p:cNvPr id="12" name="Shape 10"/>
          <p:cNvSpPr/>
          <p:nvPr/>
        </p:nvSpPr>
        <p:spPr>
          <a:xfrm>
            <a:off x="5254704" y="5051822"/>
            <a:ext cx="8468558" cy="15240"/>
          </a:xfrm>
          <a:prstGeom prst="roundRect">
            <a:avLst>
              <a:gd name="adj" fmla="val 625116"/>
            </a:avLst>
          </a:prstGeom>
          <a:solidFill>
            <a:srgbClr val="B2D4E5"/>
          </a:solidFill>
          <a:ln/>
        </p:spPr>
      </p:sp>
      <p:sp>
        <p:nvSpPr>
          <p:cNvPr id="13" name="Shape 11"/>
          <p:cNvSpPr/>
          <p:nvPr/>
        </p:nvSpPr>
        <p:spPr>
          <a:xfrm>
            <a:off x="793790" y="5180409"/>
            <a:ext cx="6521410" cy="1324689"/>
          </a:xfrm>
          <a:prstGeom prst="roundRect">
            <a:avLst>
              <a:gd name="adj" fmla="val 7192"/>
            </a:avLst>
          </a:prstGeom>
          <a:solidFill>
            <a:srgbClr val="CCEEFF"/>
          </a:solidFill>
          <a:ln w="7620">
            <a:solidFill>
              <a:srgbClr val="B2D4E5"/>
            </a:solidFill>
            <a:prstDash val="solid"/>
          </a:ln>
        </p:spPr>
      </p:sp>
      <p:sp>
        <p:nvSpPr>
          <p:cNvPr id="14" name="Text 12"/>
          <p:cNvSpPr/>
          <p:nvPr/>
        </p:nvSpPr>
        <p:spPr>
          <a:xfrm>
            <a:off x="1028224" y="5615940"/>
            <a:ext cx="160496" cy="453509"/>
          </a:xfrm>
          <a:prstGeom prst="rect">
            <a:avLst/>
          </a:prstGeom>
          <a:noFill/>
          <a:ln/>
        </p:spPr>
        <p:txBody>
          <a:bodyPr wrap="none" lIns="0" tIns="0" rIns="0" bIns="0" rtlCol="0" anchor="t"/>
          <a:lstStyle/>
          <a:p>
            <a:pPr marL="0" indent="0" algn="ctr">
              <a:lnSpc>
                <a:spcPts val="3550"/>
              </a:lnSpc>
              <a:buNone/>
            </a:pPr>
            <a:r>
              <a:rPr lang="en-US" sz="2200" b="1" dirty="0">
                <a:solidFill>
                  <a:srgbClr val="272525"/>
                </a:solidFill>
                <a:latin typeface="Petrona Bold" pitchFamily="34" charset="0"/>
                <a:ea typeface="Petrona Bold" pitchFamily="34" charset="-122"/>
                <a:cs typeface="Petrona Bold" pitchFamily="34" charset="-120"/>
              </a:rPr>
              <a:t>3</a:t>
            </a:r>
            <a:endParaRPr lang="en-US" sz="2200" dirty="0"/>
          </a:p>
        </p:txBody>
      </p:sp>
      <p:sp>
        <p:nvSpPr>
          <p:cNvPr id="15" name="Text 13"/>
          <p:cNvSpPr/>
          <p:nvPr/>
        </p:nvSpPr>
        <p:spPr>
          <a:xfrm>
            <a:off x="7542014" y="5407223"/>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Ігри та вікторини</a:t>
            </a:r>
            <a:endParaRPr lang="en-US" sz="2300" dirty="0"/>
          </a:p>
        </p:txBody>
      </p:sp>
      <p:sp>
        <p:nvSpPr>
          <p:cNvPr id="16" name="Text 14"/>
          <p:cNvSpPr/>
          <p:nvPr/>
        </p:nvSpPr>
        <p:spPr>
          <a:xfrm>
            <a:off x="7542014" y="5915382"/>
            <a:ext cx="4024313" cy="362903"/>
          </a:xfrm>
          <a:prstGeom prst="rect">
            <a:avLst/>
          </a:prstGeom>
          <a:noFill/>
          <a:ln/>
        </p:spPr>
        <p:txBody>
          <a:bodyPr wrap="non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Застосування знань у ігровій формі.</a:t>
            </a:r>
            <a:endParaRPr lang="en-US" sz="1750" dirty="0"/>
          </a:p>
        </p:txBody>
      </p:sp>
      <p:sp>
        <p:nvSpPr>
          <p:cNvPr id="17" name="Text 15"/>
          <p:cNvSpPr/>
          <p:nvPr/>
        </p:nvSpPr>
        <p:spPr>
          <a:xfrm>
            <a:off x="793790" y="6760250"/>
            <a:ext cx="13042821" cy="362903"/>
          </a:xfrm>
          <a:prstGeom prst="rect">
            <a:avLst/>
          </a:prstGeom>
          <a:noFill/>
          <a:ln/>
        </p:spPr>
        <p:txBody>
          <a:bodyPr wrap="none" lIns="0" tIns="0" rIns="0" bIns="0" rtlCol="0" anchor="t"/>
          <a:lstStyle/>
          <a:p>
            <a:pPr marL="0" indent="0">
              <a:lnSpc>
                <a:spcPts val="2850"/>
              </a:lnSpc>
              <a:buNone/>
            </a:pPr>
            <a:r>
              <a:rPr lang="en-US" sz="1750" dirty="0">
                <a:solidFill>
                  <a:srgbClr val="272525"/>
                </a:solidFill>
                <a:latin typeface="Inter" pitchFamily="34" charset="0"/>
                <a:ea typeface="Inter" pitchFamily="34" charset="-122"/>
                <a:cs typeface="Inter" pitchFamily="34" charset="-120"/>
              </a:rPr>
              <a:t>Інтерактивні вправи допомагають учням активно залучатися до навчального процесу.</a:t>
            </a:r>
            <a:endParaRPr lang="en-US" sz="1750" dirty="0"/>
          </a:p>
        </p:txBody>
      </p:sp>
      <p:pic>
        <p:nvPicPr>
          <p:cNvPr id="9218" name="Picture 2" descr="Робота в парах - 6 Лютого 2020 - Світ дитинства">
            <a:extLst>
              <a:ext uri="{FF2B5EF4-FFF2-40B4-BE49-F238E27FC236}">
                <a16:creationId xmlns:a16="http://schemas.microsoft.com/office/drawing/2014/main" id="{8D613B58-B1F2-4A42-8AAC-2FA1C7345F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09461" y="572859"/>
            <a:ext cx="3726611" cy="2794958"/>
          </a:xfrm>
          <a:prstGeom prst="rect">
            <a:avLst/>
          </a:prstGeom>
          <a:noFill/>
          <a:extLst>
            <a:ext uri="{909E8E84-426E-40DD-AFC4-6F175D3DCCD1}">
              <a14:hiddenFill xmlns:a14="http://schemas.microsoft.com/office/drawing/2010/main">
                <a:solidFill>
                  <a:srgbClr val="FFFFFF"/>
                </a:solidFill>
              </a14:hiddenFill>
            </a:ext>
          </a:extLst>
        </p:spPr>
      </p:pic>
      <p:sp>
        <p:nvSpPr>
          <p:cNvPr id="19" name="AutoShape 4">
            <a:extLst>
              <a:ext uri="{FF2B5EF4-FFF2-40B4-BE49-F238E27FC236}">
                <a16:creationId xmlns:a16="http://schemas.microsoft.com/office/drawing/2014/main" id="{5890973F-696B-4941-AB80-0D4925C1DB94}"/>
              </a:ext>
            </a:extLst>
          </p:cNvPr>
          <p:cNvSpPr>
            <a:spLocks noChangeAspect="1" noChangeArrowheads="1"/>
          </p:cNvSpPr>
          <p:nvPr/>
        </p:nvSpPr>
        <p:spPr bwMode="auto">
          <a:xfrm>
            <a:off x="7162800" y="396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1" name="Рисунок 20">
            <a:extLst>
              <a:ext uri="{FF2B5EF4-FFF2-40B4-BE49-F238E27FC236}">
                <a16:creationId xmlns:a16="http://schemas.microsoft.com/office/drawing/2014/main" id="{C2C2324C-4946-49ED-82AF-B5536BF57ACE}"/>
              </a:ext>
            </a:extLst>
          </p:cNvPr>
          <p:cNvPicPr>
            <a:picLocks noChangeAspect="1"/>
          </p:cNvPicPr>
          <p:nvPr/>
        </p:nvPicPr>
        <p:blipFill>
          <a:blip r:embed="rId5"/>
          <a:stretch>
            <a:fillRect/>
          </a:stretch>
        </p:blipFill>
        <p:spPr>
          <a:xfrm>
            <a:off x="10565896" y="2664415"/>
            <a:ext cx="3788480" cy="287549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3" name="Picture 4" descr="Нейтральный голубой фон - 65 фото">
            <a:extLst>
              <a:ext uri="{FF2B5EF4-FFF2-40B4-BE49-F238E27FC236}">
                <a16:creationId xmlns:a16="http://schemas.microsoft.com/office/drawing/2014/main" id="{E47612EA-6089-4468-ADF3-C710A21C71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5354706" y="379988"/>
            <a:ext cx="5741551" cy="717590"/>
          </a:xfrm>
          <a:prstGeom prst="rect">
            <a:avLst/>
          </a:prstGeom>
          <a:noFill/>
          <a:ln/>
        </p:spPr>
        <p:txBody>
          <a:bodyPr wrap="none" lIns="0" tIns="0" rIns="0" bIns="0" rtlCol="0" anchor="t"/>
          <a:lstStyle/>
          <a:p>
            <a:pPr marL="0" indent="0">
              <a:lnSpc>
                <a:spcPts val="5650"/>
              </a:lnSpc>
              <a:buNone/>
            </a:pPr>
            <a:r>
              <a:rPr lang="en-US" sz="4500" b="1" dirty="0">
                <a:solidFill>
                  <a:srgbClr val="000000"/>
                </a:solidFill>
                <a:latin typeface="Petrona Bold" pitchFamily="34" charset="0"/>
                <a:ea typeface="Petrona Bold" pitchFamily="34" charset="-122"/>
                <a:cs typeface="Petrona Bold" pitchFamily="34" charset="-120"/>
              </a:rPr>
              <a:t>Рольові ігри</a:t>
            </a:r>
            <a:endParaRPr lang="en-US" sz="4500" dirty="0"/>
          </a:p>
        </p:txBody>
      </p:sp>
      <p:pic>
        <p:nvPicPr>
          <p:cNvPr id="3" name="Image 0" descr="preencoded.png"/>
          <p:cNvPicPr>
            <a:picLocks noChangeAspect="1"/>
          </p:cNvPicPr>
          <p:nvPr/>
        </p:nvPicPr>
        <p:blipFill>
          <a:blip r:embed="rId4"/>
          <a:stretch>
            <a:fillRect/>
          </a:stretch>
        </p:blipFill>
        <p:spPr>
          <a:xfrm>
            <a:off x="3229689" y="1757720"/>
            <a:ext cx="1621036" cy="1277303"/>
          </a:xfrm>
          <a:prstGeom prst="rect">
            <a:avLst/>
          </a:prstGeom>
        </p:spPr>
      </p:pic>
      <p:sp>
        <p:nvSpPr>
          <p:cNvPr id="4" name="Text 1"/>
          <p:cNvSpPr/>
          <p:nvPr/>
        </p:nvSpPr>
        <p:spPr>
          <a:xfrm>
            <a:off x="3981688" y="2336363"/>
            <a:ext cx="117038" cy="437317"/>
          </a:xfrm>
          <a:prstGeom prst="rect">
            <a:avLst/>
          </a:prstGeom>
          <a:noFill/>
          <a:ln/>
        </p:spPr>
        <p:txBody>
          <a:bodyPr wrap="none" lIns="0" tIns="0" rIns="0" bIns="0" rtlCol="0" anchor="t"/>
          <a:lstStyle/>
          <a:p>
            <a:pPr marL="0" indent="0" algn="ctr">
              <a:lnSpc>
                <a:spcPts val="3400"/>
              </a:lnSpc>
              <a:buNone/>
            </a:pPr>
            <a:r>
              <a:rPr lang="en-US" sz="2150" b="1" dirty="0">
                <a:solidFill>
                  <a:srgbClr val="272525"/>
                </a:solidFill>
                <a:latin typeface="Petrona Bold" pitchFamily="34" charset="0"/>
                <a:ea typeface="Petrona Bold" pitchFamily="34" charset="-122"/>
                <a:cs typeface="Petrona Bold" pitchFamily="34" charset="-120"/>
              </a:rPr>
              <a:t>1</a:t>
            </a:r>
            <a:endParaRPr lang="en-US" sz="2150" dirty="0"/>
          </a:p>
        </p:txBody>
      </p:sp>
      <p:sp>
        <p:nvSpPr>
          <p:cNvPr id="5" name="Text 2"/>
          <p:cNvSpPr/>
          <p:nvPr/>
        </p:nvSpPr>
        <p:spPr>
          <a:xfrm>
            <a:off x="5069443" y="1976438"/>
            <a:ext cx="2986207" cy="358735"/>
          </a:xfrm>
          <a:prstGeom prst="rect">
            <a:avLst/>
          </a:prstGeom>
          <a:noFill/>
          <a:ln/>
        </p:spPr>
        <p:txBody>
          <a:bodyPr wrap="none" lIns="0" tIns="0" rIns="0" bIns="0" rtlCol="0" anchor="t"/>
          <a:lstStyle/>
          <a:p>
            <a:pPr marL="0" indent="0" algn="l">
              <a:lnSpc>
                <a:spcPts val="2800"/>
              </a:lnSpc>
              <a:buNone/>
            </a:pPr>
            <a:r>
              <a:rPr lang="en-US" sz="2250" b="1" dirty="0">
                <a:solidFill>
                  <a:srgbClr val="272525"/>
                </a:solidFill>
                <a:latin typeface="Petrona Bold" pitchFamily="34" charset="0"/>
                <a:ea typeface="Petrona Bold" pitchFamily="34" charset="-122"/>
                <a:cs typeface="Petrona Bold" pitchFamily="34" charset="-120"/>
              </a:rPr>
              <a:t>Розвиток мовлення</a:t>
            </a:r>
            <a:endParaRPr lang="en-US" sz="2250" dirty="0"/>
          </a:p>
        </p:txBody>
      </p:sp>
      <p:sp>
        <p:nvSpPr>
          <p:cNvPr id="6" name="Text 3"/>
          <p:cNvSpPr/>
          <p:nvPr/>
        </p:nvSpPr>
        <p:spPr>
          <a:xfrm>
            <a:off x="5069443" y="2466380"/>
            <a:ext cx="4529614" cy="349925"/>
          </a:xfrm>
          <a:prstGeom prst="rect">
            <a:avLst/>
          </a:prstGeom>
          <a:noFill/>
          <a:ln/>
        </p:spPr>
        <p:txBody>
          <a:bodyPr wrap="none" lIns="0" tIns="0" rIns="0" bIns="0" rtlCol="0" anchor="t"/>
          <a:lstStyle/>
          <a:p>
            <a:pPr marL="0" indent="0" algn="l">
              <a:lnSpc>
                <a:spcPts val="2750"/>
              </a:lnSpc>
              <a:buNone/>
            </a:pPr>
            <a:r>
              <a:rPr lang="en-US" sz="1700" dirty="0">
                <a:solidFill>
                  <a:srgbClr val="272525"/>
                </a:solidFill>
                <a:latin typeface="Inter" pitchFamily="34" charset="0"/>
                <a:ea typeface="Inter" pitchFamily="34" charset="-122"/>
                <a:cs typeface="Inter" pitchFamily="34" charset="-120"/>
              </a:rPr>
              <a:t>Навчання спілкуванню в різних ситуаціях.</a:t>
            </a:r>
            <a:endParaRPr lang="en-US" sz="1700" dirty="0"/>
          </a:p>
        </p:txBody>
      </p:sp>
      <p:sp>
        <p:nvSpPr>
          <p:cNvPr id="7" name="Shape 4"/>
          <p:cNvSpPr/>
          <p:nvPr/>
        </p:nvSpPr>
        <p:spPr>
          <a:xfrm>
            <a:off x="4905375" y="3047048"/>
            <a:ext cx="8904923" cy="15240"/>
          </a:xfrm>
          <a:prstGeom prst="roundRect">
            <a:avLst>
              <a:gd name="adj" fmla="val 602790"/>
            </a:avLst>
          </a:prstGeom>
          <a:solidFill>
            <a:srgbClr val="B2D4E5"/>
          </a:solidFill>
          <a:ln/>
        </p:spPr>
      </p:sp>
      <p:pic>
        <p:nvPicPr>
          <p:cNvPr id="8" name="Image 1" descr="preencoded.png"/>
          <p:cNvPicPr>
            <a:picLocks noChangeAspect="1"/>
          </p:cNvPicPr>
          <p:nvPr/>
        </p:nvPicPr>
        <p:blipFill>
          <a:blip r:embed="rId5"/>
          <a:stretch>
            <a:fillRect/>
          </a:stretch>
        </p:blipFill>
        <p:spPr>
          <a:xfrm>
            <a:off x="2419231" y="3089672"/>
            <a:ext cx="3242072" cy="1277303"/>
          </a:xfrm>
          <a:prstGeom prst="rect">
            <a:avLst/>
          </a:prstGeom>
        </p:spPr>
      </p:pic>
      <p:sp>
        <p:nvSpPr>
          <p:cNvPr id="9" name="Text 5"/>
          <p:cNvSpPr/>
          <p:nvPr/>
        </p:nvSpPr>
        <p:spPr>
          <a:xfrm>
            <a:off x="3962638" y="3509605"/>
            <a:ext cx="155019" cy="437317"/>
          </a:xfrm>
          <a:prstGeom prst="rect">
            <a:avLst/>
          </a:prstGeom>
          <a:noFill/>
          <a:ln/>
        </p:spPr>
        <p:txBody>
          <a:bodyPr wrap="none" lIns="0" tIns="0" rIns="0" bIns="0" rtlCol="0" anchor="t"/>
          <a:lstStyle/>
          <a:p>
            <a:pPr marL="0" indent="0" algn="ctr">
              <a:lnSpc>
                <a:spcPts val="3400"/>
              </a:lnSpc>
              <a:buNone/>
            </a:pPr>
            <a:r>
              <a:rPr lang="en-US" sz="2150" b="1" dirty="0">
                <a:solidFill>
                  <a:srgbClr val="272525"/>
                </a:solidFill>
                <a:latin typeface="Petrona Bold" pitchFamily="34" charset="0"/>
                <a:ea typeface="Petrona Bold" pitchFamily="34" charset="-122"/>
                <a:cs typeface="Petrona Bold" pitchFamily="34" charset="-120"/>
              </a:rPr>
              <a:t>2</a:t>
            </a:r>
            <a:endParaRPr lang="en-US" sz="2150" dirty="0"/>
          </a:p>
        </p:txBody>
      </p:sp>
      <p:sp>
        <p:nvSpPr>
          <p:cNvPr id="10" name="Text 6"/>
          <p:cNvSpPr/>
          <p:nvPr/>
        </p:nvSpPr>
        <p:spPr>
          <a:xfrm>
            <a:off x="5880021" y="3308390"/>
            <a:ext cx="2870716" cy="358735"/>
          </a:xfrm>
          <a:prstGeom prst="rect">
            <a:avLst/>
          </a:prstGeom>
          <a:noFill/>
          <a:ln/>
        </p:spPr>
        <p:txBody>
          <a:bodyPr wrap="none" lIns="0" tIns="0" rIns="0" bIns="0" rtlCol="0" anchor="t"/>
          <a:lstStyle/>
          <a:p>
            <a:pPr marL="0" indent="0" algn="l">
              <a:lnSpc>
                <a:spcPts val="2800"/>
              </a:lnSpc>
              <a:buNone/>
            </a:pPr>
            <a:r>
              <a:rPr lang="en-US" sz="2250" b="1" dirty="0">
                <a:solidFill>
                  <a:srgbClr val="272525"/>
                </a:solidFill>
                <a:latin typeface="Petrona Bold" pitchFamily="34" charset="0"/>
                <a:ea typeface="Petrona Bold" pitchFamily="34" charset="-122"/>
                <a:cs typeface="Petrona Bold" pitchFamily="34" charset="-120"/>
              </a:rPr>
              <a:t>Розвиток уяви</a:t>
            </a:r>
            <a:endParaRPr lang="en-US" sz="2250" dirty="0"/>
          </a:p>
        </p:txBody>
      </p:sp>
      <p:sp>
        <p:nvSpPr>
          <p:cNvPr id="11" name="Text 7"/>
          <p:cNvSpPr/>
          <p:nvPr/>
        </p:nvSpPr>
        <p:spPr>
          <a:xfrm>
            <a:off x="5880021" y="3798332"/>
            <a:ext cx="3450788" cy="349925"/>
          </a:xfrm>
          <a:prstGeom prst="rect">
            <a:avLst/>
          </a:prstGeom>
          <a:noFill/>
          <a:ln/>
        </p:spPr>
        <p:txBody>
          <a:bodyPr wrap="none" lIns="0" tIns="0" rIns="0" bIns="0" rtlCol="0" anchor="t"/>
          <a:lstStyle/>
          <a:p>
            <a:pPr marL="0" indent="0" algn="l">
              <a:lnSpc>
                <a:spcPts val="2750"/>
              </a:lnSpc>
              <a:buNone/>
            </a:pPr>
            <a:r>
              <a:rPr lang="en-US" sz="1700" dirty="0">
                <a:solidFill>
                  <a:srgbClr val="272525"/>
                </a:solidFill>
                <a:latin typeface="Inter" pitchFamily="34" charset="0"/>
                <a:ea typeface="Inter" pitchFamily="34" charset="-122"/>
                <a:cs typeface="Inter" pitchFamily="34" charset="-120"/>
              </a:rPr>
              <a:t>Створення образів та сценаріїв.</a:t>
            </a:r>
            <a:endParaRPr lang="en-US" sz="1700" dirty="0"/>
          </a:p>
        </p:txBody>
      </p:sp>
      <p:sp>
        <p:nvSpPr>
          <p:cNvPr id="12" name="Shape 8"/>
          <p:cNvSpPr/>
          <p:nvPr/>
        </p:nvSpPr>
        <p:spPr>
          <a:xfrm>
            <a:off x="5715953" y="4379000"/>
            <a:ext cx="8094345" cy="15240"/>
          </a:xfrm>
          <a:prstGeom prst="roundRect">
            <a:avLst>
              <a:gd name="adj" fmla="val 602790"/>
            </a:avLst>
          </a:prstGeom>
          <a:solidFill>
            <a:srgbClr val="B2D4E5"/>
          </a:solidFill>
          <a:ln/>
        </p:spPr>
      </p:sp>
      <p:pic>
        <p:nvPicPr>
          <p:cNvPr id="13" name="Image 2" descr="preencoded.png"/>
          <p:cNvPicPr>
            <a:picLocks noChangeAspect="1"/>
          </p:cNvPicPr>
          <p:nvPr/>
        </p:nvPicPr>
        <p:blipFill>
          <a:blip r:embed="rId6"/>
          <a:stretch>
            <a:fillRect/>
          </a:stretch>
        </p:blipFill>
        <p:spPr>
          <a:xfrm>
            <a:off x="1608653" y="4421624"/>
            <a:ext cx="4863108" cy="1277303"/>
          </a:xfrm>
          <a:prstGeom prst="rect">
            <a:avLst/>
          </a:prstGeom>
        </p:spPr>
      </p:pic>
      <p:sp>
        <p:nvSpPr>
          <p:cNvPr id="14" name="Text 9"/>
          <p:cNvSpPr/>
          <p:nvPr/>
        </p:nvSpPr>
        <p:spPr>
          <a:xfrm>
            <a:off x="3962757" y="4841558"/>
            <a:ext cx="154781" cy="437317"/>
          </a:xfrm>
          <a:prstGeom prst="rect">
            <a:avLst/>
          </a:prstGeom>
          <a:noFill/>
          <a:ln/>
        </p:spPr>
        <p:txBody>
          <a:bodyPr wrap="none" lIns="0" tIns="0" rIns="0" bIns="0" rtlCol="0" anchor="t"/>
          <a:lstStyle/>
          <a:p>
            <a:pPr marL="0" indent="0" algn="ctr">
              <a:lnSpc>
                <a:spcPts val="3400"/>
              </a:lnSpc>
              <a:buNone/>
            </a:pPr>
            <a:r>
              <a:rPr lang="en-US" sz="2150" b="1" dirty="0">
                <a:solidFill>
                  <a:srgbClr val="272525"/>
                </a:solidFill>
                <a:latin typeface="Petrona Bold" pitchFamily="34" charset="0"/>
                <a:ea typeface="Petrona Bold" pitchFamily="34" charset="-122"/>
                <a:cs typeface="Petrona Bold" pitchFamily="34" charset="-120"/>
              </a:rPr>
              <a:t>3</a:t>
            </a:r>
            <a:endParaRPr lang="en-US" sz="2150" dirty="0"/>
          </a:p>
        </p:txBody>
      </p:sp>
      <p:sp>
        <p:nvSpPr>
          <p:cNvPr id="15" name="Text 10"/>
          <p:cNvSpPr/>
          <p:nvPr/>
        </p:nvSpPr>
        <p:spPr>
          <a:xfrm>
            <a:off x="6690479" y="4640342"/>
            <a:ext cx="4767620" cy="358735"/>
          </a:xfrm>
          <a:prstGeom prst="rect">
            <a:avLst/>
          </a:prstGeom>
          <a:noFill/>
          <a:ln/>
        </p:spPr>
        <p:txBody>
          <a:bodyPr wrap="none" lIns="0" tIns="0" rIns="0" bIns="0" rtlCol="0" anchor="t"/>
          <a:lstStyle/>
          <a:p>
            <a:pPr marL="0" indent="0" algn="l">
              <a:lnSpc>
                <a:spcPts val="2800"/>
              </a:lnSpc>
              <a:buNone/>
            </a:pPr>
            <a:r>
              <a:rPr lang="en-US" sz="2250" b="1" dirty="0">
                <a:solidFill>
                  <a:srgbClr val="272525"/>
                </a:solidFill>
                <a:latin typeface="Petrona Bold" pitchFamily="34" charset="0"/>
                <a:ea typeface="Petrona Bold" pitchFamily="34" charset="-122"/>
                <a:cs typeface="Petrona Bold" pitchFamily="34" charset="-120"/>
              </a:rPr>
              <a:t>Розвиток емоційного інтелекту</a:t>
            </a:r>
            <a:endParaRPr lang="en-US" sz="2250" dirty="0"/>
          </a:p>
        </p:txBody>
      </p:sp>
      <p:sp>
        <p:nvSpPr>
          <p:cNvPr id="16" name="Text 11"/>
          <p:cNvSpPr/>
          <p:nvPr/>
        </p:nvSpPr>
        <p:spPr>
          <a:xfrm>
            <a:off x="6690479" y="5130284"/>
            <a:ext cx="4767620" cy="349925"/>
          </a:xfrm>
          <a:prstGeom prst="rect">
            <a:avLst/>
          </a:prstGeom>
          <a:noFill/>
          <a:ln/>
        </p:spPr>
        <p:txBody>
          <a:bodyPr wrap="none" lIns="0" tIns="0" rIns="0" bIns="0" rtlCol="0" anchor="t"/>
          <a:lstStyle/>
          <a:p>
            <a:pPr marL="0" indent="0" algn="l">
              <a:lnSpc>
                <a:spcPts val="2750"/>
              </a:lnSpc>
              <a:buNone/>
            </a:pPr>
            <a:r>
              <a:rPr lang="en-US" sz="1700" dirty="0">
                <a:solidFill>
                  <a:srgbClr val="272525"/>
                </a:solidFill>
                <a:latin typeface="Inter" pitchFamily="34" charset="0"/>
                <a:ea typeface="Inter" pitchFamily="34" charset="-122"/>
                <a:cs typeface="Inter" pitchFamily="34" charset="-120"/>
              </a:rPr>
              <a:t>Розуміння та вираження емоцій.</a:t>
            </a:r>
            <a:endParaRPr lang="en-US" sz="1700" dirty="0"/>
          </a:p>
        </p:txBody>
      </p:sp>
      <p:sp>
        <p:nvSpPr>
          <p:cNvPr id="17" name="Shape 12"/>
          <p:cNvSpPr/>
          <p:nvPr/>
        </p:nvSpPr>
        <p:spPr>
          <a:xfrm>
            <a:off x="6526411" y="5710952"/>
            <a:ext cx="7283887" cy="15240"/>
          </a:xfrm>
          <a:prstGeom prst="roundRect">
            <a:avLst>
              <a:gd name="adj" fmla="val 602790"/>
            </a:avLst>
          </a:prstGeom>
          <a:solidFill>
            <a:srgbClr val="B2D4E5"/>
          </a:solidFill>
          <a:ln/>
        </p:spPr>
      </p:sp>
      <p:pic>
        <p:nvPicPr>
          <p:cNvPr id="18" name="Image 3" descr="preencoded.png"/>
          <p:cNvPicPr>
            <a:picLocks noChangeAspect="1"/>
          </p:cNvPicPr>
          <p:nvPr/>
        </p:nvPicPr>
        <p:blipFill>
          <a:blip r:embed="rId7"/>
          <a:stretch>
            <a:fillRect/>
          </a:stretch>
        </p:blipFill>
        <p:spPr>
          <a:xfrm>
            <a:off x="798195" y="5753576"/>
            <a:ext cx="6484144" cy="1277303"/>
          </a:xfrm>
          <a:prstGeom prst="rect">
            <a:avLst/>
          </a:prstGeom>
        </p:spPr>
      </p:pic>
      <p:sp>
        <p:nvSpPr>
          <p:cNvPr id="19" name="Text 13"/>
          <p:cNvSpPr/>
          <p:nvPr/>
        </p:nvSpPr>
        <p:spPr>
          <a:xfrm>
            <a:off x="3966567" y="6173510"/>
            <a:ext cx="147399" cy="437317"/>
          </a:xfrm>
          <a:prstGeom prst="rect">
            <a:avLst/>
          </a:prstGeom>
          <a:noFill/>
          <a:ln/>
        </p:spPr>
        <p:txBody>
          <a:bodyPr wrap="none" lIns="0" tIns="0" rIns="0" bIns="0" rtlCol="0" anchor="t"/>
          <a:lstStyle/>
          <a:p>
            <a:pPr marL="0" indent="0" algn="ctr">
              <a:lnSpc>
                <a:spcPts val="3400"/>
              </a:lnSpc>
              <a:buNone/>
            </a:pPr>
            <a:r>
              <a:rPr lang="en-US" sz="2150" b="1" dirty="0">
                <a:solidFill>
                  <a:srgbClr val="272525"/>
                </a:solidFill>
                <a:latin typeface="Petrona Bold" pitchFamily="34" charset="0"/>
                <a:ea typeface="Petrona Bold" pitchFamily="34" charset="-122"/>
                <a:cs typeface="Petrona Bold" pitchFamily="34" charset="-120"/>
              </a:rPr>
              <a:t>4</a:t>
            </a:r>
            <a:endParaRPr lang="en-US" sz="2150" dirty="0"/>
          </a:p>
        </p:txBody>
      </p:sp>
      <p:sp>
        <p:nvSpPr>
          <p:cNvPr id="20" name="Text 14"/>
          <p:cNvSpPr/>
          <p:nvPr/>
        </p:nvSpPr>
        <p:spPr>
          <a:xfrm>
            <a:off x="7501057" y="5972294"/>
            <a:ext cx="4545211" cy="358735"/>
          </a:xfrm>
          <a:prstGeom prst="rect">
            <a:avLst/>
          </a:prstGeom>
          <a:noFill/>
          <a:ln/>
        </p:spPr>
        <p:txBody>
          <a:bodyPr wrap="none" lIns="0" tIns="0" rIns="0" bIns="0" rtlCol="0" anchor="t"/>
          <a:lstStyle/>
          <a:p>
            <a:pPr marL="0" indent="0" algn="l">
              <a:lnSpc>
                <a:spcPts val="2800"/>
              </a:lnSpc>
              <a:buNone/>
            </a:pPr>
            <a:r>
              <a:rPr lang="en-US" sz="2250" b="1" dirty="0">
                <a:solidFill>
                  <a:srgbClr val="272525"/>
                </a:solidFill>
                <a:latin typeface="Petrona Bold" pitchFamily="34" charset="0"/>
                <a:ea typeface="Petrona Bold" pitchFamily="34" charset="-122"/>
                <a:cs typeface="Petrona Bold" pitchFamily="34" charset="-120"/>
              </a:rPr>
              <a:t>Розвиток соціальних навичок</a:t>
            </a:r>
            <a:endParaRPr lang="en-US" sz="2250" dirty="0"/>
          </a:p>
        </p:txBody>
      </p:sp>
      <p:sp>
        <p:nvSpPr>
          <p:cNvPr id="21" name="Text 15"/>
          <p:cNvSpPr/>
          <p:nvPr/>
        </p:nvSpPr>
        <p:spPr>
          <a:xfrm>
            <a:off x="7501057" y="6462236"/>
            <a:ext cx="4545211" cy="349925"/>
          </a:xfrm>
          <a:prstGeom prst="rect">
            <a:avLst/>
          </a:prstGeom>
          <a:noFill/>
          <a:ln/>
        </p:spPr>
        <p:txBody>
          <a:bodyPr wrap="none" lIns="0" tIns="0" rIns="0" bIns="0" rtlCol="0" anchor="t"/>
          <a:lstStyle/>
          <a:p>
            <a:pPr marL="0" indent="0" algn="l">
              <a:lnSpc>
                <a:spcPts val="2750"/>
              </a:lnSpc>
              <a:buNone/>
            </a:pPr>
            <a:r>
              <a:rPr lang="en-US" sz="1700" dirty="0">
                <a:solidFill>
                  <a:srgbClr val="272525"/>
                </a:solidFill>
                <a:latin typeface="Inter" pitchFamily="34" charset="0"/>
                <a:ea typeface="Inter" pitchFamily="34" charset="-122"/>
                <a:cs typeface="Inter" pitchFamily="34" charset="-120"/>
              </a:rPr>
              <a:t>Взаємодія з іншими, дотримання правил.</a:t>
            </a:r>
            <a:endParaRPr lang="en-US" sz="1700" dirty="0"/>
          </a:p>
        </p:txBody>
      </p:sp>
      <p:sp>
        <p:nvSpPr>
          <p:cNvPr id="22" name="Text 16"/>
          <p:cNvSpPr/>
          <p:nvPr/>
        </p:nvSpPr>
        <p:spPr>
          <a:xfrm>
            <a:off x="765453" y="7276862"/>
            <a:ext cx="13099494" cy="349925"/>
          </a:xfrm>
          <a:prstGeom prst="rect">
            <a:avLst/>
          </a:prstGeom>
          <a:noFill/>
          <a:ln/>
        </p:spPr>
        <p:txBody>
          <a:bodyPr wrap="none" lIns="0" tIns="0" rIns="0" bIns="0" rtlCol="0" anchor="t"/>
          <a:lstStyle/>
          <a:p>
            <a:pPr marL="0" indent="0">
              <a:lnSpc>
                <a:spcPts val="2750"/>
              </a:lnSpc>
              <a:buNone/>
            </a:pPr>
            <a:r>
              <a:rPr lang="en-US" sz="1700" dirty="0">
                <a:solidFill>
                  <a:srgbClr val="272525"/>
                </a:solidFill>
                <a:latin typeface="Inter" pitchFamily="34" charset="0"/>
                <a:ea typeface="Inter" pitchFamily="34" charset="-122"/>
                <a:cs typeface="Inter" pitchFamily="34" charset="-120"/>
              </a:rPr>
              <a:t>Рольові ігри допомагають дітям розвивати комунікативні навички, уяву, емоційний інтелект та соціальні навички.</a:t>
            </a:r>
            <a:endParaRPr lang="en-US" sz="17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2" name="Picture 4" descr="Нейтральный голубой фон - 65 фото">
            <a:extLst>
              <a:ext uri="{FF2B5EF4-FFF2-40B4-BE49-F238E27FC236}">
                <a16:creationId xmlns:a16="http://schemas.microsoft.com/office/drawing/2014/main" id="{F7716050-872B-4777-938C-B45FE66B99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 0"/>
          <p:cNvSpPr/>
          <p:nvPr/>
        </p:nvSpPr>
        <p:spPr>
          <a:xfrm>
            <a:off x="6175891" y="541734"/>
            <a:ext cx="7765018" cy="1292543"/>
          </a:xfrm>
          <a:prstGeom prst="rect">
            <a:avLst/>
          </a:prstGeom>
          <a:noFill/>
          <a:ln/>
        </p:spPr>
        <p:txBody>
          <a:bodyPr wrap="square" lIns="0" tIns="0" rIns="0" bIns="0" rtlCol="0" anchor="t"/>
          <a:lstStyle/>
          <a:p>
            <a:pPr marL="0" indent="0" algn="ctr">
              <a:lnSpc>
                <a:spcPts val="5050"/>
              </a:lnSpc>
              <a:buNone/>
            </a:pPr>
            <a:r>
              <a:rPr lang="en-US" sz="4050" b="1" dirty="0">
                <a:solidFill>
                  <a:srgbClr val="000000"/>
                </a:solidFill>
                <a:latin typeface="Times New Roman" panose="02020603050405020304" pitchFamily="18" charset="0"/>
                <a:ea typeface="Petrona Bold" pitchFamily="34" charset="-122"/>
                <a:cs typeface="Times New Roman" panose="02020603050405020304" pitchFamily="18" charset="0"/>
              </a:rPr>
              <a:t>Діалогічне та полілогічне мовлення</a:t>
            </a:r>
            <a:endParaRPr lang="en-US" sz="4050" dirty="0">
              <a:latin typeface="Times New Roman" panose="02020603050405020304" pitchFamily="18" charset="0"/>
              <a:cs typeface="Times New Roman" panose="02020603050405020304" pitchFamily="18" charset="0"/>
            </a:endParaRPr>
          </a:p>
        </p:txBody>
      </p:sp>
      <p:sp>
        <p:nvSpPr>
          <p:cNvPr id="4" name="Shape 1"/>
          <p:cNvSpPr/>
          <p:nvPr/>
        </p:nvSpPr>
        <p:spPr>
          <a:xfrm>
            <a:off x="6459855" y="2129671"/>
            <a:ext cx="22860" cy="5559623"/>
          </a:xfrm>
          <a:prstGeom prst="roundRect">
            <a:avLst>
              <a:gd name="adj" fmla="val 361952"/>
            </a:avLst>
          </a:prstGeom>
          <a:solidFill>
            <a:srgbClr val="B2D4E5"/>
          </a:solidFill>
          <a:ln/>
        </p:spPr>
      </p:sp>
      <p:sp>
        <p:nvSpPr>
          <p:cNvPr id="5" name="Shape 2"/>
          <p:cNvSpPr/>
          <p:nvPr/>
        </p:nvSpPr>
        <p:spPr>
          <a:xfrm>
            <a:off x="6670000" y="2561392"/>
            <a:ext cx="689491" cy="22860"/>
          </a:xfrm>
          <a:prstGeom prst="roundRect">
            <a:avLst>
              <a:gd name="adj" fmla="val 361952"/>
            </a:avLst>
          </a:prstGeom>
          <a:solidFill>
            <a:srgbClr val="B2D4E5"/>
          </a:solidFill>
          <a:ln/>
        </p:spPr>
      </p:sp>
      <p:sp>
        <p:nvSpPr>
          <p:cNvPr id="6" name="Shape 3"/>
          <p:cNvSpPr/>
          <p:nvPr/>
        </p:nvSpPr>
        <p:spPr>
          <a:xfrm>
            <a:off x="6249710" y="2351246"/>
            <a:ext cx="443151" cy="443151"/>
          </a:xfrm>
          <a:prstGeom prst="roundRect">
            <a:avLst>
              <a:gd name="adj" fmla="val 18671"/>
            </a:avLst>
          </a:prstGeom>
          <a:solidFill>
            <a:srgbClr val="CCEEFF"/>
          </a:solidFill>
          <a:ln w="7620">
            <a:solidFill>
              <a:srgbClr val="B2D4E5"/>
            </a:solidFill>
            <a:prstDash val="solid"/>
          </a:ln>
        </p:spPr>
      </p:sp>
      <p:sp>
        <p:nvSpPr>
          <p:cNvPr id="7" name="Text 4"/>
          <p:cNvSpPr/>
          <p:nvPr/>
        </p:nvSpPr>
        <p:spPr>
          <a:xfrm>
            <a:off x="6404848" y="2417683"/>
            <a:ext cx="132755" cy="310277"/>
          </a:xfrm>
          <a:prstGeom prst="rect">
            <a:avLst/>
          </a:prstGeom>
          <a:noFill/>
          <a:ln/>
        </p:spPr>
        <p:txBody>
          <a:bodyPr wrap="none" lIns="0" tIns="0" rIns="0" bIns="0" rtlCol="0" anchor="t"/>
          <a:lstStyle/>
          <a:p>
            <a:pPr marL="0" indent="0" algn="ctr">
              <a:lnSpc>
                <a:spcPts val="2400"/>
              </a:lnSpc>
              <a:buNone/>
            </a:pPr>
            <a:r>
              <a:rPr lang="en-US" sz="2400" b="1" dirty="0">
                <a:solidFill>
                  <a:srgbClr val="272525"/>
                </a:solidFill>
                <a:latin typeface="Petrona Bold" pitchFamily="34" charset="0"/>
                <a:ea typeface="Petrona Bold" pitchFamily="34" charset="-122"/>
                <a:cs typeface="Petrona Bold" pitchFamily="34" charset="-120"/>
              </a:rPr>
              <a:t>1</a:t>
            </a:r>
            <a:endParaRPr lang="en-US" sz="2400" dirty="0"/>
          </a:p>
        </p:txBody>
      </p:sp>
      <p:sp>
        <p:nvSpPr>
          <p:cNvPr id="8" name="Text 5"/>
          <p:cNvSpPr/>
          <p:nvPr/>
        </p:nvSpPr>
        <p:spPr>
          <a:xfrm>
            <a:off x="7554754" y="2326600"/>
            <a:ext cx="2867620" cy="323255"/>
          </a:xfrm>
          <a:prstGeom prst="rect">
            <a:avLst/>
          </a:prstGeom>
          <a:noFill/>
          <a:ln/>
        </p:spPr>
        <p:txBody>
          <a:bodyPr wrap="none" lIns="0" tIns="0" rIns="0" bIns="0" rtlCol="0" anchor="t"/>
          <a:lstStyle/>
          <a:p>
            <a:pPr marL="0" indent="0" algn="l">
              <a:lnSpc>
                <a:spcPts val="2500"/>
              </a:lnSpc>
              <a:buNone/>
            </a:pPr>
            <a:r>
              <a:rPr lang="en-US" sz="2000" b="1" dirty="0">
                <a:solidFill>
                  <a:srgbClr val="272525"/>
                </a:solidFill>
                <a:latin typeface="Petrona Bold" pitchFamily="34" charset="0"/>
                <a:ea typeface="Petrona Bold" pitchFamily="34" charset="-122"/>
                <a:cs typeface="Petrona Bold" pitchFamily="34" charset="-120"/>
              </a:rPr>
              <a:t>Діалогічне мовлення</a:t>
            </a:r>
            <a:endParaRPr lang="en-US" sz="2000" dirty="0"/>
          </a:p>
        </p:txBody>
      </p:sp>
      <p:sp>
        <p:nvSpPr>
          <p:cNvPr id="9" name="Text 6"/>
          <p:cNvSpPr/>
          <p:nvPr/>
        </p:nvSpPr>
        <p:spPr>
          <a:xfrm>
            <a:off x="7554754" y="2767965"/>
            <a:ext cx="6386155" cy="630555"/>
          </a:xfrm>
          <a:prstGeom prst="rect">
            <a:avLst/>
          </a:prstGeom>
          <a:noFill/>
          <a:ln/>
        </p:spPr>
        <p:txBody>
          <a:bodyPr wrap="square" lIns="0" tIns="0" rIns="0" bIns="0" rtlCol="0" anchor="t"/>
          <a:lstStyle/>
          <a:p>
            <a:pPr marL="0" indent="0" algn="l">
              <a:lnSpc>
                <a:spcPts val="2450"/>
              </a:lnSpc>
              <a:buNone/>
            </a:pPr>
            <a:r>
              <a:rPr lang="en-US" sz="1550" dirty="0">
                <a:solidFill>
                  <a:srgbClr val="272525"/>
                </a:solidFill>
                <a:latin typeface="Inter" pitchFamily="34" charset="0"/>
                <a:ea typeface="Inter" pitchFamily="34" charset="-122"/>
                <a:cs typeface="Inter" pitchFamily="34" charset="-120"/>
              </a:rPr>
              <a:t>Це взаємодія двох або більше людей, де кожен учасник має можливість висловлювати свої думки та ідеї.</a:t>
            </a:r>
            <a:endParaRPr lang="en-US" sz="1550" dirty="0"/>
          </a:p>
        </p:txBody>
      </p:sp>
      <p:sp>
        <p:nvSpPr>
          <p:cNvPr id="10" name="Shape 7"/>
          <p:cNvSpPr/>
          <p:nvPr/>
        </p:nvSpPr>
        <p:spPr>
          <a:xfrm>
            <a:off x="6670000" y="4224099"/>
            <a:ext cx="689491" cy="22860"/>
          </a:xfrm>
          <a:prstGeom prst="roundRect">
            <a:avLst>
              <a:gd name="adj" fmla="val 361952"/>
            </a:avLst>
          </a:prstGeom>
          <a:solidFill>
            <a:srgbClr val="B2D4E5"/>
          </a:solidFill>
          <a:ln/>
        </p:spPr>
      </p:sp>
      <p:sp>
        <p:nvSpPr>
          <p:cNvPr id="11" name="Shape 8"/>
          <p:cNvSpPr/>
          <p:nvPr/>
        </p:nvSpPr>
        <p:spPr>
          <a:xfrm>
            <a:off x="6249710" y="4013954"/>
            <a:ext cx="443151" cy="443151"/>
          </a:xfrm>
          <a:prstGeom prst="roundRect">
            <a:avLst>
              <a:gd name="adj" fmla="val 18671"/>
            </a:avLst>
          </a:prstGeom>
          <a:solidFill>
            <a:srgbClr val="CCEEFF"/>
          </a:solidFill>
          <a:ln w="7620">
            <a:solidFill>
              <a:srgbClr val="B2D4E5"/>
            </a:solidFill>
            <a:prstDash val="solid"/>
          </a:ln>
        </p:spPr>
      </p:sp>
      <p:sp>
        <p:nvSpPr>
          <p:cNvPr id="12" name="Text 9"/>
          <p:cNvSpPr/>
          <p:nvPr/>
        </p:nvSpPr>
        <p:spPr>
          <a:xfrm>
            <a:off x="6383298" y="4080391"/>
            <a:ext cx="175974" cy="310277"/>
          </a:xfrm>
          <a:prstGeom prst="rect">
            <a:avLst/>
          </a:prstGeom>
          <a:noFill/>
          <a:ln/>
        </p:spPr>
        <p:txBody>
          <a:bodyPr wrap="none" lIns="0" tIns="0" rIns="0" bIns="0" rtlCol="0" anchor="t"/>
          <a:lstStyle/>
          <a:p>
            <a:pPr marL="0" indent="0" algn="ctr">
              <a:lnSpc>
                <a:spcPts val="2400"/>
              </a:lnSpc>
              <a:buNone/>
            </a:pPr>
            <a:r>
              <a:rPr lang="en-US" sz="2400" b="1" dirty="0">
                <a:solidFill>
                  <a:srgbClr val="272525"/>
                </a:solidFill>
                <a:latin typeface="Petrona Bold" pitchFamily="34" charset="0"/>
                <a:ea typeface="Petrona Bold" pitchFamily="34" charset="-122"/>
                <a:cs typeface="Petrona Bold" pitchFamily="34" charset="-120"/>
              </a:rPr>
              <a:t>2</a:t>
            </a:r>
            <a:endParaRPr lang="en-US" sz="2400" dirty="0"/>
          </a:p>
        </p:txBody>
      </p:sp>
      <p:sp>
        <p:nvSpPr>
          <p:cNvPr id="13" name="Text 10"/>
          <p:cNvSpPr/>
          <p:nvPr/>
        </p:nvSpPr>
        <p:spPr>
          <a:xfrm>
            <a:off x="7554754" y="3989308"/>
            <a:ext cx="3033236" cy="323255"/>
          </a:xfrm>
          <a:prstGeom prst="rect">
            <a:avLst/>
          </a:prstGeom>
          <a:noFill/>
          <a:ln/>
        </p:spPr>
        <p:txBody>
          <a:bodyPr wrap="none" lIns="0" tIns="0" rIns="0" bIns="0" rtlCol="0" anchor="t"/>
          <a:lstStyle/>
          <a:p>
            <a:pPr marL="0" indent="0" algn="l">
              <a:lnSpc>
                <a:spcPts val="2500"/>
              </a:lnSpc>
              <a:buNone/>
            </a:pPr>
            <a:r>
              <a:rPr lang="en-US" sz="2000" b="1" dirty="0">
                <a:solidFill>
                  <a:srgbClr val="272525"/>
                </a:solidFill>
                <a:latin typeface="Petrona Bold" pitchFamily="34" charset="0"/>
                <a:ea typeface="Petrona Bold" pitchFamily="34" charset="-122"/>
                <a:cs typeface="Petrona Bold" pitchFamily="34" charset="-120"/>
              </a:rPr>
              <a:t>Полілогічне мовлення</a:t>
            </a:r>
            <a:endParaRPr lang="en-US" sz="2000" dirty="0"/>
          </a:p>
        </p:txBody>
      </p:sp>
      <p:sp>
        <p:nvSpPr>
          <p:cNvPr id="14" name="Text 11"/>
          <p:cNvSpPr/>
          <p:nvPr/>
        </p:nvSpPr>
        <p:spPr>
          <a:xfrm>
            <a:off x="7554754" y="4430673"/>
            <a:ext cx="6386155" cy="945833"/>
          </a:xfrm>
          <a:prstGeom prst="rect">
            <a:avLst/>
          </a:prstGeom>
          <a:noFill/>
          <a:ln/>
        </p:spPr>
        <p:txBody>
          <a:bodyPr wrap="square" lIns="0" tIns="0" rIns="0" bIns="0" rtlCol="0" anchor="t"/>
          <a:lstStyle/>
          <a:p>
            <a:pPr marL="0" indent="0" algn="l">
              <a:lnSpc>
                <a:spcPts val="2450"/>
              </a:lnSpc>
              <a:buNone/>
            </a:pPr>
            <a:r>
              <a:rPr lang="en-US" sz="1550" dirty="0">
                <a:solidFill>
                  <a:srgbClr val="272525"/>
                </a:solidFill>
                <a:latin typeface="Inter" pitchFamily="34" charset="0"/>
                <a:ea typeface="Inter" pitchFamily="34" charset="-122"/>
                <a:cs typeface="Inter" pitchFamily="34" charset="-120"/>
              </a:rPr>
              <a:t>Це більш складний тип мовлення, що включає в себе взаємодію кількох людей, де кожен учасник має свою роль та внесок у розмову.</a:t>
            </a:r>
            <a:endParaRPr lang="en-US" sz="1550" dirty="0"/>
          </a:p>
        </p:txBody>
      </p:sp>
      <p:sp>
        <p:nvSpPr>
          <p:cNvPr id="15" name="Shape 12"/>
          <p:cNvSpPr/>
          <p:nvPr/>
        </p:nvSpPr>
        <p:spPr>
          <a:xfrm>
            <a:off x="6670000" y="6202085"/>
            <a:ext cx="689491" cy="22860"/>
          </a:xfrm>
          <a:prstGeom prst="roundRect">
            <a:avLst>
              <a:gd name="adj" fmla="val 361952"/>
            </a:avLst>
          </a:prstGeom>
          <a:solidFill>
            <a:srgbClr val="B2D4E5"/>
          </a:solidFill>
          <a:ln/>
        </p:spPr>
      </p:sp>
      <p:sp>
        <p:nvSpPr>
          <p:cNvPr id="16" name="Shape 13"/>
          <p:cNvSpPr/>
          <p:nvPr/>
        </p:nvSpPr>
        <p:spPr>
          <a:xfrm>
            <a:off x="6249710" y="5991939"/>
            <a:ext cx="443151" cy="443151"/>
          </a:xfrm>
          <a:prstGeom prst="roundRect">
            <a:avLst>
              <a:gd name="adj" fmla="val 18671"/>
            </a:avLst>
          </a:prstGeom>
          <a:solidFill>
            <a:srgbClr val="CCEEFF"/>
          </a:solidFill>
          <a:ln w="7620">
            <a:solidFill>
              <a:srgbClr val="B2D4E5"/>
            </a:solidFill>
            <a:prstDash val="solid"/>
          </a:ln>
        </p:spPr>
      </p:sp>
      <p:sp>
        <p:nvSpPr>
          <p:cNvPr id="17" name="Text 14"/>
          <p:cNvSpPr/>
          <p:nvPr/>
        </p:nvSpPr>
        <p:spPr>
          <a:xfrm>
            <a:off x="6383417" y="6058376"/>
            <a:ext cx="175617" cy="310277"/>
          </a:xfrm>
          <a:prstGeom prst="rect">
            <a:avLst/>
          </a:prstGeom>
          <a:noFill/>
          <a:ln/>
        </p:spPr>
        <p:txBody>
          <a:bodyPr wrap="none" lIns="0" tIns="0" rIns="0" bIns="0" rtlCol="0" anchor="t"/>
          <a:lstStyle/>
          <a:p>
            <a:pPr marL="0" indent="0" algn="ctr">
              <a:lnSpc>
                <a:spcPts val="2400"/>
              </a:lnSpc>
              <a:buNone/>
            </a:pPr>
            <a:r>
              <a:rPr lang="en-US" sz="2400" b="1" dirty="0">
                <a:solidFill>
                  <a:srgbClr val="272525"/>
                </a:solidFill>
                <a:latin typeface="Petrona Bold" pitchFamily="34" charset="0"/>
                <a:ea typeface="Petrona Bold" pitchFamily="34" charset="-122"/>
                <a:cs typeface="Petrona Bold" pitchFamily="34" charset="-120"/>
              </a:rPr>
              <a:t>3</a:t>
            </a:r>
            <a:endParaRPr lang="en-US" sz="2400" dirty="0"/>
          </a:p>
        </p:txBody>
      </p:sp>
      <p:sp>
        <p:nvSpPr>
          <p:cNvPr id="18" name="Text 15"/>
          <p:cNvSpPr/>
          <p:nvPr/>
        </p:nvSpPr>
        <p:spPr>
          <a:xfrm>
            <a:off x="7554754" y="5967293"/>
            <a:ext cx="2585680" cy="323255"/>
          </a:xfrm>
          <a:prstGeom prst="rect">
            <a:avLst/>
          </a:prstGeom>
          <a:noFill/>
          <a:ln/>
        </p:spPr>
        <p:txBody>
          <a:bodyPr wrap="none" lIns="0" tIns="0" rIns="0" bIns="0" rtlCol="0" anchor="t"/>
          <a:lstStyle/>
          <a:p>
            <a:pPr marL="0" indent="0" algn="l">
              <a:lnSpc>
                <a:spcPts val="2500"/>
              </a:lnSpc>
              <a:buNone/>
            </a:pPr>
            <a:r>
              <a:rPr lang="en-US" sz="2000" b="1" dirty="0">
                <a:solidFill>
                  <a:srgbClr val="272525"/>
                </a:solidFill>
                <a:latin typeface="Petrona Bold" pitchFamily="34" charset="0"/>
                <a:ea typeface="Petrona Bold" pitchFamily="34" charset="-122"/>
                <a:cs typeface="Petrona Bold" pitchFamily="34" charset="-120"/>
              </a:rPr>
              <a:t>Приклади</a:t>
            </a:r>
            <a:endParaRPr lang="en-US" sz="2000" dirty="0"/>
          </a:p>
        </p:txBody>
      </p:sp>
      <p:sp>
        <p:nvSpPr>
          <p:cNvPr id="19" name="Text 16"/>
          <p:cNvSpPr/>
          <p:nvPr/>
        </p:nvSpPr>
        <p:spPr>
          <a:xfrm>
            <a:off x="7554754" y="6408658"/>
            <a:ext cx="6386155" cy="315278"/>
          </a:xfrm>
          <a:prstGeom prst="rect">
            <a:avLst/>
          </a:prstGeom>
          <a:noFill/>
          <a:ln/>
        </p:spPr>
        <p:txBody>
          <a:bodyPr wrap="none" lIns="0" tIns="0" rIns="0" bIns="0" rtlCol="0" anchor="t"/>
          <a:lstStyle/>
          <a:p>
            <a:pPr marL="342900" indent="-342900" algn="l">
              <a:lnSpc>
                <a:spcPts val="2450"/>
              </a:lnSpc>
              <a:buSzPct val="100000"/>
              <a:buChar char="•"/>
            </a:pPr>
            <a:r>
              <a:rPr lang="en-US" sz="1550" dirty="0">
                <a:solidFill>
                  <a:srgbClr val="272525"/>
                </a:solidFill>
                <a:latin typeface="Inter" pitchFamily="34" charset="0"/>
                <a:ea typeface="Inter" pitchFamily="34" charset="-122"/>
                <a:cs typeface="Inter" pitchFamily="34" charset="-120"/>
              </a:rPr>
              <a:t>Обговорення в класі</a:t>
            </a:r>
            <a:endParaRPr lang="en-US" sz="1550" dirty="0"/>
          </a:p>
        </p:txBody>
      </p:sp>
      <p:sp>
        <p:nvSpPr>
          <p:cNvPr id="20" name="Text 17"/>
          <p:cNvSpPr/>
          <p:nvPr/>
        </p:nvSpPr>
        <p:spPr>
          <a:xfrm>
            <a:off x="7554754" y="6792873"/>
            <a:ext cx="6386155" cy="315278"/>
          </a:xfrm>
          <a:prstGeom prst="rect">
            <a:avLst/>
          </a:prstGeom>
          <a:noFill/>
          <a:ln/>
        </p:spPr>
        <p:txBody>
          <a:bodyPr wrap="none" lIns="0" tIns="0" rIns="0" bIns="0" rtlCol="0" anchor="t"/>
          <a:lstStyle/>
          <a:p>
            <a:pPr marL="342900" indent="-342900" algn="l">
              <a:lnSpc>
                <a:spcPts val="2450"/>
              </a:lnSpc>
              <a:buSzPct val="100000"/>
              <a:buChar char="•"/>
            </a:pPr>
            <a:r>
              <a:rPr lang="en-US" sz="1550" dirty="0">
                <a:solidFill>
                  <a:srgbClr val="272525"/>
                </a:solidFill>
                <a:latin typeface="Inter" pitchFamily="34" charset="0"/>
                <a:ea typeface="Inter" pitchFamily="34" charset="-122"/>
                <a:cs typeface="Inter" pitchFamily="34" charset="-120"/>
              </a:rPr>
              <a:t>Групова робота</a:t>
            </a:r>
            <a:endParaRPr lang="en-US" sz="1550" dirty="0"/>
          </a:p>
        </p:txBody>
      </p:sp>
      <p:sp>
        <p:nvSpPr>
          <p:cNvPr id="21" name="Text 18"/>
          <p:cNvSpPr/>
          <p:nvPr/>
        </p:nvSpPr>
        <p:spPr>
          <a:xfrm>
            <a:off x="7554754" y="7177088"/>
            <a:ext cx="6386155" cy="315278"/>
          </a:xfrm>
          <a:prstGeom prst="rect">
            <a:avLst/>
          </a:prstGeom>
          <a:noFill/>
          <a:ln/>
        </p:spPr>
        <p:txBody>
          <a:bodyPr wrap="none" lIns="0" tIns="0" rIns="0" bIns="0" rtlCol="0" anchor="t"/>
          <a:lstStyle/>
          <a:p>
            <a:pPr marL="342900" indent="-342900" algn="l">
              <a:lnSpc>
                <a:spcPts val="2450"/>
              </a:lnSpc>
              <a:buSzPct val="100000"/>
              <a:buChar char="•"/>
            </a:pPr>
            <a:r>
              <a:rPr lang="en-US" sz="1550" dirty="0">
                <a:solidFill>
                  <a:srgbClr val="272525"/>
                </a:solidFill>
                <a:latin typeface="Inter" pitchFamily="34" charset="0"/>
                <a:ea typeface="Inter" pitchFamily="34" charset="-122"/>
                <a:cs typeface="Inter" pitchFamily="34" charset="-120"/>
              </a:rPr>
              <a:t>Дебати</a:t>
            </a:r>
            <a:endParaRPr lang="en-US" sz="1550" dirty="0"/>
          </a:p>
        </p:txBody>
      </p:sp>
      <p:sp>
        <p:nvSpPr>
          <p:cNvPr id="23" name="AutoShape 2" descr="Основы эффективного общения для детей – Развитие ребенка">
            <a:extLst>
              <a:ext uri="{FF2B5EF4-FFF2-40B4-BE49-F238E27FC236}">
                <a16:creationId xmlns:a16="http://schemas.microsoft.com/office/drawing/2014/main" id="{A134899D-D32E-42E1-B603-BD6B4C00A526}"/>
              </a:ext>
            </a:extLst>
          </p:cNvPr>
          <p:cNvSpPr>
            <a:spLocks noChangeAspect="1" noChangeArrowheads="1"/>
          </p:cNvSpPr>
          <p:nvPr/>
        </p:nvSpPr>
        <p:spPr bwMode="auto">
          <a:xfrm>
            <a:off x="7162800" y="396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7172" name="Picture 4" descr="Мальчики делают высокие пять | Бесплатно Фото">
            <a:extLst>
              <a:ext uri="{FF2B5EF4-FFF2-40B4-BE49-F238E27FC236}">
                <a16:creationId xmlns:a16="http://schemas.microsoft.com/office/drawing/2014/main" id="{BEB0E3BE-D12C-4B69-B9EC-4A54615A75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529" y="276808"/>
            <a:ext cx="5502652" cy="3674295"/>
          </a:xfrm>
          <a:prstGeom prst="rect">
            <a:avLst/>
          </a:prstGeom>
          <a:noFill/>
          <a:extLst>
            <a:ext uri="{909E8E84-426E-40DD-AFC4-6F175D3DCCD1}">
              <a14:hiddenFill xmlns:a14="http://schemas.microsoft.com/office/drawing/2010/main">
                <a:solidFill>
                  <a:srgbClr val="FFFFFF"/>
                </a:solidFill>
              </a14:hiddenFill>
            </a:ext>
          </a:extLst>
        </p:spPr>
      </p:pic>
      <p:pic>
        <p:nvPicPr>
          <p:cNvPr id="25" name="Рисунок 24">
            <a:extLst>
              <a:ext uri="{FF2B5EF4-FFF2-40B4-BE49-F238E27FC236}">
                <a16:creationId xmlns:a16="http://schemas.microsoft.com/office/drawing/2014/main" id="{DD9744F8-B6D8-4A05-9319-DFCE74FB511D}"/>
              </a:ext>
            </a:extLst>
          </p:cNvPr>
          <p:cNvPicPr>
            <a:picLocks noChangeAspect="1"/>
          </p:cNvPicPr>
          <p:nvPr/>
        </p:nvPicPr>
        <p:blipFill>
          <a:blip r:embed="rId5"/>
          <a:stretch>
            <a:fillRect/>
          </a:stretch>
        </p:blipFill>
        <p:spPr>
          <a:xfrm>
            <a:off x="404827" y="3989308"/>
            <a:ext cx="5431125" cy="399531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7" name="Picture 4" descr="Нейтральный голубой фон - 65 фото">
            <a:extLst>
              <a:ext uri="{FF2B5EF4-FFF2-40B4-BE49-F238E27FC236}">
                <a16:creationId xmlns:a16="http://schemas.microsoft.com/office/drawing/2014/main" id="{77063EDF-18AE-4130-AC54-9D518DB770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2329292" y="310458"/>
            <a:ext cx="10365462" cy="744260"/>
          </a:xfrm>
          <a:prstGeom prst="rect">
            <a:avLst/>
          </a:prstGeom>
          <a:noFill/>
          <a:ln/>
        </p:spPr>
        <p:txBody>
          <a:bodyPr wrap="none" lIns="0" tIns="0" rIns="0" bIns="0" rtlCol="0" anchor="t"/>
          <a:lstStyle/>
          <a:p>
            <a:pPr marL="0" indent="0" algn="ctr">
              <a:lnSpc>
                <a:spcPts val="5850"/>
              </a:lnSpc>
              <a:buNone/>
            </a:pPr>
            <a:r>
              <a:rPr lang="en-US" sz="4650" b="1" dirty="0">
                <a:solidFill>
                  <a:srgbClr val="000000"/>
                </a:solidFill>
                <a:latin typeface="Times New Roman" panose="02020603050405020304" pitchFamily="18" charset="0"/>
                <a:ea typeface="Petrona Bold" pitchFamily="34" charset="-122"/>
                <a:cs typeface="Times New Roman" panose="02020603050405020304" pitchFamily="18" charset="0"/>
              </a:rPr>
              <a:t>Візуальні приклади активностей</a:t>
            </a:r>
            <a:endParaRPr lang="en-US" sz="4650" dirty="0">
              <a:latin typeface="Times New Roman" panose="02020603050405020304" pitchFamily="18" charset="0"/>
              <a:cs typeface="Times New Roman" panose="02020603050405020304" pitchFamily="18" charset="0"/>
            </a:endParaRPr>
          </a:p>
        </p:txBody>
      </p:sp>
      <p:sp>
        <p:nvSpPr>
          <p:cNvPr id="3" name="Text 1"/>
          <p:cNvSpPr/>
          <p:nvPr/>
        </p:nvSpPr>
        <p:spPr>
          <a:xfrm>
            <a:off x="790004" y="1104562"/>
            <a:ext cx="6244709" cy="725805"/>
          </a:xfrm>
          <a:prstGeom prst="rect">
            <a:avLst/>
          </a:prstGeom>
          <a:noFill/>
          <a:ln/>
        </p:spPr>
        <p:txBody>
          <a:bodyPr wrap="square" lIns="0" tIns="0" rIns="0" bIns="0" rtlCol="0" anchor="t"/>
          <a:lstStyle/>
          <a:p>
            <a:pPr marL="0" indent="0" algn="just">
              <a:lnSpc>
                <a:spcPts val="2850"/>
              </a:lnSpc>
              <a:buNone/>
            </a:pP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Навчальні ігри та вправи допомагають учням розвивати комунікативні навички в ігровій формі.</a:t>
            </a:r>
            <a:endParaRPr lang="en-US" sz="2400" dirty="0">
              <a:latin typeface="Times New Roman" panose="02020603050405020304" pitchFamily="18" charset="0"/>
              <a:cs typeface="Times New Roman" panose="02020603050405020304" pitchFamily="18" charset="0"/>
            </a:endParaRPr>
          </a:p>
        </p:txBody>
      </p:sp>
      <p:sp>
        <p:nvSpPr>
          <p:cNvPr id="4" name="Text 2"/>
          <p:cNvSpPr/>
          <p:nvPr/>
        </p:nvSpPr>
        <p:spPr>
          <a:xfrm>
            <a:off x="793789" y="2317605"/>
            <a:ext cx="6244709" cy="1088708"/>
          </a:xfrm>
          <a:prstGeom prst="rect">
            <a:avLst/>
          </a:prstGeom>
          <a:noFill/>
          <a:ln/>
        </p:spPr>
        <p:txBody>
          <a:bodyPr wrap="square" lIns="0" tIns="0" rIns="0" bIns="0" rtlCol="0" anchor="t"/>
          <a:lstStyle/>
          <a:p>
            <a:pPr marL="0" indent="0" algn="just">
              <a:lnSpc>
                <a:spcPts val="2850"/>
              </a:lnSpc>
              <a:buNone/>
            </a:pP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Наприклад, рольові ігри, де діти грають різні ролі, допомагають їм вчитися спілкуватися в різних ситуаціях.</a:t>
            </a:r>
            <a:endParaRPr lang="en-US" sz="2400" dirty="0">
              <a:latin typeface="Times New Roman" panose="02020603050405020304" pitchFamily="18" charset="0"/>
              <a:cs typeface="Times New Roman" panose="02020603050405020304" pitchFamily="18" charset="0"/>
            </a:endParaRPr>
          </a:p>
        </p:txBody>
      </p:sp>
      <p:sp>
        <p:nvSpPr>
          <p:cNvPr id="5" name="Text 3"/>
          <p:cNvSpPr/>
          <p:nvPr/>
        </p:nvSpPr>
        <p:spPr>
          <a:xfrm>
            <a:off x="655767" y="7096213"/>
            <a:ext cx="13422542" cy="744261"/>
          </a:xfrm>
          <a:prstGeom prst="rect">
            <a:avLst/>
          </a:prstGeom>
          <a:noFill/>
          <a:ln/>
        </p:spPr>
        <p:txBody>
          <a:bodyPr wrap="square" lIns="0" tIns="0" rIns="0" bIns="0" rtlCol="0" anchor="t"/>
          <a:lstStyle/>
          <a:p>
            <a:pPr marL="0" indent="0" algn="ctr">
              <a:lnSpc>
                <a:spcPts val="2850"/>
              </a:lnSpc>
              <a:buNone/>
            </a:pP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Інтерактивні вправи, такі як дебати чи дискусії, сприяють розвитку критичного мислення та вміння висловлювати свою думку.</a:t>
            </a:r>
            <a:endParaRPr lang="en-US" sz="2400" dirty="0">
              <a:latin typeface="Times New Roman" panose="02020603050405020304" pitchFamily="18"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6391F1F6-AD91-4B2D-A1F6-7F8519D76CC2}"/>
              </a:ext>
            </a:extLst>
          </p:cNvPr>
          <p:cNvPicPr>
            <a:picLocks noChangeAspect="1"/>
          </p:cNvPicPr>
          <p:nvPr/>
        </p:nvPicPr>
        <p:blipFill>
          <a:blip r:embed="rId4"/>
          <a:stretch>
            <a:fillRect/>
          </a:stretch>
        </p:blipFill>
        <p:spPr>
          <a:xfrm>
            <a:off x="793789" y="3456157"/>
            <a:ext cx="6899939" cy="3590212"/>
          </a:xfrm>
          <a:prstGeom prst="rect">
            <a:avLst/>
          </a:prstGeom>
        </p:spPr>
      </p:pic>
      <p:pic>
        <p:nvPicPr>
          <p:cNvPr id="6148" name="Picture 4" descr="Дидактичні ігри на уроках біології та екології | Мстишинська гімназія  Боратинської сільської ради">
            <a:extLst>
              <a:ext uri="{FF2B5EF4-FFF2-40B4-BE49-F238E27FC236}">
                <a16:creationId xmlns:a16="http://schemas.microsoft.com/office/drawing/2014/main" id="{7DD8288B-1272-4B5D-AE27-E7EC0AA3501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24716" y="1290544"/>
            <a:ext cx="6357627" cy="47682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Нейтральный голубой фон - 65 фото">
            <a:extLst>
              <a:ext uri="{FF2B5EF4-FFF2-40B4-BE49-F238E27FC236}">
                <a16:creationId xmlns:a16="http://schemas.microsoft.com/office/drawing/2014/main" id="{EB4A2702-433C-4548-88CD-2F23F9B8A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0" descr="preencoded.png"/>
          <p:cNvPicPr>
            <a:picLocks noChangeAspect="1"/>
          </p:cNvPicPr>
          <p:nvPr/>
        </p:nvPicPr>
        <p:blipFill>
          <a:blip r:embed="rId4"/>
          <a:stretch>
            <a:fillRect/>
          </a:stretch>
        </p:blipFill>
        <p:spPr>
          <a:xfrm>
            <a:off x="9144000" y="0"/>
            <a:ext cx="5486400" cy="8229600"/>
          </a:xfrm>
          <a:prstGeom prst="rect">
            <a:avLst/>
          </a:prstGeom>
        </p:spPr>
      </p:pic>
      <p:sp>
        <p:nvSpPr>
          <p:cNvPr id="3" name="Text 0"/>
          <p:cNvSpPr/>
          <p:nvPr/>
        </p:nvSpPr>
        <p:spPr>
          <a:xfrm>
            <a:off x="793789" y="330762"/>
            <a:ext cx="7556421" cy="2977039"/>
          </a:xfrm>
          <a:prstGeom prst="rect">
            <a:avLst/>
          </a:prstGeom>
          <a:noFill/>
          <a:ln/>
        </p:spPr>
        <p:txBody>
          <a:bodyPr wrap="square" lIns="0" tIns="0" rIns="0" bIns="0" rtlCol="0" anchor="t"/>
          <a:lstStyle/>
          <a:p>
            <a:pPr marL="0" indent="0" algn="ctr">
              <a:lnSpc>
                <a:spcPts val="5850"/>
              </a:lnSpc>
              <a:buNone/>
            </a:pPr>
            <a:r>
              <a:rPr lang="en-US" sz="4650" b="1" dirty="0">
                <a:solidFill>
                  <a:srgbClr val="000000"/>
                </a:solidFill>
                <a:latin typeface="Times New Roman" panose="02020603050405020304" pitchFamily="18" charset="0"/>
                <a:ea typeface="Petrona Bold" pitchFamily="34" charset="-122"/>
                <a:cs typeface="Times New Roman" panose="02020603050405020304" pitchFamily="18" charset="0"/>
              </a:rPr>
              <a:t>Інтеграція комунікативної компетентності у навчальні предмети</a:t>
            </a:r>
            <a:endParaRPr lang="en-US" sz="4650" dirty="0">
              <a:latin typeface="Times New Roman" panose="02020603050405020304" pitchFamily="18" charset="0"/>
              <a:cs typeface="Times New Roman" panose="02020603050405020304" pitchFamily="18" charset="0"/>
            </a:endParaRPr>
          </a:p>
        </p:txBody>
      </p:sp>
      <p:sp>
        <p:nvSpPr>
          <p:cNvPr id="4" name="Text 1"/>
          <p:cNvSpPr/>
          <p:nvPr/>
        </p:nvSpPr>
        <p:spPr>
          <a:xfrm>
            <a:off x="793788" y="2912758"/>
            <a:ext cx="7556421" cy="1451610"/>
          </a:xfrm>
          <a:prstGeom prst="rect">
            <a:avLst/>
          </a:prstGeom>
          <a:noFill/>
          <a:ln/>
        </p:spPr>
        <p:txBody>
          <a:bodyPr wrap="square" lIns="0" tIns="0" rIns="0" bIns="0" rtlCol="0" anchor="t"/>
          <a:lstStyle/>
          <a:p>
            <a:pPr marL="0" indent="0">
              <a:lnSpc>
                <a:spcPts val="2850"/>
              </a:lnSpc>
              <a:buNone/>
            </a:pPr>
            <a:r>
              <a:rPr lang="en-US" sz="1750" dirty="0">
                <a:solidFill>
                  <a:srgbClr val="272525"/>
                </a:solidFill>
                <a:latin typeface="Inter" pitchFamily="34" charset="0"/>
                <a:ea typeface="Inter" pitchFamily="34" charset="-122"/>
                <a:cs typeface="Inter" pitchFamily="34" charset="-120"/>
              </a:rPr>
              <a:t>Розвиток комунікативної компетентності учнів можливий завдяки інтеграції мовленнєвих навичок у навчальний процес на всіх предметах. Такий підхід сприяє практичному застосуванню мовлення в різних ситуаціях і темах.</a:t>
            </a:r>
            <a:endParaRPr lang="en-US" sz="1750" dirty="0"/>
          </a:p>
        </p:txBody>
      </p:sp>
      <p:sp>
        <p:nvSpPr>
          <p:cNvPr id="5" name="Text 2"/>
          <p:cNvSpPr/>
          <p:nvPr/>
        </p:nvSpPr>
        <p:spPr>
          <a:xfrm>
            <a:off x="793787" y="5345443"/>
            <a:ext cx="7556421" cy="1088708"/>
          </a:xfrm>
          <a:prstGeom prst="rect">
            <a:avLst/>
          </a:prstGeom>
          <a:noFill/>
          <a:ln/>
        </p:spPr>
        <p:txBody>
          <a:bodyPr wrap="square" lIns="0" tIns="0" rIns="0" bIns="0" rtlCol="0" anchor="t"/>
          <a:lstStyle/>
          <a:p>
            <a:pPr marL="0" indent="0">
              <a:lnSpc>
                <a:spcPts val="2850"/>
              </a:lnSpc>
              <a:buNone/>
            </a:pPr>
            <a:r>
              <a:rPr lang="en-US" sz="1750" dirty="0">
                <a:solidFill>
                  <a:srgbClr val="272525"/>
                </a:solidFill>
                <a:latin typeface="Inter" pitchFamily="34" charset="0"/>
                <a:ea typeface="Inter" pitchFamily="34" charset="-122"/>
                <a:cs typeface="Inter" pitchFamily="34" charset="-120"/>
              </a:rPr>
              <a:t>Інтеграція мовленнєвих навичок допомагає учням розвивати соціальні та міжособистісні вміння, що є важливим для успішного життя в суспільстві.</a:t>
            </a:r>
            <a:endParaRPr lang="en-US" sz="1750" dirty="0"/>
          </a:p>
        </p:txBody>
      </p:sp>
      <p:sp>
        <p:nvSpPr>
          <p:cNvPr id="6" name="Shape 3"/>
          <p:cNvSpPr/>
          <p:nvPr/>
        </p:nvSpPr>
        <p:spPr>
          <a:xfrm>
            <a:off x="793790" y="7117199"/>
            <a:ext cx="362903" cy="362903"/>
          </a:xfrm>
          <a:prstGeom prst="roundRect">
            <a:avLst>
              <a:gd name="adj" fmla="val 25194296"/>
            </a:avLst>
          </a:prstGeom>
          <a:noFill/>
          <a:ln w="7620">
            <a:solidFill>
              <a:srgbClr val="FFFFFF"/>
            </a:solidFill>
            <a:prstDash val="solid"/>
          </a:ln>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Нейтральный голубой фон - 65 фото">
            <a:extLst>
              <a:ext uri="{FF2B5EF4-FFF2-40B4-BE49-F238E27FC236}">
                <a16:creationId xmlns:a16="http://schemas.microsoft.com/office/drawing/2014/main" id="{718396FD-F3DC-4FF7-851D-322BDDC3F0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793789" y="263729"/>
            <a:ext cx="13042821" cy="1488519"/>
          </a:xfrm>
          <a:prstGeom prst="rect">
            <a:avLst/>
          </a:prstGeom>
          <a:noFill/>
          <a:ln/>
        </p:spPr>
        <p:txBody>
          <a:bodyPr wrap="square" lIns="0" tIns="0" rIns="0" bIns="0" rtlCol="0" anchor="t"/>
          <a:lstStyle/>
          <a:p>
            <a:pPr marL="0" indent="0" algn="ctr">
              <a:lnSpc>
                <a:spcPts val="5850"/>
              </a:lnSpc>
              <a:buNone/>
            </a:pPr>
            <a:r>
              <a:rPr lang="en-US" sz="4650" b="1" dirty="0">
                <a:solidFill>
                  <a:srgbClr val="000000"/>
                </a:solidFill>
                <a:latin typeface="Times New Roman" panose="02020603050405020304" pitchFamily="18" charset="0"/>
                <a:ea typeface="Petrona Bold" pitchFamily="34" charset="-122"/>
                <a:cs typeface="Times New Roman" panose="02020603050405020304" pitchFamily="18" charset="0"/>
              </a:rPr>
              <a:t>Використання на уроках української мови</a:t>
            </a:r>
            <a:endParaRPr lang="en-US" sz="4650" dirty="0">
              <a:latin typeface="Times New Roman" panose="02020603050405020304" pitchFamily="18" charset="0"/>
              <a:cs typeface="Times New Roman" panose="02020603050405020304" pitchFamily="18" charset="0"/>
            </a:endParaRPr>
          </a:p>
        </p:txBody>
      </p:sp>
      <p:sp>
        <p:nvSpPr>
          <p:cNvPr id="3" name="Text 1"/>
          <p:cNvSpPr/>
          <p:nvPr/>
        </p:nvSpPr>
        <p:spPr>
          <a:xfrm>
            <a:off x="501977" y="4921066"/>
            <a:ext cx="2977039" cy="372070"/>
          </a:xfrm>
          <a:prstGeom prst="rect">
            <a:avLst/>
          </a:prstGeom>
          <a:noFill/>
          <a:ln/>
        </p:spPr>
        <p:txBody>
          <a:bodyPr wrap="none" lIns="0" tIns="0" rIns="0" bIns="0" rtlCol="0" anchor="t"/>
          <a:lstStyle/>
          <a:p>
            <a:pPr marL="0" indent="0">
              <a:lnSpc>
                <a:spcPts val="2900"/>
              </a:lnSpc>
              <a:buNone/>
            </a:pPr>
            <a:r>
              <a:rPr lang="en-US" sz="2300" b="1" dirty="0">
                <a:solidFill>
                  <a:srgbClr val="000000"/>
                </a:solidFill>
                <a:latin typeface="Petrona Bold" pitchFamily="34" charset="0"/>
                <a:ea typeface="Petrona Bold" pitchFamily="34" charset="-122"/>
                <a:cs typeface="Petrona Bold" pitchFamily="34" charset="-120"/>
              </a:rPr>
              <a:t>Методи і прийоми</a:t>
            </a:r>
            <a:endParaRPr lang="en-US" sz="2300" dirty="0"/>
          </a:p>
        </p:txBody>
      </p:sp>
      <p:sp>
        <p:nvSpPr>
          <p:cNvPr id="4" name="Text 2"/>
          <p:cNvSpPr/>
          <p:nvPr/>
        </p:nvSpPr>
        <p:spPr>
          <a:xfrm>
            <a:off x="501977" y="5370830"/>
            <a:ext cx="6746688" cy="1451610"/>
          </a:xfrm>
          <a:prstGeom prst="rect">
            <a:avLst/>
          </a:prstGeom>
          <a:noFill/>
          <a:ln/>
        </p:spPr>
        <p:txBody>
          <a:bodyPr wrap="square" lIns="0" tIns="0" rIns="0" bIns="0" rtlCol="0" anchor="t"/>
          <a:lstStyle/>
          <a:p>
            <a:pPr marL="0" indent="0">
              <a:lnSpc>
                <a:spcPts val="2850"/>
              </a:lnSpc>
              <a:buNone/>
            </a:pPr>
            <a:r>
              <a:rPr lang="en-US" sz="1750" dirty="0">
                <a:solidFill>
                  <a:srgbClr val="272525"/>
                </a:solidFill>
                <a:latin typeface="Inter" pitchFamily="34" charset="0"/>
                <a:ea typeface="Inter" pitchFamily="34" charset="-122"/>
                <a:cs typeface="Inter" pitchFamily="34" charset="-120"/>
              </a:rPr>
              <a:t>Учитель пропонує учням створити діалоги на задану тему, наприклад, "Розмова друзів у бібліотеці" або "Як попросити про допомогу у школі". Учні презентують діалоги в парах, а решта класу оцінює їх.</a:t>
            </a:r>
            <a:endParaRPr lang="en-US" sz="1750" dirty="0"/>
          </a:p>
        </p:txBody>
      </p:sp>
      <p:sp>
        <p:nvSpPr>
          <p:cNvPr id="5" name="Text 3"/>
          <p:cNvSpPr/>
          <p:nvPr/>
        </p:nvSpPr>
        <p:spPr>
          <a:xfrm>
            <a:off x="501978" y="6822440"/>
            <a:ext cx="6735219" cy="1143431"/>
          </a:xfrm>
          <a:prstGeom prst="rect">
            <a:avLst/>
          </a:prstGeom>
          <a:noFill/>
          <a:ln/>
        </p:spPr>
        <p:txBody>
          <a:bodyPr wrap="square" lIns="0" tIns="0" rIns="0" bIns="0" rtlCol="0" anchor="t"/>
          <a:lstStyle/>
          <a:p>
            <a:pPr marL="0" indent="0">
              <a:lnSpc>
                <a:spcPts val="2850"/>
              </a:lnSpc>
              <a:buNone/>
            </a:pPr>
            <a:r>
              <a:rPr lang="en-US" sz="1750" dirty="0">
                <a:solidFill>
                  <a:srgbClr val="272525"/>
                </a:solidFill>
                <a:latin typeface="Inter" pitchFamily="34" charset="0"/>
                <a:ea typeface="Inter" pitchFamily="34" charset="-122"/>
                <a:cs typeface="Inter" pitchFamily="34" charset="-120"/>
              </a:rPr>
              <a:t>Після читання тексту учні переказують його своїми словами, акцентуючи увагу на основних подіях та персонажах. Це допомагає розвивати зв’язне мовлення.</a:t>
            </a:r>
            <a:endParaRPr lang="en-US" sz="1750" dirty="0"/>
          </a:p>
        </p:txBody>
      </p:sp>
      <p:sp>
        <p:nvSpPr>
          <p:cNvPr id="6" name="Text 4"/>
          <p:cNvSpPr/>
          <p:nvPr/>
        </p:nvSpPr>
        <p:spPr>
          <a:xfrm>
            <a:off x="7811444" y="4909285"/>
            <a:ext cx="3392329" cy="372070"/>
          </a:xfrm>
          <a:prstGeom prst="rect">
            <a:avLst/>
          </a:prstGeom>
          <a:noFill/>
          <a:ln/>
        </p:spPr>
        <p:txBody>
          <a:bodyPr wrap="none" lIns="0" tIns="0" rIns="0" bIns="0" rtlCol="0" anchor="t"/>
          <a:lstStyle/>
          <a:p>
            <a:pPr marL="0" indent="0">
              <a:lnSpc>
                <a:spcPts val="2900"/>
              </a:lnSpc>
              <a:buNone/>
            </a:pPr>
            <a:r>
              <a:rPr lang="en-US" sz="2300" b="1" dirty="0">
                <a:solidFill>
                  <a:srgbClr val="000000"/>
                </a:solidFill>
                <a:latin typeface="Petrona Bold" pitchFamily="34" charset="0"/>
                <a:ea typeface="Petrona Bold" pitchFamily="34" charset="-122"/>
                <a:cs typeface="Petrona Bold" pitchFamily="34" charset="-120"/>
              </a:rPr>
              <a:t>Очікувані результати</a:t>
            </a:r>
            <a:endParaRPr lang="en-US" sz="2300" dirty="0"/>
          </a:p>
        </p:txBody>
      </p:sp>
      <p:sp>
        <p:nvSpPr>
          <p:cNvPr id="7" name="Text 5"/>
          <p:cNvSpPr/>
          <p:nvPr/>
        </p:nvSpPr>
        <p:spPr>
          <a:xfrm>
            <a:off x="7811444" y="5486820"/>
            <a:ext cx="6244709" cy="725805"/>
          </a:xfrm>
          <a:prstGeom prst="rect">
            <a:avLst/>
          </a:prstGeom>
          <a:noFill/>
          <a:ln/>
        </p:spPr>
        <p:txBody>
          <a:bodyPr wrap="square" lIns="0" tIns="0" rIns="0" bIns="0" rtlCol="0" anchor="t"/>
          <a:lstStyle/>
          <a:p>
            <a:pPr marL="0" indent="0">
              <a:lnSpc>
                <a:spcPts val="2850"/>
              </a:lnSpc>
              <a:buNone/>
            </a:pPr>
            <a:r>
              <a:rPr lang="en-US" sz="1750" dirty="0">
                <a:solidFill>
                  <a:srgbClr val="272525"/>
                </a:solidFill>
                <a:latin typeface="Inter" pitchFamily="34" charset="0"/>
                <a:ea typeface="Inter" pitchFamily="34" charset="-122"/>
                <a:cs typeface="Inter" pitchFamily="34" charset="-120"/>
              </a:rPr>
              <a:t>Вдосконалення граматичної правильності та логічності мовлення. Розвиток навичок роботи в парах і групах.</a:t>
            </a:r>
            <a:endParaRPr lang="en-US" sz="1750" dirty="0"/>
          </a:p>
        </p:txBody>
      </p:sp>
      <p:sp>
        <p:nvSpPr>
          <p:cNvPr id="8" name="Text 6"/>
          <p:cNvSpPr/>
          <p:nvPr/>
        </p:nvSpPr>
        <p:spPr>
          <a:xfrm>
            <a:off x="7811444" y="6514261"/>
            <a:ext cx="6244709" cy="1451610"/>
          </a:xfrm>
          <a:prstGeom prst="rect">
            <a:avLst/>
          </a:prstGeom>
          <a:noFill/>
          <a:ln/>
        </p:spPr>
        <p:txBody>
          <a:bodyPr wrap="square" lIns="0" tIns="0" rIns="0" bIns="0" rtlCol="0" anchor="t"/>
          <a:lstStyle/>
          <a:p>
            <a:pPr marL="0" indent="0">
              <a:lnSpc>
                <a:spcPts val="2850"/>
              </a:lnSpc>
              <a:buNone/>
            </a:pPr>
            <a:r>
              <a:rPr lang="en-US" sz="1750" dirty="0">
                <a:solidFill>
                  <a:srgbClr val="272525"/>
                </a:solidFill>
                <a:latin typeface="Inter" pitchFamily="34" charset="0"/>
                <a:ea typeface="Inter" pitchFamily="34" charset="-122"/>
                <a:cs typeface="Inter" pitchFamily="34" charset="-120"/>
              </a:rPr>
              <a:t>Розширення словникового запасу. Учитель починає історію, а учні по черзі додають до неї речення. Наприклад, "Одного разу в лісі..." — і кожен учень продовжує розповідь.</a:t>
            </a:r>
            <a:endParaRPr lang="en-US" sz="1750" dirty="0"/>
          </a:p>
        </p:txBody>
      </p:sp>
      <p:pic>
        <p:nvPicPr>
          <p:cNvPr id="11" name="Рисунок 10">
            <a:extLst>
              <a:ext uri="{FF2B5EF4-FFF2-40B4-BE49-F238E27FC236}">
                <a16:creationId xmlns:a16="http://schemas.microsoft.com/office/drawing/2014/main" id="{71ED1E1F-6E0B-455D-9F10-5CB6386EB71D}"/>
              </a:ext>
            </a:extLst>
          </p:cNvPr>
          <p:cNvPicPr>
            <a:picLocks noChangeAspect="1"/>
          </p:cNvPicPr>
          <p:nvPr/>
        </p:nvPicPr>
        <p:blipFill>
          <a:blip r:embed="rId4"/>
          <a:stretch>
            <a:fillRect/>
          </a:stretch>
        </p:blipFill>
        <p:spPr>
          <a:xfrm>
            <a:off x="8300456" y="1112494"/>
            <a:ext cx="5344686" cy="3714747"/>
          </a:xfrm>
          <a:prstGeom prst="rect">
            <a:avLst/>
          </a:prstGeom>
        </p:spPr>
      </p:pic>
      <p:pic>
        <p:nvPicPr>
          <p:cNvPr id="5122" name="Picture 2" descr="Как эффективно использовать диалоги на уроках английского?">
            <a:extLst>
              <a:ext uri="{FF2B5EF4-FFF2-40B4-BE49-F238E27FC236}">
                <a16:creationId xmlns:a16="http://schemas.microsoft.com/office/drawing/2014/main" id="{D3E87ED0-0311-420C-B156-84A6512517E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1978" y="1154783"/>
            <a:ext cx="6995158" cy="36724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4" descr="Нейтральный голубой фон - 65 фото">
            <a:extLst>
              <a:ext uri="{FF2B5EF4-FFF2-40B4-BE49-F238E27FC236}">
                <a16:creationId xmlns:a16="http://schemas.microsoft.com/office/drawing/2014/main" id="{268E608E-2677-44B3-98D1-1AFCDC54BA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0" descr="preencoded.png"/>
          <p:cNvPicPr>
            <a:picLocks noChangeAspect="1"/>
          </p:cNvPicPr>
          <p:nvPr/>
        </p:nvPicPr>
        <p:blipFill>
          <a:blip r:embed="rId4"/>
          <a:stretch>
            <a:fillRect/>
          </a:stretch>
        </p:blipFill>
        <p:spPr>
          <a:xfrm>
            <a:off x="9144000" y="0"/>
            <a:ext cx="5486400" cy="8231981"/>
          </a:xfrm>
          <a:prstGeom prst="rect">
            <a:avLst/>
          </a:prstGeom>
        </p:spPr>
      </p:pic>
      <p:sp>
        <p:nvSpPr>
          <p:cNvPr id="3" name="Text 0"/>
          <p:cNvSpPr/>
          <p:nvPr/>
        </p:nvSpPr>
        <p:spPr>
          <a:xfrm>
            <a:off x="345057" y="264795"/>
            <a:ext cx="8488392" cy="1334214"/>
          </a:xfrm>
          <a:prstGeom prst="rect">
            <a:avLst/>
          </a:prstGeom>
          <a:noFill/>
          <a:ln/>
        </p:spPr>
        <p:txBody>
          <a:bodyPr wrap="square" lIns="0" tIns="0" rIns="0" bIns="0" rtlCol="0" anchor="t"/>
          <a:lstStyle/>
          <a:p>
            <a:pPr marL="0" indent="0" algn="ctr">
              <a:lnSpc>
                <a:spcPts val="5250"/>
              </a:lnSpc>
              <a:buNone/>
            </a:pPr>
            <a:r>
              <a:rPr lang="en-US" sz="4200" b="1" dirty="0">
                <a:solidFill>
                  <a:srgbClr val="000000"/>
                </a:solidFill>
                <a:latin typeface="Times New Roman" panose="02020603050405020304" pitchFamily="18" charset="0"/>
                <a:ea typeface="Petrona Bold" pitchFamily="34" charset="-122"/>
                <a:cs typeface="Times New Roman" panose="02020603050405020304" pitchFamily="18" charset="0"/>
              </a:rPr>
              <a:t>Реалізація на </a:t>
            </a:r>
            <a:r>
              <a:rPr lang="en-US" sz="4200" b="1" dirty="0" err="1">
                <a:solidFill>
                  <a:srgbClr val="000000"/>
                </a:solidFill>
                <a:latin typeface="Times New Roman" panose="02020603050405020304" pitchFamily="18" charset="0"/>
                <a:ea typeface="Petrona Bold" pitchFamily="34" charset="-122"/>
                <a:cs typeface="Times New Roman" panose="02020603050405020304" pitchFamily="18" charset="0"/>
              </a:rPr>
              <a:t>уроках</a:t>
            </a:r>
            <a:r>
              <a:rPr lang="en-US" sz="4200" b="1" dirty="0">
                <a:solidFill>
                  <a:srgbClr val="000000"/>
                </a:solidFill>
                <a:latin typeface="Times New Roman" panose="02020603050405020304" pitchFamily="18" charset="0"/>
                <a:ea typeface="Petrona Bold" pitchFamily="34" charset="-122"/>
                <a:cs typeface="Times New Roman" panose="02020603050405020304" pitchFamily="18" charset="0"/>
              </a:rPr>
              <a:t> </a:t>
            </a:r>
            <a:r>
              <a:rPr lang="uk-UA" sz="4200" b="1" dirty="0">
                <a:solidFill>
                  <a:srgbClr val="000000"/>
                </a:solidFill>
                <a:latin typeface="Times New Roman" panose="02020603050405020304" pitchFamily="18" charset="0"/>
                <a:ea typeface="Petrona Bold" pitchFamily="34" charset="-122"/>
                <a:cs typeface="Times New Roman" panose="02020603050405020304" pitchFamily="18" charset="0"/>
              </a:rPr>
              <a:t>інтегрованого курсу </a:t>
            </a:r>
          </a:p>
          <a:p>
            <a:pPr marL="0" indent="0" algn="ctr">
              <a:lnSpc>
                <a:spcPts val="5250"/>
              </a:lnSpc>
              <a:buNone/>
            </a:pPr>
            <a:r>
              <a:rPr lang="uk-UA" sz="4200" b="1" dirty="0">
                <a:solidFill>
                  <a:srgbClr val="000000"/>
                </a:solidFill>
                <a:latin typeface="Times New Roman" panose="02020603050405020304" pitchFamily="18" charset="0"/>
                <a:ea typeface="Petrona Bold" pitchFamily="34" charset="-122"/>
                <a:cs typeface="Times New Roman" panose="02020603050405020304" pitchFamily="18" charset="0"/>
              </a:rPr>
              <a:t>«Я досліджую світ»</a:t>
            </a:r>
            <a:endParaRPr lang="en-US" sz="4200" dirty="0">
              <a:latin typeface="Times New Roman" panose="02020603050405020304" pitchFamily="18" charset="0"/>
              <a:cs typeface="Times New Roman" panose="02020603050405020304" pitchFamily="18" charset="0"/>
            </a:endParaRPr>
          </a:p>
        </p:txBody>
      </p:sp>
      <p:sp>
        <p:nvSpPr>
          <p:cNvPr id="4" name="Shape 1"/>
          <p:cNvSpPr/>
          <p:nvPr/>
        </p:nvSpPr>
        <p:spPr>
          <a:xfrm>
            <a:off x="711518" y="2426851"/>
            <a:ext cx="457438" cy="457438"/>
          </a:xfrm>
          <a:prstGeom prst="roundRect">
            <a:avLst>
              <a:gd name="adj" fmla="val 18667"/>
            </a:avLst>
          </a:prstGeom>
          <a:solidFill>
            <a:srgbClr val="CCEEFF"/>
          </a:solidFill>
          <a:ln w="7620">
            <a:solidFill>
              <a:srgbClr val="B2D4E5"/>
            </a:solidFill>
            <a:prstDash val="solid"/>
          </a:ln>
        </p:spPr>
      </p:sp>
      <p:sp>
        <p:nvSpPr>
          <p:cNvPr id="5" name="Text 2"/>
          <p:cNvSpPr/>
          <p:nvPr/>
        </p:nvSpPr>
        <p:spPr>
          <a:xfrm>
            <a:off x="871657" y="2495431"/>
            <a:ext cx="137041" cy="320278"/>
          </a:xfrm>
          <a:prstGeom prst="rect">
            <a:avLst/>
          </a:prstGeom>
          <a:noFill/>
          <a:ln/>
        </p:spPr>
        <p:txBody>
          <a:bodyPr wrap="none" lIns="0" tIns="0" rIns="0" bIns="0" rtlCol="0" anchor="t"/>
          <a:lstStyle/>
          <a:p>
            <a:pPr marL="0" indent="0" algn="ctr">
              <a:lnSpc>
                <a:spcPts val="2500"/>
              </a:lnSpc>
              <a:buNone/>
            </a:pPr>
            <a:r>
              <a:rPr lang="en-US" sz="2500" b="1" dirty="0">
                <a:solidFill>
                  <a:srgbClr val="272525"/>
                </a:solidFill>
                <a:latin typeface="Petrona Bold" pitchFamily="34" charset="0"/>
                <a:ea typeface="Petrona Bold" pitchFamily="34" charset="-122"/>
                <a:cs typeface="Petrona Bold" pitchFamily="34" charset="-120"/>
              </a:rPr>
              <a:t>1</a:t>
            </a:r>
            <a:endParaRPr lang="en-US" sz="2500" dirty="0"/>
          </a:p>
        </p:txBody>
      </p:sp>
      <p:sp>
        <p:nvSpPr>
          <p:cNvPr id="6" name="Text 3"/>
          <p:cNvSpPr/>
          <p:nvPr/>
        </p:nvSpPr>
        <p:spPr>
          <a:xfrm>
            <a:off x="1372195" y="2426851"/>
            <a:ext cx="2668429" cy="333494"/>
          </a:xfrm>
          <a:prstGeom prst="rect">
            <a:avLst/>
          </a:prstGeom>
          <a:noFill/>
          <a:ln/>
        </p:spPr>
        <p:txBody>
          <a:bodyPr wrap="none" lIns="0" tIns="0" rIns="0" bIns="0" rtlCol="0" anchor="t"/>
          <a:lstStyle/>
          <a:p>
            <a:pPr marL="0" indent="0">
              <a:lnSpc>
                <a:spcPts val="2600"/>
              </a:lnSpc>
              <a:buNone/>
            </a:pPr>
            <a:r>
              <a:rPr lang="en-US" sz="2100" b="1" dirty="0">
                <a:solidFill>
                  <a:srgbClr val="272525"/>
                </a:solidFill>
                <a:latin typeface="Petrona Bold" pitchFamily="34" charset="0"/>
                <a:ea typeface="Petrona Bold" pitchFamily="34" charset="-122"/>
                <a:cs typeface="Petrona Bold" pitchFamily="34" charset="-120"/>
              </a:rPr>
              <a:t>Обговорення тем</a:t>
            </a:r>
            <a:endParaRPr lang="en-US" sz="2100" dirty="0"/>
          </a:p>
        </p:txBody>
      </p:sp>
      <p:sp>
        <p:nvSpPr>
          <p:cNvPr id="7" name="Text 4"/>
          <p:cNvSpPr/>
          <p:nvPr/>
        </p:nvSpPr>
        <p:spPr>
          <a:xfrm>
            <a:off x="1372195" y="2882265"/>
            <a:ext cx="3098244" cy="2927509"/>
          </a:xfrm>
          <a:prstGeom prst="rect">
            <a:avLst/>
          </a:prstGeom>
          <a:noFill/>
          <a:ln/>
        </p:spPr>
        <p:txBody>
          <a:bodyPr wrap="square" lIns="0" tIns="0" rIns="0" bIns="0" rtlCol="0" anchor="t"/>
          <a:lstStyle/>
          <a:p>
            <a:pPr marL="0" indent="0">
              <a:lnSpc>
                <a:spcPts val="2550"/>
              </a:lnSpc>
              <a:buNone/>
            </a:pPr>
            <a:r>
              <a:rPr lang="en-US" sz="1600" dirty="0">
                <a:solidFill>
                  <a:srgbClr val="272525"/>
                </a:solidFill>
                <a:latin typeface="Inter" pitchFamily="34" charset="0"/>
                <a:ea typeface="Inter" pitchFamily="34" charset="-122"/>
                <a:cs typeface="Inter" pitchFamily="34" charset="-120"/>
              </a:rPr>
              <a:t>Учитель може задавати запитання, наприклад, "Чому змінюються пори року?" або "Як люди можуть допомогти зберегти природу?". Учні спільно обговорюють відповіді в парах або малих групах, а потім презентують свої думки.</a:t>
            </a:r>
            <a:endParaRPr lang="en-US" sz="1600" dirty="0"/>
          </a:p>
        </p:txBody>
      </p:sp>
      <p:sp>
        <p:nvSpPr>
          <p:cNvPr id="8" name="Shape 5"/>
          <p:cNvSpPr/>
          <p:nvPr/>
        </p:nvSpPr>
        <p:spPr>
          <a:xfrm>
            <a:off x="4673679" y="2426851"/>
            <a:ext cx="457438" cy="457438"/>
          </a:xfrm>
          <a:prstGeom prst="roundRect">
            <a:avLst>
              <a:gd name="adj" fmla="val 18667"/>
            </a:avLst>
          </a:prstGeom>
          <a:solidFill>
            <a:srgbClr val="CCEEFF"/>
          </a:solidFill>
          <a:ln w="7620">
            <a:solidFill>
              <a:srgbClr val="B2D4E5"/>
            </a:solidFill>
            <a:prstDash val="solid"/>
          </a:ln>
        </p:spPr>
      </p:sp>
      <p:sp>
        <p:nvSpPr>
          <p:cNvPr id="9" name="Text 6"/>
          <p:cNvSpPr/>
          <p:nvPr/>
        </p:nvSpPr>
        <p:spPr>
          <a:xfrm>
            <a:off x="4811554" y="2495431"/>
            <a:ext cx="181570" cy="320278"/>
          </a:xfrm>
          <a:prstGeom prst="rect">
            <a:avLst/>
          </a:prstGeom>
          <a:noFill/>
          <a:ln/>
        </p:spPr>
        <p:txBody>
          <a:bodyPr wrap="none" lIns="0" tIns="0" rIns="0" bIns="0" rtlCol="0" anchor="t"/>
          <a:lstStyle/>
          <a:p>
            <a:pPr marL="0" indent="0" algn="ctr">
              <a:lnSpc>
                <a:spcPts val="2500"/>
              </a:lnSpc>
              <a:buNone/>
            </a:pPr>
            <a:r>
              <a:rPr lang="en-US" sz="2500" b="1" dirty="0">
                <a:solidFill>
                  <a:srgbClr val="272525"/>
                </a:solidFill>
                <a:latin typeface="Petrona Bold" pitchFamily="34" charset="0"/>
                <a:ea typeface="Petrona Bold" pitchFamily="34" charset="-122"/>
                <a:cs typeface="Petrona Bold" pitchFamily="34" charset="-120"/>
              </a:rPr>
              <a:t>2</a:t>
            </a:r>
            <a:endParaRPr lang="en-US" sz="2500" dirty="0"/>
          </a:p>
        </p:txBody>
      </p:sp>
      <p:sp>
        <p:nvSpPr>
          <p:cNvPr id="10" name="Text 7"/>
          <p:cNvSpPr/>
          <p:nvPr/>
        </p:nvSpPr>
        <p:spPr>
          <a:xfrm>
            <a:off x="5334357" y="2426851"/>
            <a:ext cx="3098244" cy="666988"/>
          </a:xfrm>
          <a:prstGeom prst="rect">
            <a:avLst/>
          </a:prstGeom>
          <a:noFill/>
          <a:ln/>
        </p:spPr>
        <p:txBody>
          <a:bodyPr wrap="square" lIns="0" tIns="0" rIns="0" bIns="0" rtlCol="0" anchor="t"/>
          <a:lstStyle/>
          <a:p>
            <a:pPr marL="0" indent="0">
              <a:lnSpc>
                <a:spcPts val="2600"/>
              </a:lnSpc>
              <a:buNone/>
            </a:pPr>
            <a:r>
              <a:rPr lang="en-US" sz="2100" b="1" dirty="0">
                <a:solidFill>
                  <a:srgbClr val="272525"/>
                </a:solidFill>
                <a:latin typeface="Petrona Bold" pitchFamily="34" charset="0"/>
                <a:ea typeface="Petrona Bold" pitchFamily="34" charset="-122"/>
                <a:cs typeface="Petrona Bold" pitchFamily="34" charset="-120"/>
              </a:rPr>
              <a:t>Створення спільних проєктів</a:t>
            </a:r>
            <a:endParaRPr lang="en-US" sz="2100" dirty="0"/>
          </a:p>
        </p:txBody>
      </p:sp>
      <p:sp>
        <p:nvSpPr>
          <p:cNvPr id="11" name="Text 8"/>
          <p:cNvSpPr/>
          <p:nvPr/>
        </p:nvSpPr>
        <p:spPr>
          <a:xfrm>
            <a:off x="5334357" y="3215759"/>
            <a:ext cx="3098244" cy="1626394"/>
          </a:xfrm>
          <a:prstGeom prst="rect">
            <a:avLst/>
          </a:prstGeom>
          <a:noFill/>
          <a:ln/>
        </p:spPr>
        <p:txBody>
          <a:bodyPr wrap="square" lIns="0" tIns="0" rIns="0" bIns="0" rtlCol="0" anchor="t"/>
          <a:lstStyle/>
          <a:p>
            <a:pPr marL="0" indent="0">
              <a:lnSpc>
                <a:spcPts val="2550"/>
              </a:lnSpc>
              <a:buNone/>
            </a:pPr>
            <a:r>
              <a:rPr lang="en-US" sz="1600" dirty="0">
                <a:solidFill>
                  <a:srgbClr val="272525"/>
                </a:solidFill>
                <a:latin typeface="Inter" pitchFamily="34" charset="0"/>
                <a:ea typeface="Inter" pitchFamily="34" charset="-122"/>
                <a:cs typeface="Inter" pitchFamily="34" charset="-120"/>
              </a:rPr>
              <a:t>Наприклад, учні розробляють проєкт "Моє екологічне місто", де кожна група презентує свій план заходів із захисту природи.</a:t>
            </a:r>
            <a:endParaRPr lang="en-US" sz="1600" dirty="0"/>
          </a:p>
        </p:txBody>
      </p:sp>
      <p:sp>
        <p:nvSpPr>
          <p:cNvPr id="12" name="Shape 9"/>
          <p:cNvSpPr/>
          <p:nvPr/>
        </p:nvSpPr>
        <p:spPr>
          <a:xfrm>
            <a:off x="711518" y="6241733"/>
            <a:ext cx="457438" cy="457438"/>
          </a:xfrm>
          <a:prstGeom prst="roundRect">
            <a:avLst>
              <a:gd name="adj" fmla="val 18667"/>
            </a:avLst>
          </a:prstGeom>
          <a:solidFill>
            <a:srgbClr val="CCEEFF"/>
          </a:solidFill>
          <a:ln w="7620">
            <a:solidFill>
              <a:srgbClr val="B2D4E5"/>
            </a:solidFill>
            <a:prstDash val="solid"/>
          </a:ln>
        </p:spPr>
      </p:sp>
      <p:sp>
        <p:nvSpPr>
          <p:cNvPr id="13" name="Text 10"/>
          <p:cNvSpPr/>
          <p:nvPr/>
        </p:nvSpPr>
        <p:spPr>
          <a:xfrm>
            <a:off x="849630" y="6310313"/>
            <a:ext cx="181213" cy="320278"/>
          </a:xfrm>
          <a:prstGeom prst="rect">
            <a:avLst/>
          </a:prstGeom>
          <a:noFill/>
          <a:ln/>
        </p:spPr>
        <p:txBody>
          <a:bodyPr wrap="none" lIns="0" tIns="0" rIns="0" bIns="0" rtlCol="0" anchor="t"/>
          <a:lstStyle/>
          <a:p>
            <a:pPr marL="0" indent="0" algn="ctr">
              <a:lnSpc>
                <a:spcPts val="2500"/>
              </a:lnSpc>
              <a:buNone/>
            </a:pPr>
            <a:r>
              <a:rPr lang="en-US" sz="2500" b="1" dirty="0">
                <a:solidFill>
                  <a:srgbClr val="272525"/>
                </a:solidFill>
                <a:latin typeface="Petrona Bold" pitchFamily="34" charset="0"/>
                <a:ea typeface="Petrona Bold" pitchFamily="34" charset="-122"/>
                <a:cs typeface="Petrona Bold" pitchFamily="34" charset="-120"/>
              </a:rPr>
              <a:t>3</a:t>
            </a:r>
            <a:endParaRPr lang="en-US" sz="2500" dirty="0"/>
          </a:p>
        </p:txBody>
      </p:sp>
      <p:sp>
        <p:nvSpPr>
          <p:cNvPr id="14" name="Text 11"/>
          <p:cNvSpPr/>
          <p:nvPr/>
        </p:nvSpPr>
        <p:spPr>
          <a:xfrm>
            <a:off x="1372195" y="6241733"/>
            <a:ext cx="2893576" cy="333494"/>
          </a:xfrm>
          <a:prstGeom prst="rect">
            <a:avLst/>
          </a:prstGeom>
          <a:noFill/>
          <a:ln/>
        </p:spPr>
        <p:txBody>
          <a:bodyPr wrap="none" lIns="0" tIns="0" rIns="0" bIns="0" rtlCol="0" anchor="t"/>
          <a:lstStyle/>
          <a:p>
            <a:pPr marL="0" indent="0">
              <a:lnSpc>
                <a:spcPts val="2600"/>
              </a:lnSpc>
              <a:buNone/>
            </a:pPr>
            <a:r>
              <a:rPr lang="en-US" sz="2100" b="1" dirty="0">
                <a:solidFill>
                  <a:srgbClr val="272525"/>
                </a:solidFill>
                <a:latin typeface="Petrona Bold" pitchFamily="34" charset="0"/>
                <a:ea typeface="Petrona Bold" pitchFamily="34" charset="-122"/>
                <a:cs typeface="Petrona Bold" pitchFamily="34" charset="-120"/>
              </a:rPr>
              <a:t>Розігрування сценок</a:t>
            </a:r>
            <a:endParaRPr lang="en-US" sz="2100" dirty="0"/>
          </a:p>
        </p:txBody>
      </p:sp>
      <p:sp>
        <p:nvSpPr>
          <p:cNvPr id="15" name="Text 12"/>
          <p:cNvSpPr/>
          <p:nvPr/>
        </p:nvSpPr>
        <p:spPr>
          <a:xfrm>
            <a:off x="1372195" y="6697147"/>
            <a:ext cx="7060287" cy="975836"/>
          </a:xfrm>
          <a:prstGeom prst="rect">
            <a:avLst/>
          </a:prstGeom>
          <a:noFill/>
          <a:ln/>
        </p:spPr>
        <p:txBody>
          <a:bodyPr wrap="square" lIns="0" tIns="0" rIns="0" bIns="0" rtlCol="0" anchor="t"/>
          <a:lstStyle/>
          <a:p>
            <a:pPr marL="0" indent="0">
              <a:lnSpc>
                <a:spcPts val="2550"/>
              </a:lnSpc>
              <a:buNone/>
            </a:pPr>
            <a:r>
              <a:rPr lang="en-US" sz="1600" dirty="0">
                <a:solidFill>
                  <a:srgbClr val="272525"/>
                </a:solidFill>
                <a:latin typeface="Inter" pitchFamily="34" charset="0"/>
                <a:ea typeface="Inter" pitchFamily="34" charset="-122"/>
                <a:cs typeface="Inter" pitchFamily="34" charset="-120"/>
              </a:rPr>
              <a:t>Учні моделюють ситуації, як-от "Розмова науковця з екологом", де вони пояснюють і обговорюють природні явища або екологічні проблеми.</a:t>
            </a:r>
            <a:endParaRPr lang="en-US" sz="16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Нейтральный голубой фон - 65 фото">
            <a:extLst>
              <a:ext uri="{FF2B5EF4-FFF2-40B4-BE49-F238E27FC236}">
                <a16:creationId xmlns:a16="http://schemas.microsoft.com/office/drawing/2014/main" id="{5BA8D83C-BDE1-452C-B622-DB22C13BAB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814387" y="324386"/>
            <a:ext cx="13315681" cy="744260"/>
          </a:xfrm>
          <a:prstGeom prst="rect">
            <a:avLst/>
          </a:prstGeom>
          <a:noFill/>
          <a:ln/>
        </p:spPr>
        <p:txBody>
          <a:bodyPr wrap="none" lIns="0" tIns="0" rIns="0" bIns="0" rtlCol="0" anchor="t"/>
          <a:lstStyle/>
          <a:p>
            <a:pPr marL="0" indent="0" algn="ctr">
              <a:lnSpc>
                <a:spcPts val="5850"/>
              </a:lnSpc>
              <a:buNone/>
            </a:pPr>
            <a:r>
              <a:rPr lang="en-US" sz="4650" b="1" dirty="0">
                <a:solidFill>
                  <a:srgbClr val="000000"/>
                </a:solidFill>
                <a:latin typeface="Times New Roman" panose="02020603050405020304" pitchFamily="18" charset="0"/>
                <a:ea typeface="Petrona Bold" pitchFamily="34" charset="-122"/>
                <a:cs typeface="Times New Roman" panose="02020603050405020304" pitchFamily="18" charset="0"/>
              </a:rPr>
              <a:t>Застосування на уроках мистецтва</a:t>
            </a:r>
            <a:endParaRPr lang="en-US" sz="4650" dirty="0">
              <a:latin typeface="Times New Roman" panose="02020603050405020304" pitchFamily="18" charset="0"/>
              <a:cs typeface="Times New Roman" panose="02020603050405020304" pitchFamily="18" charset="0"/>
            </a:endParaRPr>
          </a:p>
        </p:txBody>
      </p:sp>
      <p:pic>
        <p:nvPicPr>
          <p:cNvPr id="3" name="Image 0" descr="preencoded.png"/>
          <p:cNvPicPr>
            <a:picLocks noChangeAspect="1"/>
          </p:cNvPicPr>
          <p:nvPr/>
        </p:nvPicPr>
        <p:blipFill>
          <a:blip r:embed="rId4"/>
          <a:stretch>
            <a:fillRect/>
          </a:stretch>
        </p:blipFill>
        <p:spPr>
          <a:xfrm>
            <a:off x="793790" y="2137291"/>
            <a:ext cx="4120753" cy="2546747"/>
          </a:xfrm>
          <a:prstGeom prst="rect">
            <a:avLst/>
          </a:prstGeom>
        </p:spPr>
      </p:pic>
      <p:sp>
        <p:nvSpPr>
          <p:cNvPr id="4" name="Text 1"/>
          <p:cNvSpPr/>
          <p:nvPr/>
        </p:nvSpPr>
        <p:spPr>
          <a:xfrm>
            <a:off x="793790" y="4967526"/>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Презентація робіт</a:t>
            </a:r>
            <a:endParaRPr lang="en-US" sz="2300" dirty="0"/>
          </a:p>
        </p:txBody>
      </p:sp>
      <p:sp>
        <p:nvSpPr>
          <p:cNvPr id="5" name="Text 2"/>
          <p:cNvSpPr/>
          <p:nvPr/>
        </p:nvSpPr>
        <p:spPr>
          <a:xfrm>
            <a:off x="793790" y="5475684"/>
            <a:ext cx="4120753" cy="1814513"/>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Учні створюють малюнки або аплікації на задану тему. Вони презентують свої роботи перед класом, пояснюючи, що саме вони хотіли показати.</a:t>
            </a:r>
            <a:endParaRPr lang="en-US" sz="1750" dirty="0"/>
          </a:p>
        </p:txBody>
      </p:sp>
      <p:pic>
        <p:nvPicPr>
          <p:cNvPr id="6" name="Image 1" descr="preencoded.png"/>
          <p:cNvPicPr>
            <a:picLocks noChangeAspect="1"/>
          </p:cNvPicPr>
          <p:nvPr/>
        </p:nvPicPr>
        <p:blipFill>
          <a:blip r:embed="rId5"/>
          <a:stretch>
            <a:fillRect/>
          </a:stretch>
        </p:blipFill>
        <p:spPr>
          <a:xfrm>
            <a:off x="5254704" y="2137291"/>
            <a:ext cx="4120872" cy="2546866"/>
          </a:xfrm>
          <a:prstGeom prst="rect">
            <a:avLst/>
          </a:prstGeom>
        </p:spPr>
      </p:pic>
      <p:sp>
        <p:nvSpPr>
          <p:cNvPr id="7" name="Text 3"/>
          <p:cNvSpPr/>
          <p:nvPr/>
        </p:nvSpPr>
        <p:spPr>
          <a:xfrm>
            <a:off x="5254704" y="4967645"/>
            <a:ext cx="3631287"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Обговорення творчості</a:t>
            </a:r>
            <a:endParaRPr lang="en-US" sz="2300" dirty="0"/>
          </a:p>
        </p:txBody>
      </p:sp>
      <p:sp>
        <p:nvSpPr>
          <p:cNvPr id="8" name="Text 4"/>
          <p:cNvSpPr/>
          <p:nvPr/>
        </p:nvSpPr>
        <p:spPr>
          <a:xfrm>
            <a:off x="5254704" y="5475803"/>
            <a:ext cx="4120872" cy="1451610"/>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Учитель пропонує учням висловити свої враження від відомих творів мистецтва. Учні навчаються давати оцінки та формулювати аргументи.</a:t>
            </a:r>
            <a:endParaRPr lang="en-US" sz="1750" dirty="0"/>
          </a:p>
        </p:txBody>
      </p:sp>
      <p:pic>
        <p:nvPicPr>
          <p:cNvPr id="9" name="Image 2" descr="preencoded.png"/>
          <p:cNvPicPr>
            <a:picLocks noChangeAspect="1"/>
          </p:cNvPicPr>
          <p:nvPr/>
        </p:nvPicPr>
        <p:blipFill>
          <a:blip r:embed="rId6"/>
          <a:stretch>
            <a:fillRect/>
          </a:stretch>
        </p:blipFill>
        <p:spPr>
          <a:xfrm>
            <a:off x="9715738" y="2137291"/>
            <a:ext cx="4120753" cy="2546747"/>
          </a:xfrm>
          <a:prstGeom prst="rect">
            <a:avLst/>
          </a:prstGeom>
        </p:spPr>
      </p:pic>
      <p:sp>
        <p:nvSpPr>
          <p:cNvPr id="10" name="Text 5"/>
          <p:cNvSpPr/>
          <p:nvPr/>
        </p:nvSpPr>
        <p:spPr>
          <a:xfrm>
            <a:off x="9715738" y="4967526"/>
            <a:ext cx="2977039" cy="372070"/>
          </a:xfrm>
          <a:prstGeom prst="rect">
            <a:avLst/>
          </a:prstGeom>
          <a:noFill/>
          <a:ln/>
        </p:spPr>
        <p:txBody>
          <a:bodyPr wrap="none" lIns="0" tIns="0" rIns="0" bIns="0" rtlCol="0" anchor="t"/>
          <a:lstStyle/>
          <a:p>
            <a:pPr marL="0" indent="0" algn="l">
              <a:lnSpc>
                <a:spcPts val="2900"/>
              </a:lnSpc>
              <a:buNone/>
            </a:pPr>
            <a:r>
              <a:rPr lang="en-US" sz="2300" b="1" dirty="0">
                <a:solidFill>
                  <a:srgbClr val="272525"/>
                </a:solidFill>
                <a:latin typeface="Petrona Bold" pitchFamily="34" charset="0"/>
                <a:ea typeface="Petrona Bold" pitchFamily="34" charset="-122"/>
                <a:cs typeface="Petrona Bold" pitchFamily="34" charset="-120"/>
              </a:rPr>
              <a:t>Творчі дискусії</a:t>
            </a:r>
            <a:endParaRPr lang="en-US" sz="2300" dirty="0"/>
          </a:p>
        </p:txBody>
      </p:sp>
      <p:sp>
        <p:nvSpPr>
          <p:cNvPr id="11" name="Text 6"/>
          <p:cNvSpPr/>
          <p:nvPr/>
        </p:nvSpPr>
        <p:spPr>
          <a:xfrm>
            <a:off x="9715738" y="5475684"/>
            <a:ext cx="4120753" cy="1814513"/>
          </a:xfrm>
          <a:prstGeom prst="rect">
            <a:avLst/>
          </a:prstGeom>
          <a:noFill/>
          <a:ln/>
        </p:spPr>
        <p:txBody>
          <a:bodyPr wrap="square" lIns="0" tIns="0" rIns="0" bIns="0" rtlCol="0" anchor="t"/>
          <a:lstStyle/>
          <a:p>
            <a:pPr marL="0" indent="0" algn="l">
              <a:lnSpc>
                <a:spcPts val="2850"/>
              </a:lnSpc>
              <a:buNone/>
            </a:pPr>
            <a:r>
              <a:rPr lang="en-US" sz="1750" dirty="0">
                <a:solidFill>
                  <a:srgbClr val="272525"/>
                </a:solidFill>
                <a:latin typeface="Inter" pitchFamily="34" charset="0"/>
                <a:ea typeface="Inter" pitchFamily="34" charset="-122"/>
                <a:cs typeface="Inter" pitchFamily="34" charset="-120"/>
              </a:rPr>
              <a:t>Учні спільно обговорюють теми в групах. Наприклад, "Чому художники обирають різні кольори?" або "Яке мистецтво найкраще виражає емоції?".</a:t>
            </a:r>
            <a:endParaRPr lang="en-US" sz="17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Нейтральный голубой фон - 65 фото">
            <a:extLst>
              <a:ext uri="{FF2B5EF4-FFF2-40B4-BE49-F238E27FC236}">
                <a16:creationId xmlns:a16="http://schemas.microsoft.com/office/drawing/2014/main" id="{4BB214E0-FA3D-40F7-81A6-B1FD7C2FDD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0" descr="preencoded.png"/>
          <p:cNvPicPr>
            <a:picLocks noChangeAspect="1"/>
          </p:cNvPicPr>
          <p:nvPr/>
        </p:nvPicPr>
        <p:blipFill>
          <a:blip r:embed="rId4"/>
          <a:stretch>
            <a:fillRect/>
          </a:stretch>
        </p:blipFill>
        <p:spPr>
          <a:xfrm>
            <a:off x="9144000" y="0"/>
            <a:ext cx="5486400" cy="8229600"/>
          </a:xfrm>
          <a:prstGeom prst="rect">
            <a:avLst/>
          </a:prstGeom>
        </p:spPr>
      </p:pic>
      <p:sp>
        <p:nvSpPr>
          <p:cNvPr id="3" name="Text 0"/>
          <p:cNvSpPr/>
          <p:nvPr/>
        </p:nvSpPr>
        <p:spPr>
          <a:xfrm>
            <a:off x="793790" y="237603"/>
            <a:ext cx="7556421" cy="2977039"/>
          </a:xfrm>
          <a:prstGeom prst="rect">
            <a:avLst/>
          </a:prstGeom>
          <a:noFill/>
          <a:ln/>
        </p:spPr>
        <p:txBody>
          <a:bodyPr wrap="square" lIns="0" tIns="0" rIns="0" bIns="0" rtlCol="0" anchor="t"/>
          <a:lstStyle/>
          <a:p>
            <a:pPr marL="0" indent="0" algn="ctr">
              <a:lnSpc>
                <a:spcPts val="5850"/>
              </a:lnSpc>
              <a:buNone/>
            </a:pPr>
            <a:r>
              <a:rPr lang="en-US" sz="4650" b="1" dirty="0">
                <a:solidFill>
                  <a:srgbClr val="000000"/>
                </a:solidFill>
                <a:latin typeface="Times New Roman" panose="02020603050405020304" pitchFamily="18" charset="0"/>
                <a:ea typeface="Petrona Bold" pitchFamily="34" charset="-122"/>
                <a:cs typeface="Times New Roman" panose="02020603050405020304" pitchFamily="18" charset="0"/>
              </a:rPr>
              <a:t>Роль вчителя у формуванні комунікативної компетентності</a:t>
            </a:r>
            <a:endParaRPr lang="en-US" sz="4650" dirty="0">
              <a:latin typeface="Times New Roman" panose="02020603050405020304" pitchFamily="18" charset="0"/>
              <a:cs typeface="Times New Roman" panose="02020603050405020304" pitchFamily="18" charset="0"/>
            </a:endParaRPr>
          </a:p>
        </p:txBody>
      </p:sp>
      <p:sp>
        <p:nvSpPr>
          <p:cNvPr id="4" name="Text 1"/>
          <p:cNvSpPr/>
          <p:nvPr/>
        </p:nvSpPr>
        <p:spPr>
          <a:xfrm>
            <a:off x="586597" y="3388995"/>
            <a:ext cx="7763614" cy="1451610"/>
          </a:xfrm>
          <a:prstGeom prst="rect">
            <a:avLst/>
          </a:prstGeom>
          <a:noFill/>
          <a:ln/>
        </p:spPr>
        <p:txBody>
          <a:bodyPr wrap="square" lIns="0" tIns="0" rIns="0" bIns="0" rtlCol="0" anchor="t"/>
          <a:lstStyle/>
          <a:p>
            <a:pPr indent="449263" algn="just">
              <a:lnSpc>
                <a:spcPts val="2850"/>
              </a:lnSpc>
              <a:buNone/>
            </a:pP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Вчитель відіграє ключову роль у формуванні комунікативної компетентності учнів. Він створює сприятливе середовище для спілкування, заохочує дітей до висловлення власних думок, надає зворотний зв'язок та коректує мовленнєві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помилки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a:t>
            </a:r>
            <a:endParaRPr lang="uk-UA" sz="2400" dirty="0">
              <a:solidFill>
                <a:srgbClr val="272525"/>
              </a:solidFill>
              <a:latin typeface="Times New Roman" panose="02020603050405020304" pitchFamily="18" charset="0"/>
              <a:ea typeface="Inter" pitchFamily="34" charset="-122"/>
              <a:cs typeface="Times New Roman" panose="02020603050405020304" pitchFamily="18" charset="0"/>
            </a:endParaRPr>
          </a:p>
          <a:p>
            <a:pPr indent="449263" algn="just">
              <a:lnSpc>
                <a:spcPts val="2850"/>
              </a:lnSpc>
            </a:pP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Вчитель</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також</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допомагає</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учням</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розвивати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навички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активного</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слухання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критичного</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мислення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та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ефективного</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спілкування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Він</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використовує</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різноманітні</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методи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та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прийоми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щоб</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зробити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процес</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навчання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цікавим</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та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ефективним</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lnSpc>
                <a:spcPts val="2850"/>
              </a:lnSpc>
              <a:buNone/>
            </a:pPr>
            <a:endParaRPr lang="en-US" sz="1750" dirty="0"/>
          </a:p>
        </p:txBody>
      </p:sp>
      <p:sp>
        <p:nvSpPr>
          <p:cNvPr id="5" name="Text 2"/>
          <p:cNvSpPr/>
          <p:nvPr/>
        </p:nvSpPr>
        <p:spPr>
          <a:xfrm>
            <a:off x="793790" y="5900976"/>
            <a:ext cx="7556421" cy="1451610"/>
          </a:xfrm>
          <a:prstGeom prst="rect">
            <a:avLst/>
          </a:prstGeom>
          <a:noFill/>
          <a:ln/>
        </p:spPr>
        <p:txBody>
          <a:bodyPr wrap="square" lIns="0" tIns="0" rIns="0" bIns="0" rtlCol="0" anchor="t"/>
          <a:lstStyle/>
          <a:p>
            <a:pPr marL="0" indent="0">
              <a:lnSpc>
                <a:spcPts val="2850"/>
              </a:lnSpc>
              <a:buNone/>
            </a:pPr>
            <a:endParaRPr lang="en-US" sz="17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4" descr="Нейтральный голубой фон - 65 фото">
            <a:extLst>
              <a:ext uri="{FF2B5EF4-FFF2-40B4-BE49-F238E27FC236}">
                <a16:creationId xmlns:a16="http://schemas.microsoft.com/office/drawing/2014/main" id="{BFCAEBA9-AD68-4593-93F2-6529DCF160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54"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 0"/>
          <p:cNvSpPr/>
          <p:nvPr/>
        </p:nvSpPr>
        <p:spPr>
          <a:xfrm>
            <a:off x="699967" y="381477"/>
            <a:ext cx="7744063" cy="1312307"/>
          </a:xfrm>
          <a:prstGeom prst="rect">
            <a:avLst/>
          </a:prstGeom>
          <a:noFill/>
          <a:ln/>
        </p:spPr>
        <p:txBody>
          <a:bodyPr wrap="square" lIns="0" tIns="0" rIns="0" bIns="0" rtlCol="0" anchor="t"/>
          <a:lstStyle/>
          <a:p>
            <a:pPr marL="0" indent="0" algn="ctr">
              <a:lnSpc>
                <a:spcPts val="5150"/>
              </a:lnSpc>
              <a:buNone/>
            </a:pPr>
            <a:r>
              <a:rPr lang="en-US" sz="4100" b="1" dirty="0">
                <a:solidFill>
                  <a:srgbClr val="000000"/>
                </a:solidFill>
                <a:latin typeface="Times New Roman" panose="02020603050405020304" pitchFamily="18" charset="0"/>
                <a:ea typeface="Petrona Bold" pitchFamily="34" charset="-122"/>
                <a:cs typeface="Times New Roman" panose="02020603050405020304" pitchFamily="18" charset="0"/>
              </a:rPr>
              <a:t>Підтримка сприятливого психологічного клімату</a:t>
            </a:r>
            <a:endParaRPr lang="en-US" sz="4100" dirty="0">
              <a:latin typeface="Times New Roman" panose="02020603050405020304" pitchFamily="18" charset="0"/>
              <a:cs typeface="Times New Roman" panose="02020603050405020304" pitchFamily="18" charset="0"/>
            </a:endParaRPr>
          </a:p>
        </p:txBody>
      </p:sp>
      <p:sp>
        <p:nvSpPr>
          <p:cNvPr id="4" name="Shape 1"/>
          <p:cNvSpPr/>
          <p:nvPr/>
        </p:nvSpPr>
        <p:spPr>
          <a:xfrm>
            <a:off x="754804" y="2723138"/>
            <a:ext cx="3772138" cy="2783324"/>
          </a:xfrm>
          <a:prstGeom prst="roundRect">
            <a:avLst>
              <a:gd name="adj" fmla="val 3018"/>
            </a:avLst>
          </a:prstGeom>
          <a:solidFill>
            <a:srgbClr val="CCEEFF"/>
          </a:solidFill>
          <a:ln w="7620">
            <a:solidFill>
              <a:srgbClr val="B2D4E5"/>
            </a:solidFill>
            <a:prstDash val="solid"/>
          </a:ln>
        </p:spPr>
      </p:sp>
      <p:sp>
        <p:nvSpPr>
          <p:cNvPr id="5" name="Text 2"/>
          <p:cNvSpPr/>
          <p:nvPr/>
        </p:nvSpPr>
        <p:spPr>
          <a:xfrm>
            <a:off x="907494" y="2885242"/>
            <a:ext cx="3059430" cy="328136"/>
          </a:xfrm>
          <a:prstGeom prst="rect">
            <a:avLst/>
          </a:prstGeom>
          <a:noFill/>
          <a:ln/>
        </p:spPr>
        <p:txBody>
          <a:bodyPr wrap="none" lIns="0" tIns="0" rIns="0" bIns="0" rtlCol="0" anchor="t"/>
          <a:lstStyle/>
          <a:p>
            <a:pPr marL="0" indent="0">
              <a:lnSpc>
                <a:spcPts val="2550"/>
              </a:lnSpc>
              <a:buNone/>
            </a:pPr>
            <a:r>
              <a:rPr lang="en-US" sz="2050" b="1" dirty="0">
                <a:solidFill>
                  <a:srgbClr val="272525"/>
                </a:solidFill>
                <a:latin typeface="Petrona Bold" pitchFamily="34" charset="0"/>
                <a:ea typeface="Petrona Bold" pitchFamily="34" charset="-122"/>
                <a:cs typeface="Petrona Bold" pitchFamily="34" charset="-120"/>
              </a:rPr>
              <a:t>Довіра і взаємоповага</a:t>
            </a:r>
            <a:endParaRPr lang="en-US" sz="2050" dirty="0"/>
          </a:p>
        </p:txBody>
      </p:sp>
      <p:sp>
        <p:nvSpPr>
          <p:cNvPr id="6" name="Text 3"/>
          <p:cNvSpPr/>
          <p:nvPr/>
        </p:nvSpPr>
        <p:spPr>
          <a:xfrm>
            <a:off x="907494" y="3333274"/>
            <a:ext cx="3357086" cy="1920240"/>
          </a:xfrm>
          <a:prstGeom prst="rect">
            <a:avLst/>
          </a:prstGeom>
          <a:noFill/>
          <a:ln/>
        </p:spPr>
        <p:txBody>
          <a:bodyPr wrap="square" lIns="0" tIns="0" rIns="0" bIns="0" rtlCol="0" anchor="t"/>
          <a:lstStyle/>
          <a:p>
            <a:pPr marL="0" indent="0">
              <a:lnSpc>
                <a:spcPts val="2500"/>
              </a:lnSpc>
              <a:buNone/>
            </a:pPr>
            <a:r>
              <a:rPr lang="en-US" sz="1550" dirty="0">
                <a:solidFill>
                  <a:srgbClr val="272525"/>
                </a:solidFill>
                <a:latin typeface="Inter" pitchFamily="34" charset="0"/>
                <a:ea typeface="Inter" pitchFamily="34" charset="-122"/>
                <a:cs typeface="Inter" pitchFamily="34" charset="-120"/>
              </a:rPr>
              <a:t>Створення атмосфери довіри і взаємоповаги є ключовим для ефективної комунікації. Діти повинні відчувати, що їхні думки і почуття важливі, і що їх слухають.</a:t>
            </a:r>
            <a:endParaRPr lang="en-US" sz="1550" dirty="0"/>
          </a:p>
        </p:txBody>
      </p:sp>
      <p:sp>
        <p:nvSpPr>
          <p:cNvPr id="7" name="Shape 4"/>
          <p:cNvSpPr/>
          <p:nvPr/>
        </p:nvSpPr>
        <p:spPr>
          <a:xfrm>
            <a:off x="4672013" y="2677716"/>
            <a:ext cx="3772138" cy="2783324"/>
          </a:xfrm>
          <a:prstGeom prst="roundRect">
            <a:avLst>
              <a:gd name="adj" fmla="val 3018"/>
            </a:avLst>
          </a:prstGeom>
          <a:solidFill>
            <a:srgbClr val="CCEEFF"/>
          </a:solidFill>
          <a:ln w="7620">
            <a:solidFill>
              <a:srgbClr val="B2D4E5"/>
            </a:solidFill>
            <a:prstDash val="solid"/>
          </a:ln>
        </p:spPr>
      </p:sp>
      <p:sp>
        <p:nvSpPr>
          <p:cNvPr id="8" name="Text 5"/>
          <p:cNvSpPr/>
          <p:nvPr/>
        </p:nvSpPr>
        <p:spPr>
          <a:xfrm>
            <a:off x="4879538" y="2885242"/>
            <a:ext cx="2944416" cy="328136"/>
          </a:xfrm>
          <a:prstGeom prst="rect">
            <a:avLst/>
          </a:prstGeom>
          <a:noFill/>
          <a:ln/>
        </p:spPr>
        <p:txBody>
          <a:bodyPr wrap="none" lIns="0" tIns="0" rIns="0" bIns="0" rtlCol="0" anchor="t"/>
          <a:lstStyle/>
          <a:p>
            <a:pPr marL="0" indent="0">
              <a:lnSpc>
                <a:spcPts val="2550"/>
              </a:lnSpc>
              <a:buNone/>
            </a:pPr>
            <a:r>
              <a:rPr lang="en-US" sz="2050" b="1" dirty="0">
                <a:solidFill>
                  <a:srgbClr val="272525"/>
                </a:solidFill>
                <a:latin typeface="Petrona Bold" pitchFamily="34" charset="0"/>
                <a:ea typeface="Petrona Bold" pitchFamily="34" charset="-122"/>
                <a:cs typeface="Petrona Bold" pitchFamily="34" charset="-120"/>
              </a:rPr>
              <a:t>Відкритість і щирість</a:t>
            </a:r>
            <a:endParaRPr lang="en-US" sz="2050" dirty="0"/>
          </a:p>
        </p:txBody>
      </p:sp>
      <p:sp>
        <p:nvSpPr>
          <p:cNvPr id="9" name="Text 6"/>
          <p:cNvSpPr/>
          <p:nvPr/>
        </p:nvSpPr>
        <p:spPr>
          <a:xfrm>
            <a:off x="4879538" y="3333274"/>
            <a:ext cx="3357086" cy="1600200"/>
          </a:xfrm>
          <a:prstGeom prst="rect">
            <a:avLst/>
          </a:prstGeom>
          <a:noFill/>
          <a:ln/>
        </p:spPr>
        <p:txBody>
          <a:bodyPr wrap="square" lIns="0" tIns="0" rIns="0" bIns="0" rtlCol="0" anchor="t"/>
          <a:lstStyle/>
          <a:p>
            <a:pPr marL="0" indent="0">
              <a:lnSpc>
                <a:spcPts val="2500"/>
              </a:lnSpc>
              <a:buNone/>
            </a:pPr>
            <a:r>
              <a:rPr lang="en-US" sz="1550" dirty="0">
                <a:solidFill>
                  <a:srgbClr val="272525"/>
                </a:solidFill>
                <a:latin typeface="Inter" pitchFamily="34" charset="0"/>
                <a:ea typeface="Inter" pitchFamily="34" charset="-122"/>
                <a:cs typeface="Inter" pitchFamily="34" charset="-120"/>
              </a:rPr>
              <a:t>Важливо створити відкрите і щире середовище, де діти можуть вільно висловлювати свої думки і почуття, не боячись критики або осуду.</a:t>
            </a:r>
            <a:endParaRPr lang="en-US" sz="1550" dirty="0"/>
          </a:p>
        </p:txBody>
      </p:sp>
      <p:sp>
        <p:nvSpPr>
          <p:cNvPr id="10" name="Shape 7"/>
          <p:cNvSpPr/>
          <p:nvPr/>
        </p:nvSpPr>
        <p:spPr>
          <a:xfrm>
            <a:off x="699968" y="5660946"/>
            <a:ext cx="7744063" cy="1503164"/>
          </a:xfrm>
          <a:prstGeom prst="roundRect">
            <a:avLst>
              <a:gd name="adj" fmla="val 5588"/>
            </a:avLst>
          </a:prstGeom>
          <a:solidFill>
            <a:srgbClr val="CCEEFF"/>
          </a:solidFill>
          <a:ln w="7620">
            <a:solidFill>
              <a:srgbClr val="B2D4E5"/>
            </a:solidFill>
            <a:prstDash val="solid"/>
          </a:ln>
        </p:spPr>
      </p:sp>
      <p:sp>
        <p:nvSpPr>
          <p:cNvPr id="11" name="Text 8"/>
          <p:cNvSpPr/>
          <p:nvPr/>
        </p:nvSpPr>
        <p:spPr>
          <a:xfrm>
            <a:off x="907494" y="5868472"/>
            <a:ext cx="2838450" cy="328136"/>
          </a:xfrm>
          <a:prstGeom prst="rect">
            <a:avLst/>
          </a:prstGeom>
          <a:noFill/>
          <a:ln/>
        </p:spPr>
        <p:txBody>
          <a:bodyPr wrap="none" lIns="0" tIns="0" rIns="0" bIns="0" rtlCol="0" anchor="t"/>
          <a:lstStyle/>
          <a:p>
            <a:pPr marL="0" indent="0">
              <a:lnSpc>
                <a:spcPts val="2550"/>
              </a:lnSpc>
              <a:buNone/>
            </a:pPr>
            <a:r>
              <a:rPr lang="en-US" sz="2050" b="1" dirty="0">
                <a:solidFill>
                  <a:srgbClr val="272525"/>
                </a:solidFill>
                <a:latin typeface="Petrona Bold" pitchFamily="34" charset="0"/>
                <a:ea typeface="Petrona Bold" pitchFamily="34" charset="-122"/>
                <a:cs typeface="Petrona Bold" pitchFamily="34" charset="-120"/>
              </a:rPr>
              <a:t>Емоційна підтримка</a:t>
            </a:r>
            <a:endParaRPr lang="en-US" sz="2050" dirty="0"/>
          </a:p>
        </p:txBody>
      </p:sp>
      <p:sp>
        <p:nvSpPr>
          <p:cNvPr id="12" name="Text 9"/>
          <p:cNvSpPr/>
          <p:nvPr/>
        </p:nvSpPr>
        <p:spPr>
          <a:xfrm>
            <a:off x="907494" y="6316504"/>
            <a:ext cx="7329011" cy="640080"/>
          </a:xfrm>
          <a:prstGeom prst="rect">
            <a:avLst/>
          </a:prstGeom>
          <a:noFill/>
          <a:ln/>
        </p:spPr>
        <p:txBody>
          <a:bodyPr wrap="square" lIns="0" tIns="0" rIns="0" bIns="0" rtlCol="0" anchor="t"/>
          <a:lstStyle/>
          <a:p>
            <a:pPr marL="0" indent="0">
              <a:lnSpc>
                <a:spcPts val="2500"/>
              </a:lnSpc>
              <a:buNone/>
            </a:pPr>
            <a:r>
              <a:rPr lang="en-US" sz="1550" dirty="0">
                <a:solidFill>
                  <a:srgbClr val="272525"/>
                </a:solidFill>
                <a:latin typeface="Inter" pitchFamily="34" charset="0"/>
                <a:ea typeface="Inter" pitchFamily="34" charset="-122"/>
                <a:cs typeface="Inter" pitchFamily="34" charset="-120"/>
              </a:rPr>
              <a:t>Вчитель повинен бути готовий надати емоційну підтримку дітям, які відчувають труднощі з вираженням своїх думок або почуттів.</a:t>
            </a:r>
            <a:endParaRPr lang="en-US" sz="1550" dirty="0"/>
          </a:p>
        </p:txBody>
      </p:sp>
      <p:pic>
        <p:nvPicPr>
          <p:cNvPr id="4098" name="Picture 2" descr="Методичний воркшоп для вчителів англійської мови – Комунальна установа  «Одеський центр професійного розвитку педагогічних працівників»">
            <a:extLst>
              <a:ext uri="{FF2B5EF4-FFF2-40B4-BE49-F238E27FC236}">
                <a16:creationId xmlns:a16="http://schemas.microsoft.com/office/drawing/2014/main" id="{7EB66F57-2A1C-4C3C-AA26-4F4F3181B7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51554" y="293504"/>
            <a:ext cx="5681069" cy="319560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Що з НУШ у містечках і селах: розповідь директорів, вчителів та батьків |  Нова українська школа">
            <a:extLst>
              <a:ext uri="{FF2B5EF4-FFF2-40B4-BE49-F238E27FC236}">
                <a16:creationId xmlns:a16="http://schemas.microsoft.com/office/drawing/2014/main" id="{13CFD744-9911-4D71-B6F8-0129F8E18B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89222" y="3792031"/>
            <a:ext cx="5743401" cy="38337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4" descr="Нейтральный голубой фон - 65 фото">
            <a:extLst>
              <a:ext uri="{FF2B5EF4-FFF2-40B4-BE49-F238E27FC236}">
                <a16:creationId xmlns:a16="http://schemas.microsoft.com/office/drawing/2014/main" id="{02072B15-D9FC-4645-A809-93C33C1851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 0"/>
          <p:cNvSpPr/>
          <p:nvPr/>
        </p:nvSpPr>
        <p:spPr>
          <a:xfrm>
            <a:off x="694730" y="3195757"/>
            <a:ext cx="13676878" cy="651272"/>
          </a:xfrm>
          <a:prstGeom prst="rect">
            <a:avLst/>
          </a:prstGeom>
          <a:noFill/>
          <a:ln/>
        </p:spPr>
        <p:txBody>
          <a:bodyPr wrap="none" lIns="0" tIns="0" rIns="0" bIns="0" rtlCol="0" anchor="t"/>
          <a:lstStyle/>
          <a:p>
            <a:pPr marL="0" indent="0" algn="ctr">
              <a:lnSpc>
                <a:spcPts val="5100"/>
              </a:lnSpc>
              <a:buNone/>
            </a:pPr>
            <a:r>
              <a:rPr lang="en-US" sz="4100" b="1" dirty="0">
                <a:solidFill>
                  <a:srgbClr val="000000"/>
                </a:solidFill>
                <a:latin typeface="Times New Roman" panose="02020603050405020304" pitchFamily="18" charset="0"/>
                <a:ea typeface="Petrona Bold" pitchFamily="34" charset="-122"/>
                <a:cs typeface="Times New Roman" panose="02020603050405020304" pitchFamily="18" charset="0"/>
              </a:rPr>
              <a:t>Стимулювання до висловлення власних думок</a:t>
            </a:r>
            <a:endParaRPr lang="en-US" sz="4100" dirty="0">
              <a:latin typeface="Times New Roman" panose="02020603050405020304" pitchFamily="18" charset="0"/>
              <a:cs typeface="Times New Roman" panose="02020603050405020304" pitchFamily="18" charset="0"/>
            </a:endParaRPr>
          </a:p>
        </p:txBody>
      </p:sp>
      <p:pic>
        <p:nvPicPr>
          <p:cNvPr id="4" name="Image 1" descr="preencoded.png"/>
          <p:cNvPicPr>
            <a:picLocks noChangeAspect="1"/>
          </p:cNvPicPr>
          <p:nvPr/>
        </p:nvPicPr>
        <p:blipFill>
          <a:blip r:embed="rId4"/>
          <a:stretch>
            <a:fillRect/>
          </a:stretch>
        </p:blipFill>
        <p:spPr>
          <a:xfrm>
            <a:off x="694730" y="4144685"/>
            <a:ext cx="496133" cy="496133"/>
          </a:xfrm>
          <a:prstGeom prst="rect">
            <a:avLst/>
          </a:prstGeom>
        </p:spPr>
      </p:pic>
      <p:sp>
        <p:nvSpPr>
          <p:cNvPr id="5" name="Text 1"/>
          <p:cNvSpPr/>
          <p:nvPr/>
        </p:nvSpPr>
        <p:spPr>
          <a:xfrm>
            <a:off x="694730" y="4839295"/>
            <a:ext cx="4215170" cy="651272"/>
          </a:xfrm>
          <a:prstGeom prst="rect">
            <a:avLst/>
          </a:prstGeom>
          <a:noFill/>
          <a:ln/>
        </p:spPr>
        <p:txBody>
          <a:bodyPr wrap="square" lIns="0" tIns="0" rIns="0" bIns="0" rtlCol="0" anchor="t"/>
          <a:lstStyle/>
          <a:p>
            <a:pPr marL="0" indent="0" algn="l">
              <a:lnSpc>
                <a:spcPts val="2550"/>
              </a:lnSpc>
              <a:buNone/>
            </a:pPr>
            <a:r>
              <a:rPr lang="en-US" sz="2050" b="1" dirty="0">
                <a:solidFill>
                  <a:srgbClr val="272525"/>
                </a:solidFill>
                <a:latin typeface="Petrona Bold" pitchFamily="34" charset="0"/>
                <a:ea typeface="Petrona Bold" pitchFamily="34" charset="-122"/>
                <a:cs typeface="Petrona Bold" pitchFamily="34" charset="-120"/>
              </a:rPr>
              <a:t>Створення безпечного простору</a:t>
            </a:r>
            <a:endParaRPr lang="en-US" sz="2050" dirty="0"/>
          </a:p>
        </p:txBody>
      </p:sp>
      <p:sp>
        <p:nvSpPr>
          <p:cNvPr id="6" name="Text 2"/>
          <p:cNvSpPr/>
          <p:nvPr/>
        </p:nvSpPr>
        <p:spPr>
          <a:xfrm>
            <a:off x="694730" y="5609630"/>
            <a:ext cx="4215170" cy="1905238"/>
          </a:xfrm>
          <a:prstGeom prst="rect">
            <a:avLst/>
          </a:prstGeom>
          <a:noFill/>
          <a:ln/>
        </p:spPr>
        <p:txBody>
          <a:bodyPr wrap="squar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Важливо створити атмосферу, де учні почуваються комфортно, щоб висловлювати свої думки. Це означає, що вони повинні знати, що їхні думки будуть поважатися, навіть якщо вони відрізняються від думок інших.</a:t>
            </a:r>
            <a:endParaRPr lang="en-US" sz="1550" dirty="0"/>
          </a:p>
        </p:txBody>
      </p:sp>
      <p:pic>
        <p:nvPicPr>
          <p:cNvPr id="7" name="Image 2" descr="preencoded.png"/>
          <p:cNvPicPr>
            <a:picLocks noChangeAspect="1"/>
          </p:cNvPicPr>
          <p:nvPr/>
        </p:nvPicPr>
        <p:blipFill>
          <a:blip r:embed="rId5"/>
          <a:stretch>
            <a:fillRect/>
          </a:stretch>
        </p:blipFill>
        <p:spPr>
          <a:xfrm>
            <a:off x="5207556" y="4144685"/>
            <a:ext cx="496133" cy="496133"/>
          </a:xfrm>
          <a:prstGeom prst="rect">
            <a:avLst/>
          </a:prstGeom>
        </p:spPr>
      </p:pic>
      <p:sp>
        <p:nvSpPr>
          <p:cNvPr id="8" name="Text 3"/>
          <p:cNvSpPr/>
          <p:nvPr/>
        </p:nvSpPr>
        <p:spPr>
          <a:xfrm>
            <a:off x="5207556" y="4839295"/>
            <a:ext cx="3363635" cy="325636"/>
          </a:xfrm>
          <a:prstGeom prst="rect">
            <a:avLst/>
          </a:prstGeom>
          <a:noFill/>
          <a:ln/>
        </p:spPr>
        <p:txBody>
          <a:bodyPr wrap="none" lIns="0" tIns="0" rIns="0" bIns="0" rtlCol="0" anchor="t"/>
          <a:lstStyle/>
          <a:p>
            <a:pPr marL="0" indent="0" algn="l">
              <a:lnSpc>
                <a:spcPts val="2550"/>
              </a:lnSpc>
              <a:buNone/>
            </a:pPr>
            <a:r>
              <a:rPr lang="en-US" sz="2050" b="1" dirty="0">
                <a:solidFill>
                  <a:srgbClr val="272525"/>
                </a:solidFill>
                <a:latin typeface="Petrona Bold" pitchFamily="34" charset="0"/>
                <a:ea typeface="Petrona Bold" pitchFamily="34" charset="-122"/>
                <a:cs typeface="Petrona Bold" pitchFamily="34" charset="-120"/>
              </a:rPr>
              <a:t>Заохочення до запитань</a:t>
            </a:r>
            <a:endParaRPr lang="en-US" sz="2050" dirty="0"/>
          </a:p>
        </p:txBody>
      </p:sp>
      <p:sp>
        <p:nvSpPr>
          <p:cNvPr id="9" name="Text 4"/>
          <p:cNvSpPr/>
          <p:nvPr/>
        </p:nvSpPr>
        <p:spPr>
          <a:xfrm>
            <a:off x="5207556" y="5283994"/>
            <a:ext cx="4215170" cy="1270159"/>
          </a:xfrm>
          <a:prstGeom prst="rect">
            <a:avLst/>
          </a:prstGeom>
          <a:noFill/>
          <a:ln/>
        </p:spPr>
        <p:txBody>
          <a:bodyPr wrap="squar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Вчителі повинні заохочувати учнів ставити запитання, навіть якщо вони здаються простими або очевидними. Це допомагає учням відчути, що їхні думки важливі.</a:t>
            </a:r>
            <a:endParaRPr lang="en-US" sz="1550" dirty="0"/>
          </a:p>
        </p:txBody>
      </p:sp>
      <p:pic>
        <p:nvPicPr>
          <p:cNvPr id="10" name="Image 3" descr="preencoded.png"/>
          <p:cNvPicPr>
            <a:picLocks noChangeAspect="1"/>
          </p:cNvPicPr>
          <p:nvPr/>
        </p:nvPicPr>
        <p:blipFill>
          <a:blip r:embed="rId6"/>
          <a:stretch>
            <a:fillRect/>
          </a:stretch>
        </p:blipFill>
        <p:spPr>
          <a:xfrm>
            <a:off x="9720382" y="4144685"/>
            <a:ext cx="496133" cy="496133"/>
          </a:xfrm>
          <a:prstGeom prst="rect">
            <a:avLst/>
          </a:prstGeom>
        </p:spPr>
      </p:pic>
      <p:sp>
        <p:nvSpPr>
          <p:cNvPr id="11" name="Text 5"/>
          <p:cNvSpPr/>
          <p:nvPr/>
        </p:nvSpPr>
        <p:spPr>
          <a:xfrm>
            <a:off x="9720382" y="4839295"/>
            <a:ext cx="4215170" cy="651272"/>
          </a:xfrm>
          <a:prstGeom prst="rect">
            <a:avLst/>
          </a:prstGeom>
          <a:noFill/>
          <a:ln/>
        </p:spPr>
        <p:txBody>
          <a:bodyPr wrap="square" lIns="0" tIns="0" rIns="0" bIns="0" rtlCol="0" anchor="t"/>
          <a:lstStyle/>
          <a:p>
            <a:pPr marL="0" indent="0" algn="l">
              <a:lnSpc>
                <a:spcPts val="2550"/>
              </a:lnSpc>
              <a:buNone/>
            </a:pPr>
            <a:r>
              <a:rPr lang="en-US" sz="2050" b="1" dirty="0">
                <a:solidFill>
                  <a:srgbClr val="272525"/>
                </a:solidFill>
                <a:latin typeface="Petrona Bold" pitchFamily="34" charset="0"/>
                <a:ea typeface="Petrona Bold" pitchFamily="34" charset="-122"/>
                <a:cs typeface="Petrona Bold" pitchFamily="34" charset="-120"/>
              </a:rPr>
              <a:t>Надання можливостей для творчості</a:t>
            </a:r>
            <a:endParaRPr lang="en-US" sz="2050" dirty="0"/>
          </a:p>
        </p:txBody>
      </p:sp>
      <p:sp>
        <p:nvSpPr>
          <p:cNvPr id="12" name="Text 6"/>
          <p:cNvSpPr/>
          <p:nvPr/>
        </p:nvSpPr>
        <p:spPr>
          <a:xfrm>
            <a:off x="9720382" y="5609630"/>
            <a:ext cx="4215170" cy="1270159"/>
          </a:xfrm>
          <a:prstGeom prst="rect">
            <a:avLst/>
          </a:prstGeom>
          <a:noFill/>
          <a:ln/>
        </p:spPr>
        <p:txBody>
          <a:bodyPr wrap="square" lIns="0" tIns="0" rIns="0" bIns="0" rtlCol="0" anchor="t"/>
          <a:lstStyle/>
          <a:p>
            <a:pPr marL="0" indent="0" algn="l">
              <a:lnSpc>
                <a:spcPts val="2500"/>
              </a:lnSpc>
              <a:buNone/>
            </a:pPr>
            <a:r>
              <a:rPr lang="en-US" sz="1550" dirty="0">
                <a:solidFill>
                  <a:srgbClr val="272525"/>
                </a:solidFill>
                <a:latin typeface="Inter" pitchFamily="34" charset="0"/>
                <a:ea typeface="Inter" pitchFamily="34" charset="-122"/>
                <a:cs typeface="Inter" pitchFamily="34" charset="-120"/>
              </a:rPr>
              <a:t>Вчителі можуть використовувати різні методи, щоб стимулювати творче мислення учнів, наприклад, проектні роботи, дебати, рольові ігри.</a:t>
            </a:r>
            <a:endParaRPr lang="en-US" sz="1550" dirty="0"/>
          </a:p>
        </p:txBody>
      </p:sp>
      <p:pic>
        <p:nvPicPr>
          <p:cNvPr id="3074" name="Picture 2" descr="Методичні ігри для урізноманітнення уроків природничого циклу">
            <a:extLst>
              <a:ext uri="{FF2B5EF4-FFF2-40B4-BE49-F238E27FC236}">
                <a16:creationId xmlns:a16="http://schemas.microsoft.com/office/drawing/2014/main" id="{348EED1A-51E2-459E-A205-43BC8816D46D}"/>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12607"/>
          <a:stretch/>
        </p:blipFill>
        <p:spPr bwMode="auto">
          <a:xfrm>
            <a:off x="310551" y="57270"/>
            <a:ext cx="7419975" cy="298965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903BE182-30FF-4726-9FD4-23F20CE5E55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81913" y="81022"/>
            <a:ext cx="6089695" cy="29896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Нейтральный голубой фон - 65 фото">
            <a:extLst>
              <a:ext uri="{FF2B5EF4-FFF2-40B4-BE49-F238E27FC236}">
                <a16:creationId xmlns:a16="http://schemas.microsoft.com/office/drawing/2014/main" id="{1FC155E1-304A-4737-8F54-307540B1D9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0"/>
          <p:cNvSpPr/>
          <p:nvPr/>
        </p:nvSpPr>
        <p:spPr>
          <a:xfrm>
            <a:off x="327964" y="516791"/>
            <a:ext cx="13974472" cy="744260"/>
          </a:xfrm>
          <a:prstGeom prst="rect">
            <a:avLst/>
          </a:prstGeom>
          <a:noFill/>
          <a:ln/>
        </p:spPr>
        <p:txBody>
          <a:bodyPr wrap="none" lIns="0" tIns="0" rIns="0" bIns="0" rtlCol="0" anchor="t"/>
          <a:lstStyle/>
          <a:p>
            <a:pPr marL="0" indent="0" algn="ctr">
              <a:lnSpc>
                <a:spcPts val="5850"/>
              </a:lnSpc>
              <a:buNone/>
            </a:pPr>
            <a:r>
              <a:rPr lang="uk-UA" sz="4650" b="1" dirty="0">
                <a:solidFill>
                  <a:srgbClr val="000000"/>
                </a:solidFill>
                <a:latin typeface="Times New Roman" panose="02020603050405020304" pitchFamily="18" charset="0"/>
                <a:ea typeface="Petrona Bold" pitchFamily="34" charset="-122"/>
                <a:cs typeface="Times New Roman" panose="02020603050405020304" pitchFamily="18" charset="0"/>
              </a:rPr>
              <a:t>К</a:t>
            </a:r>
            <a:r>
              <a:rPr lang="en-US" sz="4650" b="1" dirty="0" err="1">
                <a:solidFill>
                  <a:srgbClr val="000000"/>
                </a:solidFill>
                <a:latin typeface="Times New Roman" panose="02020603050405020304" pitchFamily="18" charset="0"/>
                <a:ea typeface="Petrona Bold" pitchFamily="34" charset="-122"/>
                <a:cs typeface="Times New Roman" panose="02020603050405020304" pitchFamily="18" charset="0"/>
              </a:rPr>
              <a:t>орекція</a:t>
            </a:r>
            <a:r>
              <a:rPr lang="en-US" sz="4650" b="1" dirty="0">
                <a:solidFill>
                  <a:srgbClr val="000000"/>
                </a:solidFill>
                <a:latin typeface="Times New Roman" panose="02020603050405020304" pitchFamily="18" charset="0"/>
                <a:ea typeface="Petrona Bold" pitchFamily="34" charset="-122"/>
                <a:cs typeface="Times New Roman" panose="02020603050405020304" pitchFamily="18" charset="0"/>
              </a:rPr>
              <a:t> мовленнєвих помилок</a:t>
            </a:r>
            <a:endParaRPr lang="en-US" sz="4650" dirty="0">
              <a:latin typeface="Times New Roman" panose="02020603050405020304" pitchFamily="18" charset="0"/>
              <a:cs typeface="Times New Roman" panose="02020603050405020304" pitchFamily="18" charset="0"/>
            </a:endParaRPr>
          </a:p>
        </p:txBody>
      </p:sp>
      <p:sp>
        <p:nvSpPr>
          <p:cNvPr id="3" name="Text 1"/>
          <p:cNvSpPr/>
          <p:nvPr/>
        </p:nvSpPr>
        <p:spPr>
          <a:xfrm>
            <a:off x="554592" y="1265845"/>
            <a:ext cx="8313362" cy="4581909"/>
          </a:xfrm>
          <a:prstGeom prst="rect">
            <a:avLst/>
          </a:prstGeom>
          <a:noFill/>
          <a:ln/>
        </p:spPr>
        <p:txBody>
          <a:bodyPr wrap="square" lIns="0" tIns="0" rIns="0" bIns="0" rtlCol="0" anchor="t"/>
          <a:lstStyle/>
          <a:p>
            <a:pPr indent="361950" algn="just">
              <a:buNone/>
            </a:pP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Важливо надавати учням зворотний зв'язок щодо їхніх мовленнєвих висловлювань. Це допоможе їм зрозуміти свої сильні сторони та виявити недоліки. Зворотний зв'язок має бути конструктивним, зосередженим на позитивних моментах та наданням рекомендацій щодо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покращення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a:t>
            </a:r>
            <a:endParaRPr lang="uk-UA" sz="2400" dirty="0">
              <a:solidFill>
                <a:srgbClr val="272525"/>
              </a:solidFill>
              <a:latin typeface="Times New Roman" panose="02020603050405020304" pitchFamily="18" charset="0"/>
              <a:ea typeface="Inter" pitchFamily="34" charset="-122"/>
              <a:cs typeface="Times New Roman" panose="02020603050405020304" pitchFamily="18" charset="0"/>
            </a:endParaRPr>
          </a:p>
          <a:p>
            <a:pPr indent="361950" algn="just"/>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Вчитель</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може</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використовувати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різні</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методи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зворотного</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зв'язку</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наприклад</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усні</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коментарі</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письмові</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відгуки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індивідуальні</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бесіди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Важливо</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щоб</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зворотний</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зв'язок</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був</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своєчасним</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та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зрозумілим</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для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учня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lgn="just">
              <a:lnSpc>
                <a:spcPts val="2850"/>
              </a:lnSpc>
              <a:buNone/>
            </a:pPr>
            <a:endParaRPr lang="uk-UA" sz="1750" dirty="0">
              <a:solidFill>
                <a:srgbClr val="272525"/>
              </a:solidFill>
              <a:latin typeface="Inter" pitchFamily="34" charset="0"/>
              <a:ea typeface="Inter" pitchFamily="34" charset="-122"/>
              <a:cs typeface="Inter" pitchFamily="34" charset="-120"/>
            </a:endParaRPr>
          </a:p>
          <a:p>
            <a:pPr marL="0" indent="0" algn="just">
              <a:lnSpc>
                <a:spcPts val="2850"/>
              </a:lnSpc>
              <a:buNone/>
            </a:pPr>
            <a:endParaRPr lang="en-US" sz="1750" dirty="0"/>
          </a:p>
        </p:txBody>
      </p:sp>
      <p:sp>
        <p:nvSpPr>
          <p:cNvPr id="4" name="Text 2"/>
          <p:cNvSpPr/>
          <p:nvPr/>
        </p:nvSpPr>
        <p:spPr>
          <a:xfrm>
            <a:off x="793790" y="4940498"/>
            <a:ext cx="6244709" cy="1814513"/>
          </a:xfrm>
          <a:prstGeom prst="rect">
            <a:avLst/>
          </a:prstGeom>
          <a:noFill/>
          <a:ln/>
        </p:spPr>
        <p:txBody>
          <a:bodyPr wrap="square" lIns="0" tIns="0" rIns="0" bIns="0" rtlCol="0" anchor="t"/>
          <a:lstStyle/>
          <a:p>
            <a:pPr marL="0" indent="0">
              <a:lnSpc>
                <a:spcPts val="2850"/>
              </a:lnSpc>
              <a:buNone/>
            </a:pPr>
            <a:endParaRPr lang="en-US" sz="1750" dirty="0"/>
          </a:p>
        </p:txBody>
      </p:sp>
      <p:sp>
        <p:nvSpPr>
          <p:cNvPr id="5" name="Text 3"/>
          <p:cNvSpPr/>
          <p:nvPr/>
        </p:nvSpPr>
        <p:spPr>
          <a:xfrm>
            <a:off x="9195918" y="2622430"/>
            <a:ext cx="5106518" cy="5090379"/>
          </a:xfrm>
          <a:prstGeom prst="rect">
            <a:avLst/>
          </a:prstGeom>
          <a:noFill/>
          <a:ln/>
        </p:spPr>
        <p:txBody>
          <a:bodyPr wrap="square" lIns="0" tIns="0" rIns="0" bIns="0" rtlCol="0" anchor="t"/>
          <a:lstStyle/>
          <a:p>
            <a:pPr indent="449263" algn="just">
              <a:lnSpc>
                <a:spcPts val="2850"/>
              </a:lnSpc>
              <a:buNone/>
            </a:pP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Корекція мовленнєвих помилок є важливим етапом формування комунікативної компетентності. Вчитель має вміти виправляти помилки так, щоб не принижувати учня, а навпаки, мотивувати його до подальшого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розвитку</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a:t>
            </a:r>
            <a:endParaRPr lang="uk-UA" sz="2400" dirty="0">
              <a:solidFill>
                <a:srgbClr val="272525"/>
              </a:solidFill>
              <a:latin typeface="Times New Roman" panose="02020603050405020304" pitchFamily="18" charset="0"/>
              <a:ea typeface="Inter" pitchFamily="34" charset="-122"/>
              <a:cs typeface="Times New Roman" panose="02020603050405020304" pitchFamily="18" charset="0"/>
            </a:endParaRPr>
          </a:p>
          <a:p>
            <a:pPr indent="449263" algn="just">
              <a:lnSpc>
                <a:spcPts val="2850"/>
              </a:lnSpc>
            </a:pP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Корекція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може</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бути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як</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прямою</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так</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і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опосередкованою</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Пряма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корекція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передбачає</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безпосереднє</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виправлення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помилки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Опосередкована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корекція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передбачає</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надання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учню</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підказки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яка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допоможе</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йому</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самостійно</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виявити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та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виправити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помилку</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lnSpc>
                <a:spcPts val="2850"/>
              </a:lnSpc>
              <a:buNone/>
            </a:pPr>
            <a:endParaRPr lang="en-US" sz="1750" dirty="0"/>
          </a:p>
        </p:txBody>
      </p:sp>
      <p:sp>
        <p:nvSpPr>
          <p:cNvPr id="6" name="Text 4"/>
          <p:cNvSpPr/>
          <p:nvPr/>
        </p:nvSpPr>
        <p:spPr>
          <a:xfrm>
            <a:off x="7599521" y="4577596"/>
            <a:ext cx="6244709" cy="2177415"/>
          </a:xfrm>
          <a:prstGeom prst="rect">
            <a:avLst/>
          </a:prstGeom>
          <a:noFill/>
          <a:ln/>
        </p:spPr>
        <p:txBody>
          <a:bodyPr wrap="square" lIns="0" tIns="0" rIns="0" bIns="0" rtlCol="0" anchor="t"/>
          <a:lstStyle/>
          <a:p>
            <a:pPr marL="0" indent="0">
              <a:lnSpc>
                <a:spcPts val="2850"/>
              </a:lnSpc>
              <a:buNone/>
            </a:pPr>
            <a:endParaRPr lang="en-US" sz="1750" dirty="0"/>
          </a:p>
        </p:txBody>
      </p:sp>
      <p:pic>
        <p:nvPicPr>
          <p:cNvPr id="2050" name="Picture 2">
            <a:extLst>
              <a:ext uri="{FF2B5EF4-FFF2-40B4-BE49-F238E27FC236}">
                <a16:creationId xmlns:a16="http://schemas.microsoft.com/office/drawing/2014/main" id="{11698C9E-FCCF-41EC-8C2C-D77B419FEC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0041" y="4589643"/>
            <a:ext cx="5232440" cy="34882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Нейтральный голубой фон - 65 фото">
            <a:extLst>
              <a:ext uri="{FF2B5EF4-FFF2-40B4-BE49-F238E27FC236}">
                <a16:creationId xmlns:a16="http://schemas.microsoft.com/office/drawing/2014/main" id="{1DF229AB-56A6-4998-A090-9882B5B0CD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0" descr="preencoded.png"/>
          <p:cNvPicPr>
            <a:picLocks noChangeAspect="1"/>
          </p:cNvPicPr>
          <p:nvPr/>
        </p:nvPicPr>
        <p:blipFill>
          <a:blip r:embed="rId4"/>
          <a:stretch>
            <a:fillRect/>
          </a:stretch>
        </p:blipFill>
        <p:spPr>
          <a:xfrm>
            <a:off x="0" y="0"/>
            <a:ext cx="5486400" cy="8230672"/>
          </a:xfrm>
          <a:prstGeom prst="rect">
            <a:avLst/>
          </a:prstGeom>
        </p:spPr>
      </p:pic>
      <p:sp>
        <p:nvSpPr>
          <p:cNvPr id="3" name="Text 0"/>
          <p:cNvSpPr/>
          <p:nvPr/>
        </p:nvSpPr>
        <p:spPr>
          <a:xfrm>
            <a:off x="5486400" y="76989"/>
            <a:ext cx="8971471" cy="2031325"/>
          </a:xfrm>
          <a:prstGeom prst="rect">
            <a:avLst/>
          </a:prstGeom>
          <a:noFill/>
          <a:ln/>
        </p:spPr>
        <p:txBody>
          <a:bodyPr wrap="square" lIns="0" tIns="0" rIns="0" bIns="0" rtlCol="0" anchor="t"/>
          <a:lstStyle/>
          <a:p>
            <a:pPr marL="0" indent="0" algn="ctr">
              <a:lnSpc>
                <a:spcPts val="5300"/>
              </a:lnSpc>
              <a:buNone/>
            </a:pPr>
            <a:r>
              <a:rPr lang="en-US" sz="4250" b="1" dirty="0">
                <a:solidFill>
                  <a:srgbClr val="000000"/>
                </a:solidFill>
                <a:latin typeface="Times New Roman" panose="02020603050405020304" pitchFamily="18" charset="0"/>
                <a:ea typeface="Petrona Bold" pitchFamily="34" charset="-122"/>
                <a:cs typeface="Times New Roman" panose="02020603050405020304" pitchFamily="18" charset="0"/>
              </a:rPr>
              <a:t>Ключові компоненти комунікативної компетентності</a:t>
            </a:r>
            <a:endParaRPr lang="en-US" sz="4250" dirty="0">
              <a:latin typeface="Times New Roman" panose="02020603050405020304" pitchFamily="18" charset="0"/>
              <a:cs typeface="Times New Roman" panose="02020603050405020304" pitchFamily="18" charset="0"/>
            </a:endParaRPr>
          </a:p>
        </p:txBody>
      </p:sp>
      <p:sp>
        <p:nvSpPr>
          <p:cNvPr id="4" name="Text 1"/>
          <p:cNvSpPr/>
          <p:nvPr/>
        </p:nvSpPr>
        <p:spPr>
          <a:xfrm>
            <a:off x="6208633" y="1582811"/>
            <a:ext cx="7699534" cy="6584828"/>
          </a:xfrm>
          <a:prstGeom prst="rect">
            <a:avLst/>
          </a:prstGeom>
          <a:noFill/>
          <a:ln/>
        </p:spPr>
        <p:txBody>
          <a:bodyPr wrap="square" lIns="0" tIns="0" rIns="0" bIns="0" rtlCol="0" anchor="t"/>
          <a:lstStyle/>
          <a:p>
            <a:pPr indent="361950" algn="just">
              <a:buNone/>
            </a:pP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Комунікативна компетентність – це складний комплекс навичок, що дозволяє ефективно взаємодіяти з іншими людьми. Вона включає в себе чотири ключові компоненти: мовленнєву, мовну, соціокультурну та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прагматичну</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a:t>
            </a:r>
            <a:endParaRPr lang="uk-UA" sz="2400" dirty="0">
              <a:solidFill>
                <a:srgbClr val="272525"/>
              </a:solidFill>
              <a:latin typeface="Times New Roman" panose="02020603050405020304" pitchFamily="18" charset="0"/>
              <a:ea typeface="Inter" pitchFamily="34" charset="-122"/>
              <a:cs typeface="Times New Roman" panose="02020603050405020304" pitchFamily="18" charset="0"/>
            </a:endParaRPr>
          </a:p>
          <a:p>
            <a:pPr indent="361950" algn="just"/>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Мовленнєва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компетентність</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це</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здатність</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формулювати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думки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висловлювати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їх</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усно</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та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письмово</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розуміти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мову</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інших</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Мовна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компетентність</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це</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знання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граматики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лексики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фонетики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орфографії</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Соціокультурна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компетентність</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це</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розуміння</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культурних</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норм</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і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цінностей</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які</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впливають</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на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комунікацію</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indent="361950" algn="just"/>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Прагматична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компетентність</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це</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здатність</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використовувати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мову</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відповідно</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до</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ситуації</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враховуючи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контекст</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наміри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та</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емоції</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учасників</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комунікації</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Всі</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ці</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компоненти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взаємопов'язані</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і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доповнюють</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один</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одного</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забезпечуючи</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ефективну</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 </a:t>
            </a:r>
            <a:r>
              <a:rPr lang="en-US" sz="2400" dirty="0" err="1">
                <a:solidFill>
                  <a:srgbClr val="272525"/>
                </a:solidFill>
                <a:latin typeface="Times New Roman" panose="02020603050405020304" pitchFamily="18" charset="0"/>
                <a:ea typeface="Inter" pitchFamily="34" charset="-122"/>
                <a:cs typeface="Times New Roman" panose="02020603050405020304" pitchFamily="18" charset="0"/>
              </a:rPr>
              <a:t>комунікацію</a:t>
            </a: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lnSpc>
                <a:spcPts val="2600"/>
              </a:lnSpc>
              <a:buNone/>
            </a:pPr>
            <a:endParaRPr lang="en-US" sz="16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Нейтральный голубой фон - 65 фото">
            <a:extLst>
              <a:ext uri="{FF2B5EF4-FFF2-40B4-BE49-F238E27FC236}">
                <a16:creationId xmlns:a16="http://schemas.microsoft.com/office/drawing/2014/main" id="{785BE754-D252-45A7-8A7A-359EE9B22F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630400" cy="822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 0"/>
          <p:cNvSpPr/>
          <p:nvPr/>
        </p:nvSpPr>
        <p:spPr>
          <a:xfrm>
            <a:off x="586596" y="364659"/>
            <a:ext cx="13250015" cy="1488519"/>
          </a:xfrm>
          <a:prstGeom prst="rect">
            <a:avLst/>
          </a:prstGeom>
          <a:noFill/>
          <a:ln/>
        </p:spPr>
        <p:txBody>
          <a:bodyPr wrap="square" lIns="0" tIns="0" rIns="0" bIns="0" rtlCol="0" anchor="t"/>
          <a:lstStyle/>
          <a:p>
            <a:pPr marL="0" indent="0" algn="ctr">
              <a:lnSpc>
                <a:spcPts val="5850"/>
              </a:lnSpc>
              <a:buNone/>
            </a:pPr>
            <a:r>
              <a:rPr lang="uk-UA" sz="4650" b="1" dirty="0">
                <a:solidFill>
                  <a:srgbClr val="000000"/>
                </a:solidFill>
                <a:latin typeface="Times New Roman" panose="02020603050405020304" pitchFamily="18" charset="0"/>
                <a:ea typeface="Petrona Bold" pitchFamily="34" charset="-122"/>
                <a:cs typeface="Times New Roman" panose="02020603050405020304" pitchFamily="18" charset="0"/>
              </a:rPr>
              <a:t>В</a:t>
            </a:r>
            <a:r>
              <a:rPr lang="en-US" sz="4650" b="1" dirty="0" err="1">
                <a:solidFill>
                  <a:srgbClr val="000000"/>
                </a:solidFill>
                <a:latin typeface="Times New Roman" panose="02020603050405020304" pitchFamily="18" charset="0"/>
                <a:ea typeface="Petrona Bold" pitchFamily="34" charset="-122"/>
                <a:cs typeface="Times New Roman" panose="02020603050405020304" pitchFamily="18" charset="0"/>
              </a:rPr>
              <a:t>исновки</a:t>
            </a:r>
            <a:endParaRPr lang="en-US" sz="4650" dirty="0">
              <a:latin typeface="Times New Roman" panose="02020603050405020304" pitchFamily="18" charset="0"/>
              <a:cs typeface="Times New Roman" panose="02020603050405020304" pitchFamily="18" charset="0"/>
            </a:endParaRPr>
          </a:p>
        </p:txBody>
      </p:sp>
      <p:sp>
        <p:nvSpPr>
          <p:cNvPr id="4" name="Text 1"/>
          <p:cNvSpPr/>
          <p:nvPr/>
        </p:nvSpPr>
        <p:spPr>
          <a:xfrm>
            <a:off x="362309" y="1310580"/>
            <a:ext cx="13681495" cy="1814513"/>
          </a:xfrm>
          <a:prstGeom prst="rect">
            <a:avLst/>
          </a:prstGeom>
          <a:noFill/>
          <a:ln/>
        </p:spPr>
        <p:txBody>
          <a:bodyPr wrap="square" lIns="0" tIns="0" rIns="0" bIns="0" rtlCol="0" anchor="t"/>
          <a:lstStyle/>
          <a:p>
            <a:pPr indent="449263" algn="just">
              <a:lnSpc>
                <a:spcPts val="2850"/>
              </a:lnSpc>
              <a:buNone/>
            </a:pP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Дослідження показало, що інтеграція комунікативної компетентності в навчальний процес має позитивний вплив на розвиток учнів. Діти стають більш впевненими в собі, активними учасниками навчального процесу, краще розуміють навчальний матеріал і вміють ефективно його презентувати.</a:t>
            </a:r>
            <a:endParaRPr lang="en-US" sz="2400" dirty="0">
              <a:latin typeface="Times New Roman" panose="02020603050405020304" pitchFamily="18" charset="0"/>
              <a:cs typeface="Times New Roman" panose="02020603050405020304" pitchFamily="18" charset="0"/>
            </a:endParaRPr>
          </a:p>
        </p:txBody>
      </p:sp>
      <p:sp>
        <p:nvSpPr>
          <p:cNvPr id="5" name="Text 2"/>
          <p:cNvSpPr/>
          <p:nvPr/>
        </p:nvSpPr>
        <p:spPr>
          <a:xfrm>
            <a:off x="362308" y="2479390"/>
            <a:ext cx="13681495" cy="2177415"/>
          </a:xfrm>
          <a:prstGeom prst="rect">
            <a:avLst/>
          </a:prstGeom>
          <a:noFill/>
          <a:ln/>
        </p:spPr>
        <p:txBody>
          <a:bodyPr wrap="square" lIns="0" tIns="0" rIns="0" bIns="0" rtlCol="0" anchor="t"/>
          <a:lstStyle/>
          <a:p>
            <a:pPr indent="449263" algn="just">
              <a:lnSpc>
                <a:spcPts val="2850"/>
              </a:lnSpc>
              <a:buNone/>
            </a:pPr>
            <a:r>
              <a:rPr lang="en-US" sz="2400" dirty="0">
                <a:solidFill>
                  <a:srgbClr val="272525"/>
                </a:solidFill>
                <a:latin typeface="Times New Roman" panose="02020603050405020304" pitchFamily="18" charset="0"/>
                <a:ea typeface="Inter" pitchFamily="34" charset="-122"/>
                <a:cs typeface="Times New Roman" panose="02020603050405020304" pitchFamily="18" charset="0"/>
              </a:rPr>
              <a:t>Важливою складовою успіху є роль вчителя, який створює сприятливе середовище для спілкування, стимулює до висловлення власних думок, надає зворотний зв'язок і коректує мовленнєві помилки. Такий підхід сприяє формуванню комунікативної компетентності, яка є ключовою для успішного навчання та життя в сучасному світі.</a:t>
            </a:r>
            <a:endParaRPr lang="en-US" sz="2400" dirty="0">
              <a:latin typeface="Times New Roman" panose="02020603050405020304" pitchFamily="18" charset="0"/>
              <a:cs typeface="Times New Roman" panose="02020603050405020304" pitchFamily="18" charset="0"/>
            </a:endParaRPr>
          </a:p>
        </p:txBody>
      </p:sp>
      <p:pic>
        <p:nvPicPr>
          <p:cNvPr id="1026" name="Picture 2" descr="4 навчальні ігри: знахідка на будь-який урок">
            <a:extLst>
              <a:ext uri="{FF2B5EF4-FFF2-40B4-BE49-F238E27FC236}">
                <a16:creationId xmlns:a16="http://schemas.microsoft.com/office/drawing/2014/main" id="{3831405A-FE49-4910-B2E6-A6262BA568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1667" y="3948733"/>
            <a:ext cx="7021032" cy="40197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TotalTime>
  <Words>1667</Words>
  <Application>Microsoft Office PowerPoint</Application>
  <PresentationFormat>Произвольный</PresentationFormat>
  <Paragraphs>168</Paragraphs>
  <Slides>21</Slides>
  <Notes>19</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21</vt:i4>
      </vt:variant>
    </vt:vector>
  </HeadingPairs>
  <TitlesOfParts>
    <vt:vector size="29" baseType="lpstr">
      <vt:lpstr>Inter</vt:lpstr>
      <vt:lpstr>Monotype Corsiva</vt:lpstr>
      <vt:lpstr>Arial</vt:lpstr>
      <vt:lpstr>Petrona Bold</vt:lpstr>
      <vt:lpstr>Times New Roman</vt:lpstr>
      <vt:lpstr>Calibri</vt:lpstr>
      <vt:lpstr>Courier New</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777</cp:lastModifiedBy>
  <cp:revision>9</cp:revision>
  <dcterms:created xsi:type="dcterms:W3CDTF">2024-12-12T04:14:36Z</dcterms:created>
  <dcterms:modified xsi:type="dcterms:W3CDTF">2024-12-12T05:06:38Z</dcterms:modified>
</cp:coreProperties>
</file>