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61" r:id="rId5"/>
    <p:sldId id="262" r:id="rId6"/>
    <p:sldId id="260" r:id="rId7"/>
    <p:sldId id="263" r:id="rId8"/>
    <p:sldId id="264" r:id="rId9"/>
    <p:sldId id="265" r:id="rId10"/>
    <p:sldId id="267" r:id="rId11"/>
    <p:sldId id="268" r:id="rId12"/>
    <p:sldId id="269" r:id="rId13"/>
    <p:sldId id="273" r:id="rId14"/>
    <p:sldId id="266" r:id="rId15"/>
    <p:sldId id="270" r:id="rId16"/>
    <p:sldId id="271" r:id="rId17"/>
    <p:sldId id="272" r:id="rId18"/>
    <p:sldId id="274" r:id="rId19"/>
    <p:sldId id="275" r:id="rId20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06" y="-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09.02.2023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09.02.2023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09.02.2023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09.02.2023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09.02.2023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09.02.2023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09.02.2023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09.02.2023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09.02.2023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09.02.2023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09.02.2023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09.02.2023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09.02.2023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09.02.2023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09.02.2023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09.02.2023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09.02.2023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09.02.2023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09.02.2023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09.02.2023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09.02.2023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09.02.2023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02A120-492C-4BEF-8BCE-E314FDE9EB4A}" type="datetimeFigureOut">
              <a:rPr lang="ru-RU" smtClean="0"/>
              <a:pPr/>
              <a:t>09.02.2023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DA7AF-73F7-423A-8321-4AB909BAE78F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0" name="Рисунок 9" descr="7.jp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516295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8458B-A383-4988-B0F2-64C554160B75}" type="datetimeFigureOut">
              <a:rPr lang="ru-RU" smtClean="0"/>
              <a:pPr/>
              <a:t>09.02.2023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9E86F-4884-47DB-97B1-9A0B6FF8BEC1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0" name="Рисунок 9" descr="8.jp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516295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www.liveworksheets.com/worksheets/uk/%D0%9C%D0%B0%D1%82%D0%B5%D0%BC%D0%B0%D1%82%D0%B8%D0%BA%D0%B0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veworksheets.com/worksheets/uk/%D0%9C%D0%B0%D1%82%D0%B5%D0%BC%D0%B0%D1%82%D0%B8%D0%BA%D0%B0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veworksheets.com/worksheets/uk/%D0%9C%D0%B0%D1%82%D0%B5%D0%BC%D0%B0%D1%82%D0%B8%D0%BA%D0%B0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veworksheets.com/worksheets/uk/%D0%9C%D0%B0%D1%82%D0%B5%D0%BC%D0%B0%D1%82%D0%B8%D0%BA%D0%B0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veworksheets.com/worksheets/uk/%D0%9C%D0%B0%D1%82%D0%B5%D0%BC%D0%B0%D1%82%D0%B8%D0%BA%D0%B0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veworksheets.com/worksheets/uk/%D0%9C%D0%B0%D1%82%D0%B5%D0%BC%D0%B0%D1%82%D0%B8%D0%BA%D0%B0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4.jpe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4847041"/>
            <a:ext cx="5148064" cy="296459"/>
          </a:xfrm>
        </p:spPr>
        <p:txBody>
          <a:bodyPr>
            <a:normAutofit fontScale="47500" lnSpcReduction="20000"/>
          </a:bodyPr>
          <a:lstStyle/>
          <a:p>
            <a:pPr algn="r"/>
            <a:r>
              <a:rPr lang="uk-UA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osalinda" pitchFamily="2" charset="0"/>
              </a:rPr>
              <a:t>Вчитель математики   Шарапановська Наталя Григорівна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latin typeface="Rosalinda" pitchFamily="2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857324" y="1923678"/>
            <a:ext cx="7286676" cy="45959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uk-UA" sz="36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Arial" pitchFamily="34" charset="0"/>
              </a:rPr>
              <a:t>Використання </a:t>
            </a:r>
          </a:p>
          <a:p>
            <a:pPr lvl="0" algn="r">
              <a:spcBef>
                <a:spcPct val="0"/>
              </a:spcBef>
              <a:defRPr/>
            </a:pPr>
            <a:r>
              <a:rPr lang="en-US" sz="36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Arial" pitchFamily="34" charset="0"/>
              </a:rPr>
              <a:t>i</a:t>
            </a:r>
            <a:r>
              <a:rPr lang="uk-UA" sz="36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Arial" pitchFamily="34" charset="0"/>
              </a:rPr>
              <a:t>нтерактивних </a:t>
            </a:r>
          </a:p>
          <a:p>
            <a:pPr lvl="0" algn="r">
              <a:spcBef>
                <a:spcPct val="0"/>
              </a:spcBef>
              <a:defRPr/>
            </a:pPr>
            <a:r>
              <a:rPr lang="uk-UA" sz="36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Arial" pitchFamily="34" charset="0"/>
              </a:rPr>
              <a:t>електронних зошит</a:t>
            </a:r>
            <a:r>
              <a:rPr lang="en-US" sz="36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Arial" pitchFamily="34" charset="0"/>
              </a:rPr>
              <a:t>i</a:t>
            </a:r>
            <a:r>
              <a:rPr lang="uk-UA" sz="36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Arial" pitchFamily="34" charset="0"/>
              </a:rPr>
              <a:t>в </a:t>
            </a:r>
            <a:r>
              <a:rPr lang="uk-UA" sz="36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Arial" pitchFamily="34" charset="0"/>
              </a:rPr>
              <a:t>Live</a:t>
            </a:r>
            <a:r>
              <a:rPr lang="en-US" sz="36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Arial" pitchFamily="34" charset="0"/>
              </a:rPr>
              <a:t>W</a:t>
            </a:r>
            <a:r>
              <a:rPr lang="uk-UA" sz="36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Arial" pitchFamily="34" charset="0"/>
              </a:rPr>
              <a:t>ork</a:t>
            </a:r>
            <a:r>
              <a:rPr lang="en-US" sz="36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Arial" pitchFamily="34" charset="0"/>
              </a:rPr>
              <a:t>S</a:t>
            </a:r>
            <a:r>
              <a:rPr lang="uk-UA" sz="36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Arial" pitchFamily="34" charset="0"/>
              </a:rPr>
              <a:t>heets </a:t>
            </a:r>
            <a:endParaRPr lang="uk-UA" sz="3600" b="1" i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  <a:ea typeface="+mj-ea"/>
              <a:cs typeface="Arial" pitchFamily="34" charset="0"/>
            </a:endParaRPr>
          </a:p>
          <a:p>
            <a:pPr lvl="0" algn="r">
              <a:spcBef>
                <a:spcPct val="0"/>
              </a:spcBef>
              <a:defRPr/>
            </a:pPr>
            <a:r>
              <a:rPr lang="uk-UA" sz="36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Arial" pitchFamily="34" charset="0"/>
              </a:rPr>
              <a:t>в практиц</a:t>
            </a:r>
            <a:r>
              <a:rPr lang="en-US" sz="36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Arial" pitchFamily="34" charset="0"/>
              </a:rPr>
              <a:t>i</a:t>
            </a:r>
            <a:r>
              <a:rPr lang="uk-UA" sz="36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Arial" pitchFamily="34" charset="0"/>
              </a:rPr>
              <a:t> викладання математики в НУШ</a:t>
            </a:r>
            <a:endParaRPr kumimoji="0" lang="uk-UA" sz="3600" b="1" i="1" u="none" strike="noStrike" kern="1200" cap="none" spc="0" normalizeH="0" baseline="0" dirty="0" smtClean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0"/>
            <a:ext cx="5076056" cy="466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slid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03498"/>
            <a:ext cx="8363272" cy="1242138"/>
          </a:xfrm>
        </p:spPr>
        <p:txBody>
          <a:bodyPr>
            <a:normAutofit fontScale="90000"/>
          </a:bodyPr>
          <a:lstStyle/>
          <a:p>
            <a:pPr algn="r"/>
            <a:r>
              <a:rPr lang="uk-UA" i="1" dirty="0" smtClean="0">
                <a:latin typeface="Book Antiqua" pitchFamily="18" charset="0"/>
              </a:rPr>
              <a:t>Технології – це лише інструмент.</a:t>
            </a:r>
            <a:r>
              <a:rPr lang="ru-RU" dirty="0" smtClean="0">
                <a:latin typeface="Book Antiqua" pitchFamily="18" charset="0"/>
              </a:rPr>
              <a:t/>
            </a:r>
            <a:br>
              <a:rPr lang="ru-RU" dirty="0" smtClean="0">
                <a:latin typeface="Book Antiqua" pitchFamily="18" charset="0"/>
              </a:rPr>
            </a:br>
            <a:r>
              <a:rPr lang="uk-UA" i="1" dirty="0" smtClean="0">
                <a:latin typeface="Book Antiqua" pitchFamily="18" charset="0"/>
              </a:rPr>
              <a:t>  Працювати повинні машини. Люди мають думати.</a:t>
            </a:r>
            <a:r>
              <a:rPr lang="ru-RU" dirty="0" smtClean="0">
                <a:latin typeface="Book Antiqua" pitchFamily="18" charset="0"/>
              </a:rPr>
              <a:t/>
            </a:r>
            <a:br>
              <a:rPr lang="ru-RU" dirty="0" smtClean="0">
                <a:latin typeface="Book Antiqua" pitchFamily="18" charset="0"/>
              </a:rPr>
            </a:br>
            <a:r>
              <a:rPr lang="uk-UA" i="1" dirty="0" smtClean="0">
                <a:latin typeface="Book Antiqua" pitchFamily="18" charset="0"/>
              </a:rPr>
              <a:t> </a:t>
            </a:r>
            <a:r>
              <a:rPr lang="ru-RU" dirty="0" smtClean="0">
                <a:latin typeface="Book Antiqua" pitchFamily="18" charset="0"/>
              </a:rPr>
              <a:t/>
            </a:r>
            <a:br>
              <a:rPr lang="ru-RU" dirty="0" smtClean="0">
                <a:latin typeface="Book Antiqua" pitchFamily="18" charset="0"/>
              </a:rPr>
            </a:br>
            <a:r>
              <a:rPr lang="uk-UA" i="1" dirty="0" smtClean="0">
                <a:latin typeface="Book Antiqua" pitchFamily="18" charset="0"/>
              </a:rPr>
              <a:t>Білл Гейтс</a:t>
            </a:r>
            <a:endParaRPr lang="ru-RU" dirty="0">
              <a:latin typeface="Book Antiqua" pitchFamily="18" charset="0"/>
            </a:endParaRPr>
          </a:p>
        </p:txBody>
      </p:sp>
      <p:pic>
        <p:nvPicPr>
          <p:cNvPr id="7" name="Содержимое 6" descr="distanc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015716" y="2124663"/>
            <a:ext cx="5112568" cy="30188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slide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51435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005576"/>
          </a:xfrm>
        </p:spPr>
        <p:txBody>
          <a:bodyPr>
            <a:normAutofit fontScale="90000"/>
          </a:bodyPr>
          <a:lstStyle/>
          <a:p>
            <a:r>
              <a:rPr lang="uk-UA" sz="2200" i="1" dirty="0" smtClean="0">
                <a:solidFill>
                  <a:schemeClr val="bg1"/>
                </a:solidFill>
                <a:latin typeface="Book Antiqua" pitchFamily="18" charset="0"/>
              </a:rPr>
              <a:t>Сьогодні, коли будь-яку інформацію можна легко знайти в Інтернеті, педагог як ніколи раніше повинен бути в курсі сучасних трендів викладання його предмета</a:t>
            </a:r>
            <a:endParaRPr lang="uk-UA" sz="2200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10" name="Рисунок 9" descr="Mind Map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471" y="1491631"/>
            <a:ext cx="7463058" cy="36518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slide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51435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29054"/>
          </a:xfrm>
        </p:spPr>
        <p:txBody>
          <a:bodyPr>
            <a:noAutofit/>
          </a:bodyPr>
          <a:lstStyle/>
          <a:p>
            <a:r>
              <a:rPr lang="uk-UA" sz="2000" i="1" dirty="0" smtClean="0">
                <a:solidFill>
                  <a:schemeClr val="bg1"/>
                </a:solidFill>
                <a:latin typeface="Book Antiqua" pitchFamily="18" charset="0"/>
              </a:rPr>
              <a:t>Теперішнє покоління не уявляє свого життя без гаджетів, а багато хто з дітей – і без комп’ютерних ігор. Боротися з цим сенсу немає, а от використовувати деякі онлайн-інструменти  для навчання в школі можна цілком успішно.</a:t>
            </a:r>
            <a:endParaRPr lang="uk-UA" sz="2000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6" name="Рисунок 5" descr="поколінняг4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2718" y="1491630"/>
            <a:ext cx="7247715" cy="35103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pri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7" name="Рисунок 16" descr="cat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1419622"/>
            <a:ext cx="6483130" cy="348784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03498"/>
            <a:ext cx="8363272" cy="486054"/>
          </a:xfrm>
        </p:spPr>
        <p:txBody>
          <a:bodyPr>
            <a:noAutofit/>
          </a:bodyPr>
          <a:lstStyle/>
          <a:p>
            <a:pPr algn="r"/>
            <a:r>
              <a:rPr lang="ru-RU" sz="2400" i="1" dirty="0" smtClean="0">
                <a:latin typeface="Book Antiqua" pitchFamily="18" charset="0"/>
              </a:rPr>
              <a:t>Вебсервіс –</a:t>
            </a:r>
            <a:r>
              <a:rPr lang="ru-RU" sz="2400" i="1" dirty="0" smtClean="0">
                <a:latin typeface="Book Antiqua" pitchFamily="18" charset="0"/>
                <a:hlinkClick r:id="rId4"/>
              </a:rPr>
              <a:t>LiveWorkSheets</a:t>
            </a:r>
            <a:r>
              <a:rPr lang="ru-RU" sz="2400" i="1" dirty="0" smtClean="0">
                <a:latin typeface="Book Antiqua" pitchFamily="18" charset="0"/>
              </a:rPr>
              <a:t> конструктор інтерактивних робочих </a:t>
            </a:r>
            <a:r>
              <a:rPr lang="uk-UA" sz="2400" i="1" dirty="0" smtClean="0">
                <a:latin typeface="Book Antiqua" pitchFamily="18" charset="0"/>
              </a:rPr>
              <a:t>зошитів</a:t>
            </a:r>
            <a:r>
              <a:rPr lang="ru-RU" sz="2400" i="1" dirty="0" smtClean="0">
                <a:latin typeface="Book Antiqua" pitchFamily="18" charset="0"/>
              </a:rPr>
              <a:t> </a:t>
            </a:r>
            <a:endParaRPr lang="ru-RU" sz="2400" i="1" dirty="0"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slide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51435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5576"/>
          </a:xfrm>
        </p:spPr>
        <p:txBody>
          <a:bodyPr>
            <a:normAutofit/>
          </a:bodyPr>
          <a:lstStyle/>
          <a:p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Які завдання можна створити за допомогою </a:t>
            </a:r>
            <a:r>
              <a:rPr lang="ru-RU" sz="2800" i="1" dirty="0" smtClean="0">
                <a:solidFill>
                  <a:schemeClr val="bg1"/>
                </a:solidFill>
                <a:latin typeface="Book Antiqua" pitchFamily="18" charset="0"/>
              </a:rPr>
              <a:t>LiveWorkSheets</a:t>
            </a:r>
            <a:endParaRPr lang="uk-UA" sz="2800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5" name="Рисунок 4" descr="cat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1437624"/>
            <a:ext cx="3377952" cy="1921669"/>
          </a:xfrm>
          <a:prstGeom prst="rect">
            <a:avLst/>
          </a:prstGeom>
        </p:spPr>
      </p:pic>
      <p:pic>
        <p:nvPicPr>
          <p:cNvPr id="9" name="Рисунок 8" descr="cats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19872" y="2787774"/>
            <a:ext cx="5400600" cy="20194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slide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51435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5576"/>
          </a:xfrm>
        </p:spPr>
        <p:txBody>
          <a:bodyPr>
            <a:normAutofit/>
          </a:bodyPr>
          <a:lstStyle/>
          <a:p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Крок 1: Реєстрація в </a:t>
            </a:r>
            <a:r>
              <a:rPr lang="ru-RU" sz="2800" i="1" dirty="0" smtClean="0">
                <a:latin typeface="Book Antiqua" pitchFamily="18" charset="0"/>
                <a:hlinkClick r:id="rId3"/>
              </a:rPr>
              <a:t>LiveWorkSheets</a:t>
            </a:r>
            <a:endParaRPr lang="uk-UA" sz="2800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8" name="Рисунок 7" descr="cats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0055" y="1686786"/>
            <a:ext cx="7063891" cy="34567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slide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51435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5576"/>
          </a:xfrm>
        </p:spPr>
        <p:txBody>
          <a:bodyPr>
            <a:normAutofit/>
          </a:bodyPr>
          <a:lstStyle/>
          <a:p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Крок 1: Реєстрація в </a:t>
            </a:r>
            <a:r>
              <a:rPr lang="ru-RU" sz="2800" i="1" dirty="0" smtClean="0">
                <a:latin typeface="Book Antiqua" pitchFamily="18" charset="0"/>
                <a:hlinkClick r:id="rId3"/>
              </a:rPr>
              <a:t>LiveWorkSheets</a:t>
            </a:r>
            <a:endParaRPr lang="uk-UA" sz="2800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5" name="Рисунок 4" descr="cats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57989" y="1591872"/>
            <a:ext cx="6828023" cy="35516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slide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51435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5576"/>
          </a:xfrm>
        </p:spPr>
        <p:txBody>
          <a:bodyPr>
            <a:normAutofit/>
          </a:bodyPr>
          <a:lstStyle/>
          <a:p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Крок 2: Реєстрація учнів в </a:t>
            </a:r>
            <a:r>
              <a:rPr lang="ru-RU" sz="2800" i="1" dirty="0" smtClean="0">
                <a:latin typeface="Book Antiqua" pitchFamily="18" charset="0"/>
                <a:hlinkClick r:id="rId3"/>
              </a:rPr>
              <a:t>LiveWorkSheets </a:t>
            </a:r>
            <a:endParaRPr lang="uk-UA" sz="2800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5" name="Рисунок 4" descr="cats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72548" y="1556886"/>
            <a:ext cx="6798904" cy="35866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slide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51435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5576"/>
          </a:xfrm>
        </p:spPr>
        <p:txBody>
          <a:bodyPr>
            <a:normAutofit/>
          </a:bodyPr>
          <a:lstStyle/>
          <a:p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Крок 2: Реєстрація учнів в </a:t>
            </a:r>
            <a:r>
              <a:rPr lang="ru-RU" sz="2800" i="1" dirty="0" smtClean="0">
                <a:latin typeface="Book Antiqua" pitchFamily="18" charset="0"/>
                <a:hlinkClick r:id="rId3"/>
              </a:rPr>
              <a:t>LiveWorkSheets</a:t>
            </a:r>
            <a:endParaRPr lang="uk-UA" sz="2800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8" name="Рисунок 7" descr="cats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33618" y="1509594"/>
            <a:ext cx="6876764" cy="36339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slide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51435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5576"/>
          </a:xfrm>
        </p:spPr>
        <p:txBody>
          <a:bodyPr>
            <a:normAutofit/>
          </a:bodyPr>
          <a:lstStyle/>
          <a:p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Крок 2: Реєстрація учнів в </a:t>
            </a:r>
            <a:r>
              <a:rPr lang="ru-RU" sz="2800" i="1" dirty="0" smtClean="0">
                <a:latin typeface="Book Antiqua" pitchFamily="18" charset="0"/>
                <a:hlinkClick r:id="rId3"/>
              </a:rPr>
              <a:t>LiveWorkSheets</a:t>
            </a:r>
            <a:endParaRPr lang="uk-UA" sz="2800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5" name="Рисунок 4" descr="cats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9131" y="1513954"/>
            <a:ext cx="7785738" cy="36295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slide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51435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5576"/>
          </a:xfrm>
        </p:spPr>
        <p:txBody>
          <a:bodyPr>
            <a:normAutofit/>
          </a:bodyPr>
          <a:lstStyle/>
          <a:p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Крок </a:t>
            </a: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3: Інструкція для учнів</a:t>
            </a:r>
            <a:endParaRPr lang="uk-UA" sz="2800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6" name="Рисунок 5" descr="інструкція для роботи в середовищі liveworksheet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1369028"/>
            <a:ext cx="5760640" cy="37744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slide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51435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5576"/>
          </a:xfrm>
        </p:spPr>
        <p:txBody>
          <a:bodyPr>
            <a:normAutofit/>
          </a:bodyPr>
          <a:lstStyle/>
          <a:p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Крок </a:t>
            </a: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4: </a:t>
            </a: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Створення інтерактивного робочого зошита </a:t>
            </a:r>
            <a:b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</a:b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в </a:t>
            </a:r>
            <a:r>
              <a:rPr lang="ru-RU" sz="2800" i="1" dirty="0" smtClean="0">
                <a:solidFill>
                  <a:schemeClr val="bg1"/>
                </a:solidFill>
                <a:latin typeface="Book Antiqua" pitchFamily="18" charset="0"/>
              </a:rPr>
              <a:t>LiveWorkSheets</a:t>
            </a:r>
            <a:endParaRPr lang="uk-UA" sz="2800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10" name="Рисунок 9" descr="cats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01670" y="1484074"/>
            <a:ext cx="5940660" cy="36594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slide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3999" cy="51435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5576"/>
          </a:xfrm>
        </p:spPr>
        <p:txBody>
          <a:bodyPr>
            <a:normAutofit/>
          </a:bodyPr>
          <a:lstStyle/>
          <a:p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Крок </a:t>
            </a: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5</a:t>
            </a: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: </a:t>
            </a: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Створення інтерактивного робочого </a:t>
            </a: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аркуша</a:t>
            </a: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/>
            </a:r>
            <a:b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</a:b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в </a:t>
            </a:r>
            <a:r>
              <a:rPr lang="ru-RU" sz="2800" i="1" dirty="0" smtClean="0">
                <a:solidFill>
                  <a:schemeClr val="bg1"/>
                </a:solidFill>
                <a:latin typeface="Book Antiqua" pitchFamily="18" charset="0"/>
              </a:rPr>
              <a:t>LiveWorkSheets</a:t>
            </a:r>
            <a:endParaRPr lang="uk-UA" sz="2800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5" name="Рисунок 4" descr="cats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55674" y="1491631"/>
            <a:ext cx="6432652" cy="36518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slide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3999" cy="51435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5576"/>
          </a:xfrm>
        </p:spPr>
        <p:txBody>
          <a:bodyPr>
            <a:normAutofit/>
          </a:bodyPr>
          <a:lstStyle/>
          <a:p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Крок </a:t>
            </a: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6</a:t>
            </a: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: </a:t>
            </a: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Створення інтерактивного робочого </a:t>
            </a: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аркуша</a:t>
            </a: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/>
            </a:r>
            <a:b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</a:b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в </a:t>
            </a:r>
            <a:r>
              <a:rPr lang="ru-RU" sz="2800" i="1" dirty="0" smtClean="0">
                <a:solidFill>
                  <a:schemeClr val="bg1"/>
                </a:solidFill>
                <a:latin typeface="Book Antiqua" pitchFamily="18" charset="0"/>
              </a:rPr>
              <a:t>LiveWorkSheets (додавання з архіву)</a:t>
            </a:r>
            <a:endParaRPr lang="uk-UA" sz="2800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6" name="Рисунок 5" descr="cats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83668" y="1507242"/>
            <a:ext cx="5976664" cy="36362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slide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3999" cy="51435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5576"/>
          </a:xfrm>
        </p:spPr>
        <p:txBody>
          <a:bodyPr>
            <a:normAutofit/>
          </a:bodyPr>
          <a:lstStyle/>
          <a:p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Крок </a:t>
            </a: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7: Налаштування інтерактивного </a:t>
            </a: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робочого </a:t>
            </a: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аркуша</a:t>
            </a: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/>
            </a:r>
            <a:b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</a:b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в </a:t>
            </a:r>
            <a:r>
              <a:rPr lang="ru-RU" sz="2800" i="1" dirty="0" smtClean="0">
                <a:solidFill>
                  <a:schemeClr val="bg1"/>
                </a:solidFill>
                <a:latin typeface="Book Antiqua" pitchFamily="18" charset="0"/>
              </a:rPr>
              <a:t>LiveWorkSheets</a:t>
            </a:r>
            <a:endParaRPr lang="uk-UA" sz="2800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5" name="Рисунок 4" descr="cats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71700" y="1450441"/>
            <a:ext cx="5400600" cy="36930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slide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3999" cy="51435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5576"/>
          </a:xfrm>
        </p:spPr>
        <p:txBody>
          <a:bodyPr>
            <a:normAutofit/>
          </a:bodyPr>
          <a:lstStyle/>
          <a:p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Крок </a:t>
            </a: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8</a:t>
            </a: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: Перевірка результатів</a:t>
            </a: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/>
            </a:r>
            <a:b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</a:b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в </a:t>
            </a:r>
            <a:r>
              <a:rPr lang="ru-RU" sz="2800" i="1" dirty="0" smtClean="0">
                <a:solidFill>
                  <a:schemeClr val="bg1"/>
                </a:solidFill>
                <a:latin typeface="Book Antiqua" pitchFamily="18" charset="0"/>
              </a:rPr>
              <a:t>LiveWorkSheets</a:t>
            </a:r>
            <a:endParaRPr lang="uk-UA" sz="2800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6" name="Рисунок 5" descr="cats1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592" y="1462035"/>
            <a:ext cx="5688632" cy="36814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slid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Содержимое 6" descr="slide1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1" y="0"/>
            <a:ext cx="9143999" cy="5143500"/>
          </a:xfr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Платформа </a:t>
            </a:r>
            <a:r>
              <a:rPr lang="ru-RU" sz="2800" i="1" dirty="0" smtClean="0">
                <a:solidFill>
                  <a:schemeClr val="bg1"/>
                </a:solidFill>
                <a:latin typeface="Book Antiqua" pitchFamily="18" charset="0"/>
              </a:rPr>
              <a:t>LiveWorkSheets - це </a:t>
            </a: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одна </a:t>
            </a: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з</a:t>
            </a:r>
            <a:r>
              <a:rPr lang="ru-RU" sz="2800" i="1" dirty="0" smtClean="0">
                <a:solidFill>
                  <a:schemeClr val="bg1"/>
                </a:solidFill>
                <a:latin typeface="Book Antiqua" pitchFamily="18" charset="0"/>
              </a:rPr>
              <a:t> складов</a:t>
            </a:r>
            <a:r>
              <a:rPr lang="uk-UA" sz="2800" i="1" dirty="0" smtClean="0">
                <a:solidFill>
                  <a:schemeClr val="bg1"/>
                </a:solidFill>
                <a:latin typeface="Book Antiqua" pitchFamily="18" charset="0"/>
              </a:rPr>
              <a:t>их</a:t>
            </a:r>
            <a:r>
              <a:rPr lang="ru-RU" sz="2800" i="1" dirty="0" smtClean="0">
                <a:solidFill>
                  <a:schemeClr val="bg1"/>
                </a:solidFill>
                <a:latin typeface="Book Antiqua" pitchFamily="18" charset="0"/>
              </a:rPr>
              <a:t> сучасної освіти</a:t>
            </a:r>
            <a:endParaRPr lang="ru-RU" sz="2800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10" name="Рисунок 9" descr="cats1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31640" y="1514627"/>
            <a:ext cx="6480720" cy="36288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</TotalTime>
  <Words>189</Words>
  <Application>Microsoft Office PowerPoint</Application>
  <PresentationFormat>Экран (16:9)</PresentationFormat>
  <Paragraphs>22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Тема Office</vt:lpstr>
      <vt:lpstr>Специальное оформление</vt:lpstr>
      <vt:lpstr>Слайд 1</vt:lpstr>
      <vt:lpstr>Технології – це лише інструмент.   Працювати повинні машини. Люди мають думати.   Білл Гейтс</vt:lpstr>
      <vt:lpstr>Сьогодні, коли будь-яку інформацію можна легко знайти в Інтернеті, педагог як ніколи раніше повинен бути в курсі сучасних трендів викладання його предмета</vt:lpstr>
      <vt:lpstr>Теперішнє покоління не уявляє свого життя без гаджетів, а багато хто з дітей – і без комп’ютерних ігор. Боротися з цим сенсу немає, а от використовувати деякі онлайн-інструменти  для навчання в школі можна цілком успішно.</vt:lpstr>
      <vt:lpstr>Вебсервіс –LiveWorkSheets конструктор інтерактивних робочих зошитів </vt:lpstr>
      <vt:lpstr>Які завдання можна створити за допомогою LiveWorkSheets</vt:lpstr>
      <vt:lpstr>Крок 1: Реєстрація в LiveWorkSheets</vt:lpstr>
      <vt:lpstr>Крок 1: Реєстрація в LiveWorkSheets</vt:lpstr>
      <vt:lpstr>Крок 2: Реєстрація учнів в LiveWorkSheets </vt:lpstr>
      <vt:lpstr>Крок 2: Реєстрація учнів в LiveWorkSheets</vt:lpstr>
      <vt:lpstr>Крок 2: Реєстрація учнів в LiveWorkSheets</vt:lpstr>
      <vt:lpstr>Крок 3: Інструкція для учнів</vt:lpstr>
      <vt:lpstr>Крок 4: Створення інтерактивного робочого зошита  в LiveWorkSheets</vt:lpstr>
      <vt:lpstr>Крок 5: Створення інтерактивного робочого аркуша в LiveWorkSheets</vt:lpstr>
      <vt:lpstr>Крок 6: Створення інтерактивного робочого аркуша в LiveWorkSheets (додавання з архіву)</vt:lpstr>
      <vt:lpstr>Крок 7: Налаштування інтерактивного робочого аркуша в LiveWorkSheets</vt:lpstr>
      <vt:lpstr>Крок 8: Перевірка результатів в LiveWorkSheets</vt:lpstr>
      <vt:lpstr>Платформа LiveWorkSheets - це одна з складових сучасної освіти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Логотип</dc:title>
  <dc:creator>Admin</dc:creator>
  <cp:lastModifiedBy>Наталия</cp:lastModifiedBy>
  <cp:revision>35</cp:revision>
  <dcterms:created xsi:type="dcterms:W3CDTF">2011-12-13T19:04:59Z</dcterms:created>
  <dcterms:modified xsi:type="dcterms:W3CDTF">2023-02-09T22:43:25Z</dcterms:modified>
</cp:coreProperties>
</file>