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8"/>
  </p:notesMasterIdLst>
  <p:sldIdLst>
    <p:sldId id="261" r:id="rId2"/>
    <p:sldId id="256" r:id="rId3"/>
    <p:sldId id="257" r:id="rId4"/>
    <p:sldId id="258" r:id="rId5"/>
    <p:sldId id="259" r:id="rId6"/>
    <p:sldId id="260" r:id="rId7"/>
    <p:sldId id="263" r:id="rId8"/>
    <p:sldId id="264" r:id="rId9"/>
    <p:sldId id="265" r:id="rId10"/>
    <p:sldId id="266" r:id="rId11"/>
    <p:sldId id="267" r:id="rId12"/>
    <p:sldId id="270" r:id="rId13"/>
    <p:sldId id="271" r:id="rId14"/>
    <p:sldId id="272" r:id="rId15"/>
    <p:sldId id="273" r:id="rId16"/>
    <p:sldId id="274" r:id="rId17"/>
  </p:sldIdLst>
  <p:sldSz cx="14630400" cy="8229600"/>
  <p:notesSz cx="8229600" cy="14630400"/>
  <p:embeddedFontLst>
    <p:embeddedFont>
      <p:font typeface="Calibri" panose="020F0502020204030204" pitchFamily="34" charset="0"/>
      <p:regular r:id="rId19"/>
      <p:bold r:id="rId20"/>
      <p:italic r:id="rId21"/>
      <p:boldItalic r:id="rId22"/>
    </p:embeddedFont>
    <p:embeddedFont>
      <p:font typeface="Fraunces Extra Bold" panose="020B0604020202020204" charset="0"/>
      <p:regular r:id="rId23"/>
    </p:embeddedFont>
    <p:embeddedFont>
      <p:font typeface="Nobile" panose="020B0604020202020204" charset="0"/>
      <p:regular r:id="rId24"/>
    </p:embeddedFont>
    <p:embeddedFont>
      <p:font typeface="Segoe Script" panose="030B0504020000000003" pitchFamily="66" charset="0"/>
      <p:regular r:id="rId25"/>
      <p:bold r:id="rId26"/>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11"/>
    <p:restoredTop sz="94610"/>
  </p:normalViewPr>
  <p:slideViewPr>
    <p:cSldViewPr snapToGrid="0" snapToObjects="1">
      <p:cViewPr varScale="1">
        <p:scale>
          <a:sx n="54" d="100"/>
          <a:sy n="54" d="100"/>
        </p:scale>
        <p:origin x="174" y="120"/>
      </p:cViewPr>
      <p:guideLst/>
    </p:cSldViewPr>
  </p:slideViewPr>
  <p:notesTextViewPr>
    <p:cViewPr>
      <p:scale>
        <a:sx n="1" d="1"/>
        <a:sy n="1" d="1"/>
      </p:scale>
      <p:origin x="0" y="0"/>
    </p:cViewPr>
  </p:notesTextViewPr>
  <p:sorterViewPr>
    <p:cViewPr>
      <p:scale>
        <a:sx n="66" d="100"/>
        <a:sy n="66" d="100"/>
      </p:scale>
      <p:origin x="0" y="-160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5225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751343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6.jpe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Зеленый фон, абстракция, многослойный PSD">
            <a:extLst>
              <a:ext uri="{FF2B5EF4-FFF2-40B4-BE49-F238E27FC236}">
                <a16:creationId xmlns:a16="http://schemas.microsoft.com/office/drawing/2014/main" id="{BFF4E2C5-73E7-4306-80C6-6E6FD98A10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3F8BC86-2CE9-4145-8930-8B83835B53E0}"/>
              </a:ext>
            </a:extLst>
          </p:cNvPr>
          <p:cNvSpPr txBox="1"/>
          <p:nvPr/>
        </p:nvSpPr>
        <p:spPr>
          <a:xfrm>
            <a:off x="310551" y="615218"/>
            <a:ext cx="13836770" cy="3352649"/>
          </a:xfrm>
          <a:prstGeom prst="rect">
            <a:avLst/>
          </a:prstGeom>
          <a:noFill/>
        </p:spPr>
        <p:txBody>
          <a:bodyPr wrap="square">
            <a:spAutoFit/>
          </a:bodyPr>
          <a:lstStyle/>
          <a:p>
            <a:pPr algn="ctr">
              <a:lnSpc>
                <a:spcPct val="107000"/>
              </a:lnSpc>
              <a:spcAft>
                <a:spcPts val="800"/>
              </a:spcAft>
            </a:pPr>
            <a:r>
              <a:rPr lang="uk-UA" sz="6600" b="1" dirty="0">
                <a:effectLst/>
                <a:latin typeface="Segoe Script" panose="030B0504020000000003" pitchFamily="66" charset="0"/>
                <a:ea typeface="Calibri" panose="020F0502020204030204" pitchFamily="34" charset="0"/>
                <a:cs typeface="Times New Roman" panose="02020603050405020304" pitchFamily="18" charset="0"/>
              </a:rPr>
              <a:t>Втілення ідей </a:t>
            </a:r>
            <a:r>
              <a:rPr lang="uk-UA" sz="6600" b="1" dirty="0" err="1">
                <a:effectLst/>
                <a:latin typeface="Segoe Script" panose="030B0504020000000003" pitchFamily="66" charset="0"/>
                <a:ea typeface="Calibri" panose="020F0502020204030204" pitchFamily="34" charset="0"/>
                <a:cs typeface="Times New Roman" panose="02020603050405020304" pitchFamily="18" charset="0"/>
              </a:rPr>
              <a:t>дитиноцентризму</a:t>
            </a:r>
            <a:r>
              <a:rPr lang="uk-UA" sz="6600" b="1" dirty="0">
                <a:effectLst/>
                <a:latin typeface="Segoe Script" panose="030B0504020000000003" pitchFamily="66" charset="0"/>
                <a:ea typeface="Calibri" panose="020F0502020204030204" pitchFamily="34" charset="0"/>
                <a:cs typeface="Times New Roman" panose="02020603050405020304" pitchFamily="18" charset="0"/>
              </a:rPr>
              <a:t> в умовах НУШ</a:t>
            </a:r>
            <a:endParaRPr lang="ru-RU" sz="6600" dirty="0">
              <a:effectLst/>
              <a:latin typeface="Segoe Script" panose="030B0504020000000003" pitchFamily="66" charset="0"/>
              <a:ea typeface="Calibri" panose="020F0502020204030204" pitchFamily="34"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D3CC9A24-8BD9-4CDC-8E0D-895E8D3BC9E7}"/>
              </a:ext>
            </a:extLst>
          </p:cNvPr>
          <p:cNvSpPr/>
          <p:nvPr/>
        </p:nvSpPr>
        <p:spPr>
          <a:xfrm>
            <a:off x="514709" y="6400799"/>
            <a:ext cx="9230264" cy="160451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k-UA" sz="2800" dirty="0">
                <a:latin typeface="Times New Roman" panose="02020603050405020304" pitchFamily="18" charset="0"/>
                <a:cs typeface="Times New Roman" panose="02020603050405020304" pitchFamily="18" charset="0"/>
              </a:rPr>
              <a:t>Підготувала:</a:t>
            </a:r>
          </a:p>
          <a:p>
            <a:pPr algn="ctr"/>
            <a:r>
              <a:rPr lang="uk-UA" sz="2800" dirty="0">
                <a:latin typeface="Times New Roman" panose="02020603050405020304" pitchFamily="18" charset="0"/>
                <a:cs typeface="Times New Roman" panose="02020603050405020304" pitchFamily="18" charset="0"/>
              </a:rPr>
              <a:t>учителька</a:t>
            </a:r>
            <a:endParaRPr lang="ru-RU" sz="2800" dirty="0">
              <a:latin typeface="Times New Roman" panose="02020603050405020304" pitchFamily="18" charset="0"/>
              <a:cs typeface="Times New Roman" panose="02020603050405020304" pitchFamily="18" charset="0"/>
            </a:endParaRPr>
          </a:p>
        </p:txBody>
      </p:sp>
      <p:pic>
        <p:nvPicPr>
          <p:cNvPr id="1028" name="Picture 4" descr="Пнг Ученик 32 фото">
            <a:extLst>
              <a:ext uri="{FF2B5EF4-FFF2-40B4-BE49-F238E27FC236}">
                <a16:creationId xmlns:a16="http://schemas.microsoft.com/office/drawing/2014/main" id="{B0C55B03-E7E3-4288-93BF-E1A93481794F}"/>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12634" y="3370186"/>
            <a:ext cx="7545238" cy="4244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562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050" name="Picture 2" descr="Зеленый фон градиент Топ Бесплатная фотография - Public Domain Pictures">
            <a:extLst>
              <a:ext uri="{FF2B5EF4-FFF2-40B4-BE49-F238E27FC236}">
                <a16:creationId xmlns:a16="http://schemas.microsoft.com/office/drawing/2014/main" id="{ADCF19FF-7859-45EB-AE6F-83310D9FEC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793789" y="323017"/>
            <a:ext cx="13646830" cy="2126337"/>
          </a:xfrm>
          <a:prstGeom prst="rect">
            <a:avLst/>
          </a:prstGeom>
          <a:noFill/>
          <a:ln/>
        </p:spPr>
        <p:txBody>
          <a:bodyPr wrap="square" lIns="0" tIns="0" rIns="0" bIns="0" rtlCol="0" anchor="t"/>
          <a:lstStyle/>
          <a:p>
            <a:pPr marL="0" indent="0" algn="ctr">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Дитиноцентризм: ключова ідея сучасної української освіти</a:t>
            </a:r>
            <a:endParaRPr lang="en-US" sz="4450" dirty="0"/>
          </a:p>
        </p:txBody>
      </p:sp>
      <p:sp>
        <p:nvSpPr>
          <p:cNvPr id="4" name="Text 1"/>
          <p:cNvSpPr/>
          <p:nvPr/>
        </p:nvSpPr>
        <p:spPr>
          <a:xfrm>
            <a:off x="604009" y="1995606"/>
            <a:ext cx="6711192" cy="1451610"/>
          </a:xfrm>
          <a:prstGeom prst="rect">
            <a:avLst/>
          </a:prstGeom>
          <a:noFill/>
          <a:ln/>
        </p:spPr>
        <p:txBody>
          <a:bodyPr wrap="square" lIns="0" tIns="0" rIns="0" bIns="0" rtlCol="0" anchor="t"/>
          <a:lstStyle/>
          <a:p>
            <a:pPr indent="361950" algn="just">
              <a:lnSpc>
                <a:spcPts val="2850"/>
              </a:lnSpc>
              <a:buNone/>
            </a:pP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Дитиноцентризм — це педагогічна концепція, яка ставить дитину в центр освітнього процесу. Вона враховує потреби, інтереси, здібності та потенціал кожної дитини, роблячи її активним суб'єктом навчання та виховання.</a:t>
            </a:r>
            <a:endParaRPr lang="en-US" sz="2400" dirty="0">
              <a:latin typeface="Times New Roman" panose="02020603050405020304" pitchFamily="18" charset="0"/>
              <a:cs typeface="Times New Roman" panose="02020603050405020304" pitchFamily="18" charset="0"/>
            </a:endParaRPr>
          </a:p>
        </p:txBody>
      </p:sp>
      <p:sp>
        <p:nvSpPr>
          <p:cNvPr id="5" name="Text 2"/>
          <p:cNvSpPr/>
          <p:nvPr/>
        </p:nvSpPr>
        <p:spPr>
          <a:xfrm>
            <a:off x="604008" y="3875128"/>
            <a:ext cx="5482468" cy="3664359"/>
          </a:xfrm>
          <a:prstGeom prst="rect">
            <a:avLst/>
          </a:prstGeom>
          <a:noFill/>
          <a:ln/>
        </p:spPr>
        <p:txBody>
          <a:bodyPr wrap="square" lIns="0" tIns="0" rIns="0" bIns="0" rtlCol="0" anchor="t"/>
          <a:lstStyle/>
          <a:p>
            <a:pPr indent="449263" algn="just">
              <a:lnSpc>
                <a:spcPts val="2850"/>
              </a:lnSpc>
              <a:buNone/>
            </a:pP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У контексті Нової української школи (НУШ) дитиноцентризм стає ключовим принципом, що визначає підходи до навчання, виховання та розвитку учнів. НУШ прагне створити сучасний освітній простір, орієнтований на потреби кожної дитини, формуючи активних і свідомих громадян.</a:t>
            </a:r>
            <a:endParaRPr lang="en-US" sz="2400" dirty="0">
              <a:latin typeface="Times New Roman" panose="02020603050405020304" pitchFamily="18" charset="0"/>
              <a:cs typeface="Times New Roman" panose="02020603050405020304" pitchFamily="18" charset="0"/>
            </a:endParaRPr>
          </a:p>
        </p:txBody>
      </p:sp>
      <p:sp>
        <p:nvSpPr>
          <p:cNvPr id="6" name="Shape 3"/>
          <p:cNvSpPr/>
          <p:nvPr/>
        </p:nvSpPr>
        <p:spPr>
          <a:xfrm>
            <a:off x="793790" y="7054691"/>
            <a:ext cx="362903" cy="362903"/>
          </a:xfrm>
          <a:prstGeom prst="roundRect">
            <a:avLst>
              <a:gd name="adj" fmla="val 25194296"/>
            </a:avLst>
          </a:prstGeom>
          <a:noFill/>
          <a:ln w="7620">
            <a:solidFill>
              <a:srgbClr val="FFFFFF"/>
            </a:solidFill>
            <a:prstDash val="solid"/>
          </a:ln>
        </p:spPr>
      </p:sp>
      <p:pic>
        <p:nvPicPr>
          <p:cNvPr id="2054" name="Picture 6" descr="Rainbow Kids">
            <a:extLst>
              <a:ext uri="{FF2B5EF4-FFF2-40B4-BE49-F238E27FC236}">
                <a16:creationId xmlns:a16="http://schemas.microsoft.com/office/drawing/2014/main" id="{E867EFED-193B-4156-BB5D-64CE0ADF13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6475" y="1666875"/>
            <a:ext cx="8543925" cy="65627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12" name="Picture 2" descr="Зеленый фон градиент Топ Бесплатная фотография - Public Domain Pictures">
            <a:extLst>
              <a:ext uri="{FF2B5EF4-FFF2-40B4-BE49-F238E27FC236}">
                <a16:creationId xmlns:a16="http://schemas.microsoft.com/office/drawing/2014/main" id="{D7453404-B08F-4E56-B277-A2E8D96DA0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2105006" y="619066"/>
            <a:ext cx="10673120" cy="708779"/>
          </a:xfrm>
          <a:prstGeom prst="rect">
            <a:avLst/>
          </a:prstGeom>
          <a:noFill/>
          <a:ln/>
        </p:spPr>
        <p:txBody>
          <a:bodyPr wrap="none" lIns="0" tIns="0" rIns="0" bIns="0" rtlCol="0" anchor="t"/>
          <a:lstStyle/>
          <a:p>
            <a:pPr marL="0" indent="0" algn="ctr">
              <a:lnSpc>
                <a:spcPts val="5550"/>
              </a:lnSpc>
              <a:buNone/>
            </a:pPr>
            <a:r>
              <a:rPr lang="en-US" sz="4450" b="1" dirty="0">
                <a:solidFill>
                  <a:srgbClr val="3B4540"/>
                </a:solidFill>
                <a:latin typeface="Times New Roman" panose="02020603050405020304" pitchFamily="18" charset="0"/>
                <a:ea typeface="Fraunces Extra Bold" pitchFamily="34" charset="-122"/>
                <a:cs typeface="Times New Roman" panose="02020603050405020304" pitchFamily="18" charset="0"/>
              </a:rPr>
              <a:t>Ключові аспекти дитиноцентризму</a:t>
            </a:r>
            <a:endParaRPr lang="en-US" sz="4450" dirty="0">
              <a:latin typeface="Times New Roman" panose="02020603050405020304" pitchFamily="18" charset="0"/>
              <a:cs typeface="Times New Roman" panose="02020603050405020304" pitchFamily="18" charset="0"/>
            </a:endParaRPr>
          </a:p>
        </p:txBody>
      </p:sp>
      <p:pic>
        <p:nvPicPr>
          <p:cNvPr id="3" name="Image 0" descr="preencoded.png"/>
          <p:cNvPicPr>
            <a:picLocks noChangeAspect="1"/>
          </p:cNvPicPr>
          <p:nvPr/>
        </p:nvPicPr>
        <p:blipFill>
          <a:blip r:embed="rId4"/>
          <a:stretch>
            <a:fillRect/>
          </a:stretch>
        </p:blipFill>
        <p:spPr>
          <a:xfrm>
            <a:off x="522300" y="1779122"/>
            <a:ext cx="4392243" cy="2714536"/>
          </a:xfrm>
          <a:prstGeom prst="rect">
            <a:avLst/>
          </a:prstGeom>
        </p:spPr>
      </p:pic>
      <p:sp>
        <p:nvSpPr>
          <p:cNvPr id="4" name="Text 1"/>
          <p:cNvSpPr/>
          <p:nvPr/>
        </p:nvSpPr>
        <p:spPr>
          <a:xfrm>
            <a:off x="793790" y="4777145"/>
            <a:ext cx="3367921"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Індивідуальний підхід</a:t>
            </a:r>
            <a:endParaRPr lang="en-US" sz="2200" dirty="0"/>
          </a:p>
        </p:txBody>
      </p:sp>
      <p:sp>
        <p:nvSpPr>
          <p:cNvPr id="5" name="Text 2"/>
          <p:cNvSpPr/>
          <p:nvPr/>
        </p:nvSpPr>
        <p:spPr>
          <a:xfrm>
            <a:off x="793790" y="5267563"/>
            <a:ext cx="4120753" cy="217741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Дитиноцентризм передбачає врахування індивідуальних потреб, здібностей та інтересів кожної дитини. Навчання має бути адаптованим до її особливостей, а не нав'язувати єдиний стандарт.</a:t>
            </a:r>
            <a:endParaRPr lang="en-US" sz="1750" dirty="0"/>
          </a:p>
        </p:txBody>
      </p:sp>
      <p:sp>
        <p:nvSpPr>
          <p:cNvPr id="7" name="Text 3"/>
          <p:cNvSpPr/>
          <p:nvPr/>
        </p:nvSpPr>
        <p:spPr>
          <a:xfrm>
            <a:off x="5254704" y="4777264"/>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Активне навчання</a:t>
            </a:r>
            <a:endParaRPr lang="en-US" sz="2200" dirty="0"/>
          </a:p>
        </p:txBody>
      </p:sp>
      <p:sp>
        <p:nvSpPr>
          <p:cNvPr id="8" name="Text 4"/>
          <p:cNvSpPr/>
          <p:nvPr/>
        </p:nvSpPr>
        <p:spPr>
          <a:xfrm>
            <a:off x="5254704" y="5267682"/>
            <a:ext cx="4120872" cy="217741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Дитина не пасивний об'єкт навчання, а активний учасник освітнього процесу. Вона має бути залучена до активної діяльності, дослідження, творчості та самостійного мислення.</a:t>
            </a:r>
            <a:endParaRPr lang="en-US" sz="1750" dirty="0"/>
          </a:p>
        </p:txBody>
      </p:sp>
      <p:sp>
        <p:nvSpPr>
          <p:cNvPr id="10" name="Text 5"/>
          <p:cNvSpPr/>
          <p:nvPr/>
        </p:nvSpPr>
        <p:spPr>
          <a:xfrm>
            <a:off x="9715738" y="4777145"/>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Ігровий підхід</a:t>
            </a:r>
            <a:endParaRPr lang="en-US" sz="2200" dirty="0"/>
          </a:p>
        </p:txBody>
      </p:sp>
      <p:sp>
        <p:nvSpPr>
          <p:cNvPr id="11" name="Text 6"/>
          <p:cNvSpPr/>
          <p:nvPr/>
        </p:nvSpPr>
        <p:spPr>
          <a:xfrm>
            <a:off x="9715738" y="5267563"/>
            <a:ext cx="4120753" cy="217741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Гра є природним способом навчання для дітей. Дитиноцентризм використовує ігрові методи, щоб зробити навчання цікавим, захоплюючим та ефективним.</a:t>
            </a:r>
            <a:endParaRPr lang="en-US" sz="1750" dirty="0"/>
          </a:p>
        </p:txBody>
      </p:sp>
      <p:pic>
        <p:nvPicPr>
          <p:cNvPr id="19458" name="Picture 2" descr="10 універсальних мінівправ на будь-який урок | Нова українська школа">
            <a:extLst>
              <a:ext uri="{FF2B5EF4-FFF2-40B4-BE49-F238E27FC236}">
                <a16:creationId xmlns:a16="http://schemas.microsoft.com/office/drawing/2014/main" id="{9184C955-8005-4D72-A5B6-F2C3C3E4B2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5780" y="1740991"/>
            <a:ext cx="3878720" cy="28790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9460" name="Picture 4" descr="Дидактичні ігри на уроках біології та екології | Мстишинська гімназія  Боратинської сільської ради">
            <a:extLst>
              <a:ext uri="{FF2B5EF4-FFF2-40B4-BE49-F238E27FC236}">
                <a16:creationId xmlns:a16="http://schemas.microsoft.com/office/drawing/2014/main" id="{3BE197FC-6CBD-4D28-A53D-745D8C2DD4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6753" y="1762126"/>
            <a:ext cx="3878721" cy="29090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7" name="Picture 2" descr="Зеленый фон градиент Топ Бесплатная фотография - Public Domain Pictures">
            <a:extLst>
              <a:ext uri="{FF2B5EF4-FFF2-40B4-BE49-F238E27FC236}">
                <a16:creationId xmlns:a16="http://schemas.microsoft.com/office/drawing/2014/main" id="{834835B6-E678-4C4C-856A-9D23AE23F2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793789" y="571738"/>
            <a:ext cx="13319026" cy="1417558"/>
          </a:xfrm>
          <a:prstGeom prst="rect">
            <a:avLst/>
          </a:prstGeom>
          <a:noFill/>
          <a:ln/>
        </p:spPr>
        <p:txBody>
          <a:bodyPr wrap="square" lIns="0" tIns="0" rIns="0" bIns="0" rtlCol="0" anchor="t"/>
          <a:lstStyle/>
          <a:p>
            <a:pPr marL="0" indent="0" algn="ctr">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Видатні педагоги дитиноцентризму</a:t>
            </a:r>
            <a:endParaRPr lang="en-US" sz="4450" dirty="0"/>
          </a:p>
        </p:txBody>
      </p:sp>
      <p:sp>
        <p:nvSpPr>
          <p:cNvPr id="4" name="Text 1"/>
          <p:cNvSpPr/>
          <p:nvPr/>
        </p:nvSpPr>
        <p:spPr>
          <a:xfrm>
            <a:off x="517585" y="1446041"/>
            <a:ext cx="13319026" cy="1088708"/>
          </a:xfrm>
          <a:prstGeom prst="rect">
            <a:avLst/>
          </a:prstGeom>
          <a:noFill/>
          <a:ln/>
        </p:spPr>
        <p:txBody>
          <a:bodyPr wrap="square" lIns="0" tIns="0" rIns="0" bIns="0" rtlCol="0" anchor="t"/>
          <a:lstStyle/>
          <a:p>
            <a:pPr marL="0" indent="0" algn="ctr">
              <a:lnSpc>
                <a:spcPts val="2850"/>
              </a:lnSpc>
              <a:buNone/>
            </a:pP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Серед видатних педагогів, які зробили значний внесок у розвиток дитиноцентризму, можна виділити таких особистостей, як:</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E43954D-17F3-4773-8BBF-CC2AC860C7F2}"/>
              </a:ext>
            </a:extLst>
          </p:cNvPr>
          <p:cNvSpPr txBox="1"/>
          <p:nvPr/>
        </p:nvSpPr>
        <p:spPr>
          <a:xfrm>
            <a:off x="4623757" y="2443612"/>
            <a:ext cx="9489057" cy="554440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uk-UA" sz="2000" b="1" dirty="0">
                <a:effectLst/>
                <a:latin typeface="Times New Roman" panose="02020603050405020304" pitchFamily="18" charset="0"/>
                <a:ea typeface="Times New Roman" panose="02020603050405020304" pitchFamily="18" charset="0"/>
                <a:cs typeface="Times New Roman" panose="02020603050405020304" pitchFamily="18" charset="0"/>
              </a:rPr>
              <a:t>Софія Русова</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 українська просвітниця та педагог, яка підкреслювала важливість врахування індивідуальних особливостей кожної дитини. У своїх працях вона писала: </a:t>
            </a:r>
            <a:r>
              <a:rPr lang="uk-UA" sz="2000" i="1" dirty="0">
                <a:effectLst/>
                <a:latin typeface="Times New Roman" panose="02020603050405020304" pitchFamily="18" charset="0"/>
                <a:ea typeface="Times New Roman" panose="02020603050405020304" pitchFamily="18" charset="0"/>
                <a:cs typeface="Times New Roman" panose="02020603050405020304" pitchFamily="18" charset="0"/>
              </a:rPr>
              <a:t>«Виховання повинно враховувати природу дитини і дати їй свободу для повного розвитку її здібностей»</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Русова закликала створювати освітнє середовище, що сприяє розвитку ініціативності, творчості та самостійності.</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uk-UA" sz="2000" b="1" dirty="0">
                <a:effectLst/>
                <a:latin typeface="Times New Roman" panose="02020603050405020304" pitchFamily="18" charset="0"/>
                <a:ea typeface="Times New Roman" panose="02020603050405020304" pitchFamily="18" charset="0"/>
                <a:cs typeface="Times New Roman" panose="02020603050405020304" pitchFamily="18" charset="0"/>
              </a:rPr>
              <a:t>Януш Корчак</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 польський педагог, відомий своїми гуманістичними поглядами. Він наголошував, що дитина — це повноцінна особистість із власними правами, потребами та інтересами. У своїй книзі </a:t>
            </a:r>
            <a:r>
              <a:rPr lang="uk-UA" sz="2000" i="1" dirty="0">
                <a:effectLst/>
                <a:latin typeface="Times New Roman" panose="02020603050405020304" pitchFamily="18" charset="0"/>
                <a:ea typeface="Times New Roman" panose="02020603050405020304" pitchFamily="18" charset="0"/>
                <a:cs typeface="Times New Roman" panose="02020603050405020304" pitchFamily="18" charset="0"/>
              </a:rPr>
              <a:t>«Як любити дитину»</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він писав: </a:t>
            </a:r>
            <a:r>
              <a:rPr lang="uk-UA" sz="2000" i="1" dirty="0">
                <a:effectLst/>
                <a:latin typeface="Times New Roman" panose="02020603050405020304" pitchFamily="18" charset="0"/>
                <a:ea typeface="Times New Roman" panose="02020603050405020304" pitchFamily="18" charset="0"/>
                <a:cs typeface="Times New Roman" panose="02020603050405020304" pitchFamily="18" charset="0"/>
              </a:rPr>
              <a:t>«Дитина має право на повагу»</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Його підхід до виховання базувався на рівноправному діалозі з дітьми та розвитку їхньої самостійності.</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uk-UA" sz="2000" b="1" dirty="0">
                <a:effectLst/>
                <a:latin typeface="Times New Roman" panose="02020603050405020304" pitchFamily="18" charset="0"/>
                <a:ea typeface="Times New Roman" panose="02020603050405020304" pitchFamily="18" charset="0"/>
                <a:cs typeface="Times New Roman" panose="02020603050405020304" pitchFamily="18" charset="0"/>
              </a:rPr>
              <a:t>Марія </a:t>
            </a:r>
            <a:r>
              <a:rPr lang="uk-UA" sz="2000" b="1" dirty="0" err="1">
                <a:effectLst/>
                <a:latin typeface="Times New Roman" panose="02020603050405020304" pitchFamily="18" charset="0"/>
                <a:ea typeface="Times New Roman" panose="02020603050405020304" pitchFamily="18" charset="0"/>
                <a:cs typeface="Times New Roman" panose="02020603050405020304" pitchFamily="18" charset="0"/>
              </a:rPr>
              <a:t>Монтессорі</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 італійська </a:t>
            </a:r>
            <a:r>
              <a:rPr lang="uk-UA" sz="2000" dirty="0" err="1">
                <a:effectLst/>
                <a:latin typeface="Times New Roman" panose="02020603050405020304" pitchFamily="18" charset="0"/>
                <a:ea typeface="Times New Roman" panose="02020603050405020304" pitchFamily="18" charset="0"/>
                <a:cs typeface="Times New Roman" panose="02020603050405020304" pitchFamily="18" charset="0"/>
              </a:rPr>
              <a:t>педагогиня</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яка розробила систему освіти, орієнтовану на індивідуальні потреби дитини. Її методика, відома як «педагогіка </a:t>
            </a:r>
            <a:r>
              <a:rPr lang="uk-UA" sz="2000" dirty="0" err="1">
                <a:effectLst/>
                <a:latin typeface="Times New Roman" panose="02020603050405020304" pitchFamily="18" charset="0"/>
                <a:ea typeface="Times New Roman" panose="02020603050405020304" pitchFamily="18" charset="0"/>
                <a:cs typeface="Times New Roman" panose="02020603050405020304" pitchFamily="18" charset="0"/>
              </a:rPr>
              <a:t>Монтессорі</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ґрунтується на принципі: </a:t>
            </a:r>
            <a:r>
              <a:rPr lang="uk-UA" sz="2000" i="1" dirty="0">
                <a:effectLst/>
                <a:latin typeface="Times New Roman" panose="02020603050405020304" pitchFamily="18" charset="0"/>
                <a:ea typeface="Times New Roman" panose="02020603050405020304" pitchFamily="18" charset="0"/>
                <a:cs typeface="Times New Roman" panose="02020603050405020304" pitchFamily="18" charset="0"/>
              </a:rPr>
              <a:t>«Допоможи мені це зробити самому»</a:t>
            </a:r>
            <a:r>
              <a:rPr lang="uk-UA" sz="2000" dirty="0">
                <a:effectLst/>
                <a:latin typeface="Times New Roman" panose="02020603050405020304" pitchFamily="18" charset="0"/>
                <a:ea typeface="Times New Roman" panose="02020603050405020304" pitchFamily="18" charset="0"/>
                <a:cs typeface="Times New Roman" panose="02020603050405020304" pitchFamily="18" charset="0"/>
              </a:rPr>
              <a:t>. Вона створювала навчальні матеріали та середовище, які стимулюють самостійність, допитливість і свободу вибору.</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8434" name="Picture 2" descr="Русова Софія Федорівна — Вікіпедія">
            <a:extLst>
              <a:ext uri="{FF2B5EF4-FFF2-40B4-BE49-F238E27FC236}">
                <a16:creationId xmlns:a16="http://schemas.microsoft.com/office/drawing/2014/main" id="{8FF57C87-30C2-439B-A557-B96C36BBF7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238" y="2011443"/>
            <a:ext cx="3967519" cy="599095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28DFBAF0-E795-42BE-9F2D-4326DE7D135F}"/>
              </a:ext>
            </a:extLst>
          </p:cNvPr>
          <p:cNvSpPr txBox="1"/>
          <p:nvPr/>
        </p:nvSpPr>
        <p:spPr>
          <a:xfrm>
            <a:off x="388186" y="2165417"/>
            <a:ext cx="1630395" cy="36933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uk-UA" sz="1800" b="1" dirty="0">
                <a:effectLst/>
                <a:latin typeface="Times New Roman" panose="02020603050405020304" pitchFamily="18" charset="0"/>
                <a:ea typeface="Times New Roman" panose="02020603050405020304" pitchFamily="18" charset="0"/>
                <a:cs typeface="Times New Roman" panose="02020603050405020304" pitchFamily="18" charset="0"/>
              </a:rPr>
              <a:t>Софія Русова</a:t>
            </a:r>
            <a:r>
              <a:rPr lang="uk-UA"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18" name="Picture 2" descr="Зеленый фон градиент Топ Бесплатная фотография - Public Domain Pictures">
            <a:extLst>
              <a:ext uri="{FF2B5EF4-FFF2-40B4-BE49-F238E27FC236}">
                <a16:creationId xmlns:a16="http://schemas.microsoft.com/office/drawing/2014/main" id="{ABDC178D-3FBC-484B-8780-AC1F21C17A7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2741771" y="403861"/>
            <a:ext cx="10174129" cy="631269"/>
          </a:xfrm>
          <a:prstGeom prst="rect">
            <a:avLst/>
          </a:prstGeom>
          <a:noFill/>
          <a:ln/>
        </p:spPr>
        <p:txBody>
          <a:bodyPr wrap="none" lIns="0" tIns="0" rIns="0" bIns="0" rtlCol="0" anchor="t"/>
          <a:lstStyle/>
          <a:p>
            <a:pPr marL="0" indent="0">
              <a:lnSpc>
                <a:spcPts val="4950"/>
              </a:lnSpc>
              <a:buNone/>
            </a:pPr>
            <a:r>
              <a:rPr lang="en-US" sz="3950" b="1" dirty="0">
                <a:solidFill>
                  <a:srgbClr val="3B4540"/>
                </a:solidFill>
                <a:latin typeface="Fraunces Extra Bold" pitchFamily="34" charset="0"/>
                <a:ea typeface="Fraunces Extra Bold" pitchFamily="34" charset="-122"/>
                <a:cs typeface="Fraunces Extra Bold" pitchFamily="34" charset="-120"/>
              </a:rPr>
              <a:t>Еволюція дитиноцентричних підходів</a:t>
            </a:r>
            <a:endParaRPr lang="en-US" sz="3950" dirty="0"/>
          </a:p>
        </p:txBody>
      </p:sp>
      <p:pic>
        <p:nvPicPr>
          <p:cNvPr id="3" name="Image 0" descr="preencoded.png"/>
          <p:cNvPicPr>
            <a:picLocks noChangeAspect="1"/>
          </p:cNvPicPr>
          <p:nvPr/>
        </p:nvPicPr>
        <p:blipFill>
          <a:blip r:embed="rId4"/>
          <a:stretch>
            <a:fillRect/>
          </a:stretch>
        </p:blipFill>
        <p:spPr>
          <a:xfrm>
            <a:off x="2920722" y="1590913"/>
            <a:ext cx="2180630" cy="1487210"/>
          </a:xfrm>
          <a:prstGeom prst="rect">
            <a:avLst/>
          </a:prstGeom>
        </p:spPr>
      </p:pic>
      <p:sp>
        <p:nvSpPr>
          <p:cNvPr id="4" name="Text 1"/>
          <p:cNvSpPr/>
          <p:nvPr/>
        </p:nvSpPr>
        <p:spPr>
          <a:xfrm>
            <a:off x="3947993" y="2325291"/>
            <a:ext cx="125968" cy="403979"/>
          </a:xfrm>
          <a:prstGeom prst="rect">
            <a:avLst/>
          </a:prstGeom>
          <a:noFill/>
          <a:ln/>
        </p:spPr>
        <p:txBody>
          <a:bodyPr wrap="none" lIns="0" tIns="0" rIns="0" bIns="0" rtlCol="0" anchor="t"/>
          <a:lstStyle/>
          <a:p>
            <a:pPr marL="0" indent="0" algn="ctr">
              <a:lnSpc>
                <a:spcPts val="3150"/>
              </a:lnSpc>
              <a:buNone/>
            </a:pPr>
            <a:r>
              <a:rPr lang="en-US" sz="1950" b="1" dirty="0">
                <a:solidFill>
                  <a:srgbClr val="405449"/>
                </a:solidFill>
                <a:latin typeface="Fraunces Extra Bold" pitchFamily="34" charset="0"/>
                <a:ea typeface="Fraunces Extra Bold" pitchFamily="34" charset="-122"/>
                <a:cs typeface="Fraunces Extra Bold" pitchFamily="34" charset="-120"/>
              </a:rPr>
              <a:t>1</a:t>
            </a:r>
            <a:endParaRPr lang="en-US" sz="1950" dirty="0"/>
          </a:p>
        </p:txBody>
      </p:sp>
      <p:sp>
        <p:nvSpPr>
          <p:cNvPr id="5" name="Text 2"/>
          <p:cNvSpPr/>
          <p:nvPr/>
        </p:nvSpPr>
        <p:spPr>
          <a:xfrm>
            <a:off x="5303282" y="1954411"/>
            <a:ext cx="2525554" cy="315635"/>
          </a:xfrm>
          <a:prstGeom prst="rect">
            <a:avLst/>
          </a:prstGeom>
          <a:noFill/>
          <a:ln/>
        </p:spPr>
        <p:txBody>
          <a:bodyPr wrap="none" lIns="0" tIns="0" rIns="0" bIns="0" rtlCol="0" anchor="t"/>
          <a:lstStyle/>
          <a:p>
            <a:pPr marL="0" indent="0" algn="l">
              <a:lnSpc>
                <a:spcPts val="2450"/>
              </a:lnSpc>
              <a:buNone/>
            </a:pPr>
            <a:r>
              <a:rPr lang="en-US" sz="1950" b="1" dirty="0">
                <a:solidFill>
                  <a:srgbClr val="405449"/>
                </a:solidFill>
                <a:latin typeface="Fraunces Extra Bold" pitchFamily="34" charset="0"/>
                <a:ea typeface="Fraunces Extra Bold" pitchFamily="34" charset="-122"/>
                <a:cs typeface="Fraunces Extra Bold" pitchFamily="34" charset="-120"/>
              </a:rPr>
              <a:t>Сучасні підходи</a:t>
            </a:r>
            <a:endParaRPr lang="en-US" sz="1950" dirty="0"/>
          </a:p>
        </p:txBody>
      </p:sp>
      <p:sp>
        <p:nvSpPr>
          <p:cNvPr id="6" name="Text 3"/>
          <p:cNvSpPr/>
          <p:nvPr/>
        </p:nvSpPr>
        <p:spPr>
          <a:xfrm>
            <a:off x="5303282" y="2391251"/>
            <a:ext cx="7836218" cy="323255"/>
          </a:xfrm>
          <a:prstGeom prst="rect">
            <a:avLst/>
          </a:prstGeom>
          <a:noFill/>
          <a:ln/>
        </p:spPr>
        <p:txBody>
          <a:bodyPr wrap="none" lIns="0" tIns="0" rIns="0" bIns="0" rtlCol="0" anchor="t"/>
          <a:lstStyle/>
          <a:p>
            <a:pPr marL="0" indent="0" algn="l">
              <a:lnSpc>
                <a:spcPts val="2500"/>
              </a:lnSpc>
              <a:buNone/>
            </a:pPr>
            <a:r>
              <a:rPr lang="en-US" sz="1550" dirty="0">
                <a:solidFill>
                  <a:srgbClr val="405449"/>
                </a:solidFill>
                <a:latin typeface="Nobile" pitchFamily="34" charset="0"/>
                <a:ea typeface="Nobile" pitchFamily="34" charset="-122"/>
                <a:cs typeface="Nobile" pitchFamily="34" charset="-120"/>
              </a:rPr>
              <a:t>Індивідуальний розвиток, самостійність, критичне мислення, креативність.</a:t>
            </a:r>
            <a:endParaRPr lang="en-US" sz="1550" dirty="0"/>
          </a:p>
        </p:txBody>
      </p:sp>
      <p:sp>
        <p:nvSpPr>
          <p:cNvPr id="7" name="Shape 4"/>
          <p:cNvSpPr/>
          <p:nvPr/>
        </p:nvSpPr>
        <p:spPr>
          <a:xfrm>
            <a:off x="5151834" y="3093839"/>
            <a:ext cx="8720971" cy="11430"/>
          </a:xfrm>
          <a:prstGeom prst="roundRect">
            <a:avLst>
              <a:gd name="adj" fmla="val 1590904"/>
            </a:avLst>
          </a:prstGeom>
          <a:solidFill>
            <a:srgbClr val="CED9CE"/>
          </a:solidFill>
          <a:ln/>
        </p:spPr>
      </p:sp>
      <p:pic>
        <p:nvPicPr>
          <p:cNvPr id="8" name="Image 1" descr="preencoded.png"/>
          <p:cNvPicPr>
            <a:picLocks noChangeAspect="1"/>
          </p:cNvPicPr>
          <p:nvPr/>
        </p:nvPicPr>
        <p:blipFill>
          <a:blip r:embed="rId5"/>
          <a:stretch>
            <a:fillRect/>
          </a:stretch>
        </p:blipFill>
        <p:spPr>
          <a:xfrm>
            <a:off x="1830467" y="3128605"/>
            <a:ext cx="4361259" cy="1487210"/>
          </a:xfrm>
          <a:prstGeom prst="rect">
            <a:avLst/>
          </a:prstGeom>
        </p:spPr>
      </p:pic>
      <p:sp>
        <p:nvSpPr>
          <p:cNvPr id="9" name="Text 5"/>
          <p:cNvSpPr/>
          <p:nvPr/>
        </p:nvSpPr>
        <p:spPr>
          <a:xfrm>
            <a:off x="3928467" y="3670221"/>
            <a:ext cx="165021" cy="403979"/>
          </a:xfrm>
          <a:prstGeom prst="rect">
            <a:avLst/>
          </a:prstGeom>
          <a:noFill/>
          <a:ln/>
        </p:spPr>
        <p:txBody>
          <a:bodyPr wrap="none" lIns="0" tIns="0" rIns="0" bIns="0" rtlCol="0" anchor="t"/>
          <a:lstStyle/>
          <a:p>
            <a:pPr marL="0" indent="0" algn="ctr">
              <a:lnSpc>
                <a:spcPts val="3150"/>
              </a:lnSpc>
              <a:buNone/>
            </a:pPr>
            <a:r>
              <a:rPr lang="en-US" sz="1950" b="1" dirty="0">
                <a:solidFill>
                  <a:srgbClr val="405449"/>
                </a:solidFill>
                <a:latin typeface="Fraunces Extra Bold" pitchFamily="34" charset="0"/>
                <a:ea typeface="Fraunces Extra Bold" pitchFamily="34" charset="-122"/>
                <a:cs typeface="Fraunces Extra Bold" pitchFamily="34" charset="-120"/>
              </a:rPr>
              <a:t>2</a:t>
            </a:r>
            <a:endParaRPr lang="en-US" sz="1950" dirty="0"/>
          </a:p>
        </p:txBody>
      </p:sp>
      <p:sp>
        <p:nvSpPr>
          <p:cNvPr id="10" name="Text 6"/>
          <p:cNvSpPr/>
          <p:nvPr/>
        </p:nvSpPr>
        <p:spPr>
          <a:xfrm>
            <a:off x="6393656" y="3330535"/>
            <a:ext cx="2525554" cy="315635"/>
          </a:xfrm>
          <a:prstGeom prst="rect">
            <a:avLst/>
          </a:prstGeom>
          <a:noFill/>
          <a:ln/>
        </p:spPr>
        <p:txBody>
          <a:bodyPr wrap="none" lIns="0" tIns="0" rIns="0" bIns="0" rtlCol="0" anchor="t"/>
          <a:lstStyle/>
          <a:p>
            <a:pPr marL="0" indent="0" algn="l">
              <a:lnSpc>
                <a:spcPts val="2450"/>
              </a:lnSpc>
              <a:buNone/>
            </a:pPr>
            <a:r>
              <a:rPr lang="en-US" sz="1950" b="1" dirty="0">
                <a:solidFill>
                  <a:srgbClr val="405449"/>
                </a:solidFill>
                <a:latin typeface="Fraunces Extra Bold" pitchFamily="34" charset="0"/>
                <a:ea typeface="Fraunces Extra Bold" pitchFamily="34" charset="-122"/>
                <a:cs typeface="Fraunces Extra Bold" pitchFamily="34" charset="-120"/>
              </a:rPr>
              <a:t>XX століття</a:t>
            </a:r>
            <a:endParaRPr lang="en-US" sz="1950" dirty="0"/>
          </a:p>
        </p:txBody>
      </p:sp>
      <p:sp>
        <p:nvSpPr>
          <p:cNvPr id="11" name="Text 7"/>
          <p:cNvSpPr/>
          <p:nvPr/>
        </p:nvSpPr>
        <p:spPr>
          <a:xfrm>
            <a:off x="6393656" y="3767376"/>
            <a:ext cx="7327702" cy="646509"/>
          </a:xfrm>
          <a:prstGeom prst="rect">
            <a:avLst/>
          </a:prstGeom>
          <a:noFill/>
          <a:ln/>
        </p:spPr>
        <p:txBody>
          <a:bodyPr wrap="square" lIns="0" tIns="0" rIns="0" bIns="0" rtlCol="0" anchor="t"/>
          <a:lstStyle/>
          <a:p>
            <a:pPr marL="0" indent="0" algn="l">
              <a:lnSpc>
                <a:spcPts val="2500"/>
              </a:lnSpc>
              <a:buNone/>
            </a:pPr>
            <a:r>
              <a:rPr lang="en-US" sz="1550" dirty="0">
                <a:solidFill>
                  <a:srgbClr val="405449"/>
                </a:solidFill>
                <a:latin typeface="Nobile" pitchFamily="34" charset="0"/>
                <a:ea typeface="Nobile" pitchFamily="34" charset="-122"/>
                <a:cs typeface="Nobile" pitchFamily="34" charset="-120"/>
              </a:rPr>
              <a:t>Розвиток особистості, інтелектуальний розвиток, соціальна адаптація.</a:t>
            </a:r>
            <a:endParaRPr lang="en-US" sz="1550" dirty="0"/>
          </a:p>
        </p:txBody>
      </p:sp>
      <p:sp>
        <p:nvSpPr>
          <p:cNvPr id="12" name="Shape 8"/>
          <p:cNvSpPr/>
          <p:nvPr/>
        </p:nvSpPr>
        <p:spPr>
          <a:xfrm>
            <a:off x="6242209" y="4631531"/>
            <a:ext cx="7630597" cy="11430"/>
          </a:xfrm>
          <a:prstGeom prst="roundRect">
            <a:avLst>
              <a:gd name="adj" fmla="val 1590904"/>
            </a:avLst>
          </a:prstGeom>
          <a:solidFill>
            <a:srgbClr val="CED9CE"/>
          </a:solidFill>
          <a:ln/>
        </p:spPr>
      </p:sp>
      <p:pic>
        <p:nvPicPr>
          <p:cNvPr id="13" name="Image 2" descr="preencoded.png"/>
          <p:cNvPicPr>
            <a:picLocks noChangeAspect="1"/>
          </p:cNvPicPr>
          <p:nvPr/>
        </p:nvPicPr>
        <p:blipFill>
          <a:blip r:embed="rId6"/>
          <a:stretch>
            <a:fillRect/>
          </a:stretch>
        </p:blipFill>
        <p:spPr>
          <a:xfrm>
            <a:off x="740093" y="4666297"/>
            <a:ext cx="6541889" cy="1487210"/>
          </a:xfrm>
          <a:prstGeom prst="rect">
            <a:avLst/>
          </a:prstGeom>
        </p:spPr>
      </p:pic>
      <p:sp>
        <p:nvSpPr>
          <p:cNvPr id="14" name="Text 9"/>
          <p:cNvSpPr/>
          <p:nvPr/>
        </p:nvSpPr>
        <p:spPr>
          <a:xfrm>
            <a:off x="3934658" y="5207913"/>
            <a:ext cx="152519" cy="403979"/>
          </a:xfrm>
          <a:prstGeom prst="rect">
            <a:avLst/>
          </a:prstGeom>
          <a:noFill/>
          <a:ln/>
        </p:spPr>
        <p:txBody>
          <a:bodyPr wrap="none" lIns="0" tIns="0" rIns="0" bIns="0" rtlCol="0" anchor="t"/>
          <a:lstStyle/>
          <a:p>
            <a:pPr marL="0" indent="0" algn="ctr">
              <a:lnSpc>
                <a:spcPts val="3150"/>
              </a:lnSpc>
              <a:buNone/>
            </a:pPr>
            <a:r>
              <a:rPr lang="en-US" sz="1950" b="1" dirty="0">
                <a:solidFill>
                  <a:srgbClr val="405449"/>
                </a:solidFill>
                <a:latin typeface="Fraunces Extra Bold" pitchFamily="34" charset="0"/>
                <a:ea typeface="Fraunces Extra Bold" pitchFamily="34" charset="-122"/>
                <a:cs typeface="Fraunces Extra Bold" pitchFamily="34" charset="-120"/>
              </a:rPr>
              <a:t>3</a:t>
            </a:r>
            <a:endParaRPr lang="en-US" sz="1950" dirty="0"/>
          </a:p>
        </p:txBody>
      </p:sp>
      <p:sp>
        <p:nvSpPr>
          <p:cNvPr id="15" name="Text 10"/>
          <p:cNvSpPr/>
          <p:nvPr/>
        </p:nvSpPr>
        <p:spPr>
          <a:xfrm>
            <a:off x="7483912" y="5029795"/>
            <a:ext cx="2525554" cy="315635"/>
          </a:xfrm>
          <a:prstGeom prst="rect">
            <a:avLst/>
          </a:prstGeom>
          <a:noFill/>
          <a:ln/>
        </p:spPr>
        <p:txBody>
          <a:bodyPr wrap="none" lIns="0" tIns="0" rIns="0" bIns="0" rtlCol="0" anchor="t"/>
          <a:lstStyle/>
          <a:p>
            <a:pPr marL="0" indent="0" algn="l">
              <a:lnSpc>
                <a:spcPts val="2450"/>
              </a:lnSpc>
              <a:buNone/>
            </a:pPr>
            <a:r>
              <a:rPr lang="en-US" sz="1950" b="1" dirty="0">
                <a:solidFill>
                  <a:srgbClr val="405449"/>
                </a:solidFill>
                <a:latin typeface="Fraunces Extra Bold" pitchFamily="34" charset="0"/>
                <a:ea typeface="Fraunces Extra Bold" pitchFamily="34" charset="-122"/>
                <a:cs typeface="Fraunces Extra Bold" pitchFamily="34" charset="-120"/>
              </a:rPr>
              <a:t>XIX століття</a:t>
            </a:r>
            <a:endParaRPr lang="en-US" sz="1950" dirty="0"/>
          </a:p>
        </p:txBody>
      </p:sp>
      <p:sp>
        <p:nvSpPr>
          <p:cNvPr id="16" name="Text 11"/>
          <p:cNvSpPr/>
          <p:nvPr/>
        </p:nvSpPr>
        <p:spPr>
          <a:xfrm>
            <a:off x="7483912" y="5466636"/>
            <a:ext cx="5676067" cy="323255"/>
          </a:xfrm>
          <a:prstGeom prst="rect">
            <a:avLst/>
          </a:prstGeom>
          <a:noFill/>
          <a:ln/>
        </p:spPr>
        <p:txBody>
          <a:bodyPr wrap="none" lIns="0" tIns="0" rIns="0" bIns="0" rtlCol="0" anchor="t"/>
          <a:lstStyle/>
          <a:p>
            <a:pPr marL="0" indent="0" algn="l">
              <a:lnSpc>
                <a:spcPts val="2500"/>
              </a:lnSpc>
              <a:buNone/>
            </a:pPr>
            <a:r>
              <a:rPr lang="en-US" sz="1550" dirty="0">
                <a:solidFill>
                  <a:srgbClr val="405449"/>
                </a:solidFill>
                <a:latin typeface="Nobile" pitchFamily="34" charset="0"/>
                <a:ea typeface="Nobile" pitchFamily="34" charset="-122"/>
                <a:cs typeface="Nobile" pitchFamily="34" charset="-120"/>
              </a:rPr>
              <a:t>Виховання, дисципліна, моральні цінності, патріотизм.</a:t>
            </a:r>
            <a:endParaRPr lang="en-US" sz="1550" dirty="0"/>
          </a:p>
        </p:txBody>
      </p:sp>
      <p:sp>
        <p:nvSpPr>
          <p:cNvPr id="17" name="Text 12"/>
          <p:cNvSpPr/>
          <p:nvPr/>
        </p:nvSpPr>
        <p:spPr>
          <a:xfrm>
            <a:off x="707112" y="6380798"/>
            <a:ext cx="13216176" cy="1293019"/>
          </a:xfrm>
          <a:prstGeom prst="rect">
            <a:avLst/>
          </a:prstGeom>
          <a:noFill/>
          <a:ln/>
        </p:spPr>
        <p:txBody>
          <a:bodyPr wrap="square" lIns="0" tIns="0" rIns="0" bIns="0" rtlCol="0" anchor="t"/>
          <a:lstStyle/>
          <a:p>
            <a:pPr marL="0" indent="0">
              <a:lnSpc>
                <a:spcPts val="2500"/>
              </a:lnSpc>
              <a:buNone/>
            </a:pPr>
            <a:r>
              <a:rPr lang="en-US" sz="1550" dirty="0">
                <a:solidFill>
                  <a:srgbClr val="405449"/>
                </a:solidFill>
                <a:latin typeface="Nobile" pitchFamily="34" charset="0"/>
                <a:ea typeface="Nobile" pitchFamily="34" charset="-122"/>
                <a:cs typeface="Nobile" pitchFamily="34" charset="-120"/>
              </a:rPr>
              <a:t>Дитиноцентризм еволюціонував від традиційних підходів до більш сучасних, що враховують індивідуальні потреби дитини. У XIX столітті акцент робився на вихованні, дисципліні та моральних цінностях. У XX столітті фокус змістився на розвиток особистості, інтелектуальний розвиток та соціальну адаптацію. Сучасні підходи до дитиноцентризму зосереджуються на індивідуальному розвитку, самостійності, критичному мисленні та креативності.</a:t>
            </a:r>
            <a:endParaRPr lang="en-US" sz="15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6" name="Picture 2" descr="Зеленый фон градиент Топ Бесплатная фотография - Public Domain Pictures">
            <a:extLst>
              <a:ext uri="{FF2B5EF4-FFF2-40B4-BE49-F238E27FC236}">
                <a16:creationId xmlns:a16="http://schemas.microsoft.com/office/drawing/2014/main" id="{C3018D9F-6749-487E-B814-AC6AA0D6C4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6280190" y="340162"/>
            <a:ext cx="7556421" cy="1417558"/>
          </a:xfrm>
          <a:prstGeom prst="rect">
            <a:avLst/>
          </a:prstGeom>
          <a:noFill/>
          <a:ln/>
        </p:spPr>
        <p:txBody>
          <a:bodyPr wrap="square" lIns="0" tIns="0" rIns="0" bIns="0" rtlCol="0" anchor="t"/>
          <a:lstStyle/>
          <a:p>
            <a:pPr marL="0" indent="0" algn="ctr">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Законодавча база дитиноцентризму</a:t>
            </a:r>
            <a:endParaRPr lang="en-US" sz="4450" dirty="0"/>
          </a:p>
        </p:txBody>
      </p:sp>
      <p:sp>
        <p:nvSpPr>
          <p:cNvPr id="4" name="Text 1"/>
          <p:cNvSpPr/>
          <p:nvPr/>
        </p:nvSpPr>
        <p:spPr>
          <a:xfrm>
            <a:off x="6935638" y="2507218"/>
            <a:ext cx="6900973" cy="1451610"/>
          </a:xfrm>
          <a:prstGeom prst="rect">
            <a:avLst/>
          </a:prstGeom>
          <a:noFill/>
          <a:ln/>
        </p:spPr>
        <p:txBody>
          <a:bodyPr wrap="square" lIns="0" tIns="0" rIns="0" bIns="0" rtlCol="0" anchor="t"/>
          <a:lstStyle/>
          <a:p>
            <a:pPr indent="534988" algn="just">
              <a:lnSpc>
                <a:spcPts val="2850"/>
              </a:lnSpc>
              <a:buNone/>
            </a:pP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Законодавча база дитиноцентризму в Україні базується на Конституції України, яка гарантує права дитини, а також на низці законів та підзаконних актів, що регулюють різні аспекти життя дитини.</a:t>
            </a:r>
            <a:endParaRPr lang="en-US" sz="2400" dirty="0">
              <a:latin typeface="Times New Roman" panose="02020603050405020304" pitchFamily="18" charset="0"/>
              <a:cs typeface="Times New Roman" panose="02020603050405020304" pitchFamily="18" charset="0"/>
            </a:endParaRPr>
          </a:p>
        </p:txBody>
      </p:sp>
      <p:sp>
        <p:nvSpPr>
          <p:cNvPr id="5" name="Text 2"/>
          <p:cNvSpPr/>
          <p:nvPr/>
        </p:nvSpPr>
        <p:spPr>
          <a:xfrm>
            <a:off x="6935638" y="4679295"/>
            <a:ext cx="6900973" cy="1814513"/>
          </a:xfrm>
          <a:prstGeom prst="rect">
            <a:avLst/>
          </a:prstGeom>
          <a:noFill/>
          <a:ln/>
        </p:spPr>
        <p:txBody>
          <a:bodyPr wrap="square" lIns="0" tIns="0" rIns="0" bIns="0" rtlCol="0" anchor="t"/>
          <a:lstStyle/>
          <a:p>
            <a:pPr indent="361950" algn="just">
              <a:lnSpc>
                <a:spcPts val="2850"/>
              </a:lnSpc>
              <a:buNone/>
            </a:pP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Серед ключових документів, що визначають дитиноцентричний підхід в освіті, можна назвати Закон України "Про освіту", Закон України "Про дошкільну освіту", Закон України "Про загальну середню освіту", а також Національну стратегію розвитку освіти в Україні на 2021-2027 роки.</a:t>
            </a:r>
            <a:endParaRPr lang="en-US" sz="2400" dirty="0">
              <a:latin typeface="Times New Roman" panose="02020603050405020304" pitchFamily="18" charset="0"/>
              <a:cs typeface="Times New Roman" panose="02020603050405020304" pitchFamily="18" charset="0"/>
            </a:endParaRPr>
          </a:p>
        </p:txBody>
      </p:sp>
      <p:pic>
        <p:nvPicPr>
          <p:cNvPr id="16386" name="Picture 2" descr="Закон України &quot;Про повну загальну середню освіту&quot; набере чинності 18  березня 2020 року | Асоціація міст України">
            <a:extLst>
              <a:ext uri="{FF2B5EF4-FFF2-40B4-BE49-F238E27FC236}">
                <a16:creationId xmlns:a16="http://schemas.microsoft.com/office/drawing/2014/main" id="{FD6DE6DB-4B45-40F5-B21D-3E17CFFF76FB}"/>
              </a:ext>
            </a:extLst>
          </p:cNvPr>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1111" r="12088"/>
          <a:stretch/>
        </p:blipFill>
        <p:spPr bwMode="auto">
          <a:xfrm>
            <a:off x="215974" y="1757720"/>
            <a:ext cx="6503690" cy="49680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Зеленый фон градиент Топ Бесплатная фотография - Public Domain Pictures">
            <a:extLst>
              <a:ext uri="{FF2B5EF4-FFF2-40B4-BE49-F238E27FC236}">
                <a16:creationId xmlns:a16="http://schemas.microsoft.com/office/drawing/2014/main" id="{25D7DC79-1EEF-475B-BD1D-7829189D061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0" y="0"/>
            <a:ext cx="5486400" cy="8229600"/>
          </a:xfrm>
          <a:prstGeom prst="rect">
            <a:avLst/>
          </a:prstGeom>
        </p:spPr>
      </p:pic>
      <p:sp>
        <p:nvSpPr>
          <p:cNvPr id="3" name="Text 0"/>
          <p:cNvSpPr/>
          <p:nvPr/>
        </p:nvSpPr>
        <p:spPr>
          <a:xfrm>
            <a:off x="6166842" y="426304"/>
            <a:ext cx="7556421" cy="1417558"/>
          </a:xfrm>
          <a:prstGeom prst="rect">
            <a:avLst/>
          </a:prstGeom>
          <a:noFill/>
          <a:ln/>
        </p:spPr>
        <p:txBody>
          <a:bodyPr wrap="square" lIns="0" tIns="0" rIns="0" bIns="0" rtlCol="0" anchor="t"/>
          <a:lstStyle/>
          <a:p>
            <a:pPr indent="270510" algn="ctr">
              <a:lnSpc>
                <a:spcPct val="107000"/>
              </a:lnSpc>
              <a:spcAft>
                <a:spcPts val="800"/>
              </a:spcAft>
            </a:pPr>
            <a:r>
              <a:rPr lang="uk-UA" sz="4800" b="1" dirty="0">
                <a:effectLst/>
                <a:latin typeface="Times New Roman" panose="02020603050405020304" pitchFamily="18" charset="0"/>
                <a:ea typeface="Times New Roman" panose="02020603050405020304" pitchFamily="18" charset="0"/>
                <a:cs typeface="Times New Roman" panose="02020603050405020304" pitchFamily="18" charset="0"/>
              </a:rPr>
              <a:t>Основні принципи </a:t>
            </a:r>
            <a:r>
              <a:rPr lang="uk-UA" sz="4800" b="1" dirty="0" err="1">
                <a:effectLst/>
                <a:latin typeface="Times New Roman" panose="02020603050405020304" pitchFamily="18" charset="0"/>
                <a:ea typeface="Times New Roman" panose="02020603050405020304" pitchFamily="18" charset="0"/>
                <a:cs typeface="Times New Roman" panose="02020603050405020304" pitchFamily="18" charset="0"/>
              </a:rPr>
              <a:t>дитиноцентризму</a:t>
            </a:r>
            <a:r>
              <a:rPr lang="uk-UA" sz="4800" b="1" dirty="0">
                <a:effectLst/>
                <a:latin typeface="Times New Roman" panose="02020603050405020304" pitchFamily="18" charset="0"/>
                <a:ea typeface="Times New Roman" panose="02020603050405020304" pitchFamily="18" charset="0"/>
                <a:cs typeface="Times New Roman" panose="02020603050405020304" pitchFamily="18" charset="0"/>
              </a:rPr>
              <a:t> в НУШ</a:t>
            </a:r>
            <a:endParaRPr lang="ru-RU" sz="4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hape 1"/>
          <p:cNvSpPr/>
          <p:nvPr/>
        </p:nvSpPr>
        <p:spPr>
          <a:xfrm>
            <a:off x="6280190" y="2666048"/>
            <a:ext cx="3664863" cy="2758559"/>
          </a:xfrm>
          <a:prstGeom prst="roundRect">
            <a:avLst>
              <a:gd name="adj" fmla="val 7400"/>
            </a:avLst>
          </a:prstGeom>
          <a:solidFill>
            <a:srgbClr val="E8F3E8"/>
          </a:solidFill>
          <a:ln/>
        </p:spPr>
      </p:sp>
      <p:sp>
        <p:nvSpPr>
          <p:cNvPr id="5" name="Text 2"/>
          <p:cNvSpPr/>
          <p:nvPr/>
        </p:nvSpPr>
        <p:spPr>
          <a:xfrm>
            <a:off x="6507004" y="2892862"/>
            <a:ext cx="3211235" cy="708660"/>
          </a:xfrm>
          <a:prstGeom prst="rect">
            <a:avLst/>
          </a:prstGeom>
          <a:noFill/>
          <a:ln/>
        </p:spPr>
        <p:txBody>
          <a:bodyPr wrap="square" lIns="0" tIns="0" rIns="0" bIns="0" rtlCol="0" anchor="t"/>
          <a:lstStyle/>
          <a:p>
            <a:pPr marL="0" indent="0">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Індивідуальні особливості</a:t>
            </a:r>
            <a:endParaRPr lang="en-US" sz="2200" dirty="0"/>
          </a:p>
        </p:txBody>
      </p:sp>
      <p:sp>
        <p:nvSpPr>
          <p:cNvPr id="6" name="Text 3"/>
          <p:cNvSpPr/>
          <p:nvPr/>
        </p:nvSpPr>
        <p:spPr>
          <a:xfrm>
            <a:off x="6507004" y="3737610"/>
            <a:ext cx="3211235" cy="1088708"/>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Врахування унікальних рис, темпів розвитку та інтересів кожної дитини.</a:t>
            </a:r>
            <a:endParaRPr lang="en-US" sz="1750" dirty="0"/>
          </a:p>
        </p:txBody>
      </p:sp>
      <p:sp>
        <p:nvSpPr>
          <p:cNvPr id="7" name="Shape 4"/>
          <p:cNvSpPr/>
          <p:nvPr/>
        </p:nvSpPr>
        <p:spPr>
          <a:xfrm>
            <a:off x="10171867" y="2666048"/>
            <a:ext cx="3664863" cy="2758559"/>
          </a:xfrm>
          <a:prstGeom prst="roundRect">
            <a:avLst>
              <a:gd name="adj" fmla="val 7400"/>
            </a:avLst>
          </a:prstGeom>
          <a:solidFill>
            <a:srgbClr val="E8F3E8"/>
          </a:solidFill>
          <a:ln/>
        </p:spPr>
      </p:sp>
      <p:sp>
        <p:nvSpPr>
          <p:cNvPr id="8" name="Text 5"/>
          <p:cNvSpPr/>
          <p:nvPr/>
        </p:nvSpPr>
        <p:spPr>
          <a:xfrm>
            <a:off x="10398681" y="2892862"/>
            <a:ext cx="2835235" cy="354330"/>
          </a:xfrm>
          <a:prstGeom prst="rect">
            <a:avLst/>
          </a:prstGeom>
          <a:noFill/>
          <a:ln/>
        </p:spPr>
        <p:txBody>
          <a:bodyPr wrap="none" lIns="0" tIns="0" rIns="0" bIns="0" rtlCol="0" anchor="t"/>
          <a:lstStyle/>
          <a:p>
            <a:pPr marL="0" indent="0">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Гнучкість програм</a:t>
            </a:r>
            <a:endParaRPr lang="en-US" sz="2200" dirty="0"/>
          </a:p>
        </p:txBody>
      </p:sp>
      <p:sp>
        <p:nvSpPr>
          <p:cNvPr id="9" name="Text 6"/>
          <p:cNvSpPr/>
          <p:nvPr/>
        </p:nvSpPr>
        <p:spPr>
          <a:xfrm>
            <a:off x="10398681" y="3383280"/>
            <a:ext cx="3211235" cy="1814513"/>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Адаптація навчального матеріалу, інтегруючи теми, які цікаві дітям і відповідають їхньому досвіду.</a:t>
            </a:r>
            <a:endParaRPr lang="en-US" sz="1750" dirty="0"/>
          </a:p>
        </p:txBody>
      </p:sp>
      <p:sp>
        <p:nvSpPr>
          <p:cNvPr id="10" name="Shape 7"/>
          <p:cNvSpPr/>
          <p:nvPr/>
        </p:nvSpPr>
        <p:spPr>
          <a:xfrm>
            <a:off x="6280190" y="5651421"/>
            <a:ext cx="7556421" cy="1669852"/>
          </a:xfrm>
          <a:prstGeom prst="roundRect">
            <a:avLst>
              <a:gd name="adj" fmla="val 12225"/>
            </a:avLst>
          </a:prstGeom>
          <a:solidFill>
            <a:srgbClr val="E8F3E8"/>
          </a:solidFill>
          <a:ln/>
        </p:spPr>
      </p:sp>
      <p:sp>
        <p:nvSpPr>
          <p:cNvPr id="11" name="Text 8"/>
          <p:cNvSpPr/>
          <p:nvPr/>
        </p:nvSpPr>
        <p:spPr>
          <a:xfrm>
            <a:off x="6507004" y="5878235"/>
            <a:ext cx="3520440" cy="354330"/>
          </a:xfrm>
          <a:prstGeom prst="rect">
            <a:avLst/>
          </a:prstGeom>
          <a:noFill/>
          <a:ln/>
        </p:spPr>
        <p:txBody>
          <a:bodyPr wrap="none" lIns="0" tIns="0" rIns="0" bIns="0" rtlCol="0" anchor="t"/>
          <a:lstStyle/>
          <a:p>
            <a:pPr marL="0" indent="0">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Мотивація до навчання</a:t>
            </a:r>
            <a:endParaRPr lang="en-US" sz="2200" dirty="0"/>
          </a:p>
        </p:txBody>
      </p:sp>
      <p:sp>
        <p:nvSpPr>
          <p:cNvPr id="12" name="Text 9"/>
          <p:cNvSpPr/>
          <p:nvPr/>
        </p:nvSpPr>
        <p:spPr>
          <a:xfrm>
            <a:off x="6507004" y="6368653"/>
            <a:ext cx="7102793" cy="725805"/>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Стимулювання інтересу учнів через практичні завдання, ігрові елементи та проєкти.</a:t>
            </a:r>
            <a:endParaRPr lang="en-US" sz="1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Зеленый фон градиент Топ Бесплатная фотография - Public Domain Pictures">
            <a:extLst>
              <a:ext uri="{FF2B5EF4-FFF2-40B4-BE49-F238E27FC236}">
                <a16:creationId xmlns:a16="http://schemas.microsoft.com/office/drawing/2014/main" id="{F5B541E6-F03B-4C90-BC67-B88F735C2A7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2777865" y="332191"/>
            <a:ext cx="10390823" cy="708779"/>
          </a:xfrm>
          <a:prstGeom prst="rect">
            <a:avLst/>
          </a:prstGeom>
          <a:noFill/>
          <a:ln/>
        </p:spPr>
        <p:txBody>
          <a:bodyPr wrap="none" lIns="0" tIns="0" rIns="0" bIns="0" rtlCol="0" anchor="t"/>
          <a:lstStyle/>
          <a:p>
            <a:pPr marL="0" indent="0">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Особистісно орієнтоване навчання</a:t>
            </a:r>
            <a:endParaRPr lang="en-US" sz="4450" dirty="0"/>
          </a:p>
        </p:txBody>
      </p:sp>
      <p:sp>
        <p:nvSpPr>
          <p:cNvPr id="3" name="Text 1"/>
          <p:cNvSpPr/>
          <p:nvPr/>
        </p:nvSpPr>
        <p:spPr>
          <a:xfrm>
            <a:off x="690432" y="5975158"/>
            <a:ext cx="3267313" cy="354330"/>
          </a:xfrm>
          <a:prstGeom prst="rect">
            <a:avLst/>
          </a:prstGeom>
          <a:noFill/>
          <a:ln/>
        </p:spPr>
        <p:txBody>
          <a:bodyPr wrap="none" lIns="0" tIns="0" rIns="0" bIns="0" rtlCol="0" anchor="t"/>
          <a:lstStyle/>
          <a:p>
            <a:pPr marL="0" indent="0">
              <a:lnSpc>
                <a:spcPts val="2750"/>
              </a:lnSpc>
              <a:buNone/>
            </a:pPr>
            <a:r>
              <a:rPr lang="en-US" sz="2200" b="1" dirty="0">
                <a:solidFill>
                  <a:srgbClr val="3B4540"/>
                </a:solidFill>
                <a:latin typeface="Fraunces Extra Bold" pitchFamily="34" charset="0"/>
                <a:ea typeface="Fraunces Extra Bold" pitchFamily="34" charset="-122"/>
                <a:cs typeface="Fraunces Extra Bold" pitchFamily="34" charset="-120"/>
              </a:rPr>
              <a:t>Повага до особистості</a:t>
            </a:r>
            <a:endParaRPr lang="en-US" sz="2200" dirty="0"/>
          </a:p>
        </p:txBody>
      </p:sp>
      <p:sp>
        <p:nvSpPr>
          <p:cNvPr id="4" name="Text 2"/>
          <p:cNvSpPr/>
          <p:nvPr/>
        </p:nvSpPr>
        <p:spPr>
          <a:xfrm>
            <a:off x="604009" y="6553462"/>
            <a:ext cx="6244709" cy="1088708"/>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Учень сприймається як партнер у навчальному процесі, його думка враховується, а досягнення цінуються.</a:t>
            </a:r>
            <a:endParaRPr lang="en-US" sz="1750" dirty="0"/>
          </a:p>
        </p:txBody>
      </p:sp>
      <p:sp>
        <p:nvSpPr>
          <p:cNvPr id="5" name="Text 3"/>
          <p:cNvSpPr/>
          <p:nvPr/>
        </p:nvSpPr>
        <p:spPr>
          <a:xfrm>
            <a:off x="7781682" y="5955066"/>
            <a:ext cx="2835235" cy="354330"/>
          </a:xfrm>
          <a:prstGeom prst="rect">
            <a:avLst/>
          </a:prstGeom>
          <a:noFill/>
          <a:ln/>
        </p:spPr>
        <p:txBody>
          <a:bodyPr wrap="none" lIns="0" tIns="0" rIns="0" bIns="0" rtlCol="0" anchor="t"/>
          <a:lstStyle/>
          <a:p>
            <a:pPr marL="0" indent="0">
              <a:lnSpc>
                <a:spcPts val="2750"/>
              </a:lnSpc>
              <a:buNone/>
            </a:pPr>
            <a:r>
              <a:rPr lang="en-US" sz="2200" b="1" dirty="0">
                <a:solidFill>
                  <a:srgbClr val="3B4540"/>
                </a:solidFill>
                <a:latin typeface="Fraunces Extra Bold" pitchFamily="34" charset="0"/>
                <a:ea typeface="Fraunces Extra Bold" pitchFamily="34" charset="-122"/>
                <a:cs typeface="Fraunces Extra Bold" pitchFamily="34" charset="-120"/>
              </a:rPr>
              <a:t>Індивідуалізація</a:t>
            </a:r>
            <a:endParaRPr lang="en-US" sz="2200" dirty="0"/>
          </a:p>
        </p:txBody>
      </p:sp>
      <p:sp>
        <p:nvSpPr>
          <p:cNvPr id="6" name="Text 4"/>
          <p:cNvSpPr/>
          <p:nvPr/>
        </p:nvSpPr>
        <p:spPr>
          <a:xfrm>
            <a:off x="7781682" y="6516344"/>
            <a:ext cx="6244709" cy="725805"/>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Використання методів, які відповідають рівню підготовки кожного учня.</a:t>
            </a:r>
            <a:endParaRPr lang="en-US" sz="1750" dirty="0"/>
          </a:p>
        </p:txBody>
      </p:sp>
      <p:pic>
        <p:nvPicPr>
          <p:cNvPr id="13314" name="Picture 2" descr="Особистісно - орієнтований підхід у навчанні допоможе створити нову  методику освіти в сучасній школі">
            <a:extLst>
              <a:ext uri="{FF2B5EF4-FFF2-40B4-BE49-F238E27FC236}">
                <a16:creationId xmlns:a16="http://schemas.microsoft.com/office/drawing/2014/main" id="{23E030D6-1744-4C2B-BF13-6326FCBE9C7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9233"/>
          <a:stretch/>
        </p:blipFill>
        <p:spPr bwMode="auto">
          <a:xfrm>
            <a:off x="604009" y="1240523"/>
            <a:ext cx="6067746" cy="4507596"/>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Сценарії на день вчителя">
            <a:extLst>
              <a:ext uri="{FF2B5EF4-FFF2-40B4-BE49-F238E27FC236}">
                <a16:creationId xmlns:a16="http://schemas.microsoft.com/office/drawing/2014/main" id="{75663099-3E07-4D6D-BAC4-8C4787841F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1219168"/>
            <a:ext cx="6801928" cy="4528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Зеленый фон градиент Топ Бесплатная фотография - Public Domain Pictures">
            <a:extLst>
              <a:ext uri="{FF2B5EF4-FFF2-40B4-BE49-F238E27FC236}">
                <a16:creationId xmlns:a16="http://schemas.microsoft.com/office/drawing/2014/main" id="{CADFB5D1-404C-4537-92CD-4F30AF8CEE9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6279124" y="310262"/>
            <a:ext cx="7841933" cy="1162526"/>
          </a:xfrm>
          <a:prstGeom prst="rect">
            <a:avLst/>
          </a:prstGeom>
          <a:noFill/>
          <a:ln/>
        </p:spPr>
        <p:txBody>
          <a:bodyPr wrap="square" lIns="0" tIns="0" rIns="0" bIns="0" rtlCol="0" anchor="t"/>
          <a:lstStyle/>
          <a:p>
            <a:pPr marL="0" indent="0" algn="ctr">
              <a:buNone/>
            </a:pPr>
            <a:r>
              <a:rPr lang="en-US" sz="4800" b="1" dirty="0">
                <a:solidFill>
                  <a:srgbClr val="3B4540"/>
                </a:solidFill>
                <a:latin typeface="Fraunces Extra Bold" pitchFamily="34" charset="0"/>
                <a:ea typeface="Fraunces Extra Bold" pitchFamily="34" charset="-122"/>
                <a:cs typeface="Fraunces Extra Bold" pitchFamily="34" charset="-120"/>
              </a:rPr>
              <a:t>Розвиток життєвих компетентностей</a:t>
            </a:r>
            <a:endParaRPr lang="en-US" sz="4800" dirty="0"/>
          </a:p>
        </p:txBody>
      </p:sp>
      <p:pic>
        <p:nvPicPr>
          <p:cNvPr id="4" name="Image 1" descr="preencoded.png"/>
          <p:cNvPicPr>
            <a:picLocks noChangeAspect="1"/>
          </p:cNvPicPr>
          <p:nvPr/>
        </p:nvPicPr>
        <p:blipFill>
          <a:blip r:embed="rId4"/>
          <a:stretch>
            <a:fillRect/>
          </a:stretch>
        </p:blipFill>
        <p:spPr>
          <a:xfrm>
            <a:off x="7126857" y="1966707"/>
            <a:ext cx="465058" cy="465058"/>
          </a:xfrm>
          <a:prstGeom prst="rect">
            <a:avLst/>
          </a:prstGeom>
        </p:spPr>
      </p:pic>
      <p:sp>
        <p:nvSpPr>
          <p:cNvPr id="5" name="Text 1"/>
          <p:cNvSpPr/>
          <p:nvPr/>
        </p:nvSpPr>
        <p:spPr>
          <a:xfrm>
            <a:off x="8763016" y="1995129"/>
            <a:ext cx="2325410" cy="290632"/>
          </a:xfrm>
          <a:prstGeom prst="rect">
            <a:avLst/>
          </a:prstGeom>
          <a:noFill/>
          <a:ln/>
        </p:spPr>
        <p:txBody>
          <a:bodyPr wrap="none" lIns="0" tIns="0" rIns="0" bIns="0" rtlCol="0" anchor="t"/>
          <a:lstStyle/>
          <a:p>
            <a:pPr marL="0" indent="0" algn="l">
              <a:lnSpc>
                <a:spcPts val="2250"/>
              </a:lnSpc>
              <a:buNone/>
            </a:pPr>
            <a:r>
              <a:rPr lang="en-US" sz="2800" b="1" dirty="0">
                <a:solidFill>
                  <a:srgbClr val="405449"/>
                </a:solidFill>
                <a:latin typeface="Fraunces Extra Bold" pitchFamily="34" charset="0"/>
                <a:ea typeface="Fraunces Extra Bold" pitchFamily="34" charset="-122"/>
                <a:cs typeface="Fraunces Extra Bold" pitchFamily="34" charset="-120"/>
              </a:rPr>
              <a:t>Співпраця</a:t>
            </a:r>
            <a:endParaRPr lang="en-US" sz="2800" dirty="0"/>
          </a:p>
        </p:txBody>
      </p:sp>
      <p:sp>
        <p:nvSpPr>
          <p:cNvPr id="6" name="Text 2"/>
          <p:cNvSpPr/>
          <p:nvPr/>
        </p:nvSpPr>
        <p:spPr>
          <a:xfrm>
            <a:off x="7833980" y="2336476"/>
            <a:ext cx="6508891" cy="595313"/>
          </a:xfrm>
          <a:prstGeom prst="rect">
            <a:avLst/>
          </a:prstGeom>
          <a:noFill/>
          <a:ln/>
        </p:spPr>
        <p:txBody>
          <a:bodyPr wrap="square" lIns="0" tIns="0" rIns="0" bIns="0" rtlCol="0" anchor="t"/>
          <a:lstStyle/>
          <a:p>
            <a:pPr marL="0" indent="0" algn="just">
              <a:buNone/>
            </a:pPr>
            <a:r>
              <a:rPr lang="en-US" sz="2800" dirty="0">
                <a:solidFill>
                  <a:srgbClr val="405449"/>
                </a:solidFill>
                <a:latin typeface="Times New Roman" panose="02020603050405020304" pitchFamily="18" charset="0"/>
                <a:ea typeface="Microsoft YaHei UI Light" panose="020B0502040204020203" pitchFamily="34" charset="-122"/>
                <a:cs typeface="Times New Roman" panose="02020603050405020304" pitchFamily="18" charset="0"/>
              </a:rPr>
              <a:t>Учні навчаються працювати в команді, знаходити спільну мову, розподіляти обов’язки.</a:t>
            </a:r>
            <a:endParaRPr lang="en-US" sz="2800" dirty="0">
              <a:latin typeface="Times New Roman" panose="02020603050405020304" pitchFamily="18" charset="0"/>
              <a:ea typeface="Microsoft YaHei UI Light" panose="020B0502040204020203" pitchFamily="34" charset="-122"/>
              <a:cs typeface="Times New Roman" panose="02020603050405020304" pitchFamily="18" charset="0"/>
            </a:endParaRPr>
          </a:p>
        </p:txBody>
      </p:sp>
      <p:pic>
        <p:nvPicPr>
          <p:cNvPr id="7" name="Image 2" descr="preencoded.png"/>
          <p:cNvPicPr>
            <a:picLocks noChangeAspect="1"/>
          </p:cNvPicPr>
          <p:nvPr/>
        </p:nvPicPr>
        <p:blipFill>
          <a:blip r:embed="rId5"/>
          <a:stretch>
            <a:fillRect/>
          </a:stretch>
        </p:blipFill>
        <p:spPr>
          <a:xfrm>
            <a:off x="6850142" y="3734154"/>
            <a:ext cx="465058" cy="465058"/>
          </a:xfrm>
          <a:prstGeom prst="rect">
            <a:avLst/>
          </a:prstGeom>
        </p:spPr>
      </p:pic>
      <p:sp>
        <p:nvSpPr>
          <p:cNvPr id="8" name="Text 3"/>
          <p:cNvSpPr/>
          <p:nvPr/>
        </p:nvSpPr>
        <p:spPr>
          <a:xfrm>
            <a:off x="7584279" y="3798298"/>
            <a:ext cx="2474119" cy="290632"/>
          </a:xfrm>
          <a:prstGeom prst="rect">
            <a:avLst/>
          </a:prstGeom>
          <a:noFill/>
          <a:ln/>
        </p:spPr>
        <p:txBody>
          <a:bodyPr wrap="none" lIns="0" tIns="0" rIns="0" bIns="0" rtlCol="0" anchor="t"/>
          <a:lstStyle/>
          <a:p>
            <a:pPr marL="0" indent="0" algn="l">
              <a:lnSpc>
                <a:spcPts val="2250"/>
              </a:lnSpc>
              <a:buNone/>
            </a:pPr>
            <a:r>
              <a:rPr lang="en-US" sz="2800" b="1" dirty="0">
                <a:solidFill>
                  <a:srgbClr val="405449"/>
                </a:solidFill>
                <a:latin typeface="Fraunces Extra Bold" pitchFamily="34" charset="0"/>
                <a:ea typeface="Fraunces Extra Bold" pitchFamily="34" charset="-122"/>
                <a:cs typeface="Fraunces Extra Bold" pitchFamily="34" charset="-120"/>
              </a:rPr>
              <a:t>Критичне мислення</a:t>
            </a:r>
            <a:endParaRPr lang="en-US" sz="2800" dirty="0"/>
          </a:p>
        </p:txBody>
      </p:sp>
      <p:sp>
        <p:nvSpPr>
          <p:cNvPr id="9" name="Text 4"/>
          <p:cNvSpPr/>
          <p:nvPr/>
        </p:nvSpPr>
        <p:spPr>
          <a:xfrm>
            <a:off x="6905267" y="4422664"/>
            <a:ext cx="7074100" cy="595313"/>
          </a:xfrm>
          <a:prstGeom prst="rect">
            <a:avLst/>
          </a:prstGeom>
          <a:noFill/>
          <a:ln/>
        </p:spPr>
        <p:txBody>
          <a:bodyPr wrap="square" lIns="0" tIns="0" rIns="0" bIns="0" rtlCol="0" anchor="t"/>
          <a:lstStyle/>
          <a:p>
            <a:pPr marL="0" indent="0" algn="just">
              <a:buNone/>
            </a:pP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Формування вміння аналізувати інформацію, ставити запитання, оцінювати різні точки зору.</a:t>
            </a:r>
            <a:endParaRPr lang="en-US" sz="2800" dirty="0">
              <a:latin typeface="Times New Roman" panose="02020603050405020304" pitchFamily="18" charset="0"/>
              <a:cs typeface="Times New Roman" panose="02020603050405020304" pitchFamily="18" charset="0"/>
            </a:endParaRPr>
          </a:p>
        </p:txBody>
      </p:sp>
      <p:pic>
        <p:nvPicPr>
          <p:cNvPr id="10" name="Image 3" descr="preencoded.png"/>
          <p:cNvPicPr>
            <a:picLocks noChangeAspect="1"/>
          </p:cNvPicPr>
          <p:nvPr/>
        </p:nvPicPr>
        <p:blipFill>
          <a:blip r:embed="rId6"/>
          <a:stretch>
            <a:fillRect/>
          </a:stretch>
        </p:blipFill>
        <p:spPr>
          <a:xfrm>
            <a:off x="6137434" y="6040517"/>
            <a:ext cx="465058" cy="465058"/>
          </a:xfrm>
          <a:prstGeom prst="rect">
            <a:avLst/>
          </a:prstGeom>
        </p:spPr>
      </p:pic>
      <p:sp>
        <p:nvSpPr>
          <p:cNvPr id="11" name="Text 5"/>
          <p:cNvSpPr/>
          <p:nvPr/>
        </p:nvSpPr>
        <p:spPr>
          <a:xfrm>
            <a:off x="6905267" y="6051599"/>
            <a:ext cx="2325410" cy="290632"/>
          </a:xfrm>
          <a:prstGeom prst="rect">
            <a:avLst/>
          </a:prstGeom>
          <a:noFill/>
          <a:ln/>
        </p:spPr>
        <p:txBody>
          <a:bodyPr wrap="none" lIns="0" tIns="0" rIns="0" bIns="0" rtlCol="0" anchor="t"/>
          <a:lstStyle/>
          <a:p>
            <a:pPr marL="0" indent="0" algn="l">
              <a:lnSpc>
                <a:spcPts val="2250"/>
              </a:lnSpc>
              <a:buNone/>
            </a:pPr>
            <a:r>
              <a:rPr lang="en-US" sz="2800" b="1" dirty="0">
                <a:solidFill>
                  <a:srgbClr val="405449"/>
                </a:solidFill>
                <a:latin typeface="Fraunces Extra Bold" pitchFamily="34" charset="0"/>
                <a:ea typeface="Fraunces Extra Bold" pitchFamily="34" charset="-122"/>
                <a:cs typeface="Fraunces Extra Bold" pitchFamily="34" charset="-120"/>
              </a:rPr>
              <a:t>Самостійність</a:t>
            </a:r>
            <a:endParaRPr lang="en-US" sz="2800" dirty="0"/>
          </a:p>
        </p:txBody>
      </p:sp>
      <p:sp>
        <p:nvSpPr>
          <p:cNvPr id="12" name="Text 6"/>
          <p:cNvSpPr/>
          <p:nvPr/>
        </p:nvSpPr>
        <p:spPr>
          <a:xfrm>
            <a:off x="6137432" y="6690603"/>
            <a:ext cx="7841933" cy="297656"/>
          </a:xfrm>
          <a:prstGeom prst="rect">
            <a:avLst/>
          </a:prstGeom>
          <a:noFill/>
          <a:ln/>
        </p:spPr>
        <p:txBody>
          <a:bodyPr wrap="none" lIns="0" tIns="0" rIns="0" bIns="0" rtlCol="0" anchor="t"/>
          <a:lstStyle/>
          <a:p>
            <a:pPr marL="0" indent="0" algn="just">
              <a:buNone/>
            </a:pP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Розвиток вміння приймати рішення, </a:t>
            </a:r>
            <a:r>
              <a:rPr lang="en-US" sz="2800" dirty="0" err="1">
                <a:solidFill>
                  <a:srgbClr val="405449"/>
                </a:solidFill>
                <a:latin typeface="Times New Roman" panose="02020603050405020304" pitchFamily="18" charset="0"/>
                <a:ea typeface="Nobile" pitchFamily="34" charset="-122"/>
                <a:cs typeface="Times New Roman" panose="02020603050405020304" pitchFamily="18" charset="0"/>
              </a:rPr>
              <a:t>брати</a:t>
            </a: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 </a:t>
            </a:r>
            <a:endParaRPr lang="uk-UA" sz="2800" dirty="0">
              <a:solidFill>
                <a:srgbClr val="405449"/>
              </a:solidFill>
              <a:latin typeface="Times New Roman" panose="02020603050405020304" pitchFamily="18" charset="0"/>
              <a:ea typeface="Nobile" pitchFamily="34" charset="-122"/>
              <a:cs typeface="Times New Roman" panose="02020603050405020304" pitchFamily="18" charset="0"/>
            </a:endParaRPr>
          </a:p>
          <a:p>
            <a:pPr marL="0" indent="0" algn="just">
              <a:buNone/>
            </a:pPr>
            <a:r>
              <a:rPr lang="en-US" sz="2800" dirty="0" err="1">
                <a:solidFill>
                  <a:srgbClr val="405449"/>
                </a:solidFill>
                <a:latin typeface="Times New Roman" panose="02020603050405020304" pitchFamily="18" charset="0"/>
                <a:ea typeface="Nobile" pitchFamily="34" charset="-122"/>
                <a:cs typeface="Times New Roman" panose="02020603050405020304" pitchFamily="18" charset="0"/>
              </a:rPr>
              <a:t>відповідальність</a:t>
            </a: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 за свою роботу.</a:t>
            </a:r>
            <a:endParaRPr lang="en-US" sz="2800" dirty="0">
              <a:latin typeface="Times New Roman" panose="02020603050405020304" pitchFamily="18" charset="0"/>
              <a:cs typeface="Times New Roman" panose="02020603050405020304" pitchFamily="18" charset="0"/>
            </a:endParaRPr>
          </a:p>
        </p:txBody>
      </p:sp>
      <p:pic>
        <p:nvPicPr>
          <p:cNvPr id="15" name="Рисунок 14">
            <a:extLst>
              <a:ext uri="{FF2B5EF4-FFF2-40B4-BE49-F238E27FC236}">
                <a16:creationId xmlns:a16="http://schemas.microsoft.com/office/drawing/2014/main" id="{C2BD5F6D-10AE-441D-A82F-3B28300B3F57}"/>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162889" y="345044"/>
            <a:ext cx="6602402" cy="467293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Зеленый фон градиент Топ Бесплатная фотография - Public Domain Pictures">
            <a:extLst>
              <a:ext uri="{FF2B5EF4-FFF2-40B4-BE49-F238E27FC236}">
                <a16:creationId xmlns:a16="http://schemas.microsoft.com/office/drawing/2014/main" id="{E8FFA166-6C3A-47E7-B7C6-936C80E0BF0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6284774" y="404575"/>
            <a:ext cx="7701677" cy="1287780"/>
          </a:xfrm>
          <a:prstGeom prst="rect">
            <a:avLst/>
          </a:prstGeom>
          <a:noFill/>
          <a:ln/>
        </p:spPr>
        <p:txBody>
          <a:bodyPr wrap="square" lIns="0" tIns="0" rIns="0" bIns="0" rtlCol="0" anchor="t"/>
          <a:lstStyle/>
          <a:p>
            <a:pPr marL="0" indent="0" algn="ctr">
              <a:lnSpc>
                <a:spcPts val="5050"/>
              </a:lnSpc>
              <a:buNone/>
            </a:pPr>
            <a:r>
              <a:rPr lang="en-US" sz="4050" b="1" dirty="0">
                <a:solidFill>
                  <a:srgbClr val="3B4540"/>
                </a:solidFill>
                <a:latin typeface="Fraunces Extra Bold" pitchFamily="34" charset="0"/>
                <a:ea typeface="Fraunces Extra Bold" pitchFamily="34" charset="-122"/>
                <a:cs typeface="Fraunces Extra Bold" pitchFamily="34" charset="-120"/>
              </a:rPr>
              <a:t>Практичні аспекти втілення дитиноцентризму</a:t>
            </a:r>
            <a:endParaRPr lang="en-US" sz="4050" dirty="0"/>
          </a:p>
        </p:txBody>
      </p:sp>
      <p:sp>
        <p:nvSpPr>
          <p:cNvPr id="4" name="Shape 1"/>
          <p:cNvSpPr/>
          <p:nvPr/>
        </p:nvSpPr>
        <p:spPr>
          <a:xfrm>
            <a:off x="6505099" y="2432090"/>
            <a:ext cx="22860" cy="4962168"/>
          </a:xfrm>
          <a:prstGeom prst="roundRect">
            <a:avLst>
              <a:gd name="adj" fmla="val 811236"/>
            </a:avLst>
          </a:prstGeom>
          <a:solidFill>
            <a:srgbClr val="CED9CE"/>
          </a:solidFill>
          <a:ln/>
        </p:spPr>
      </p:sp>
      <p:sp>
        <p:nvSpPr>
          <p:cNvPr id="5" name="Shape 2"/>
          <p:cNvSpPr/>
          <p:nvPr/>
        </p:nvSpPr>
        <p:spPr>
          <a:xfrm>
            <a:off x="6725424" y="2884051"/>
            <a:ext cx="721162" cy="22860"/>
          </a:xfrm>
          <a:prstGeom prst="roundRect">
            <a:avLst>
              <a:gd name="adj" fmla="val 811236"/>
            </a:avLst>
          </a:prstGeom>
          <a:solidFill>
            <a:srgbClr val="CED9CE"/>
          </a:solidFill>
          <a:ln/>
        </p:spPr>
      </p:sp>
      <p:sp>
        <p:nvSpPr>
          <p:cNvPr id="6" name="Shape 3"/>
          <p:cNvSpPr/>
          <p:nvPr/>
        </p:nvSpPr>
        <p:spPr>
          <a:xfrm>
            <a:off x="6284774" y="2663785"/>
            <a:ext cx="463510" cy="463510"/>
          </a:xfrm>
          <a:prstGeom prst="roundRect">
            <a:avLst>
              <a:gd name="adj" fmla="val 40010"/>
            </a:avLst>
          </a:prstGeom>
          <a:solidFill>
            <a:srgbClr val="E8F3E8"/>
          </a:solidFill>
          <a:ln/>
        </p:spPr>
      </p:sp>
      <p:sp>
        <p:nvSpPr>
          <p:cNvPr id="7" name="Text 4"/>
          <p:cNvSpPr/>
          <p:nvPr/>
        </p:nvSpPr>
        <p:spPr>
          <a:xfrm>
            <a:off x="6439436" y="2740938"/>
            <a:ext cx="154186" cy="309086"/>
          </a:xfrm>
          <a:prstGeom prst="rect">
            <a:avLst/>
          </a:prstGeom>
          <a:noFill/>
          <a:ln/>
        </p:spPr>
        <p:txBody>
          <a:bodyPr wrap="none" lIns="0" tIns="0" rIns="0" bIns="0" rtlCol="0" anchor="t"/>
          <a:lstStyle/>
          <a:p>
            <a:pPr marL="0" indent="0" algn="ctr">
              <a:lnSpc>
                <a:spcPts val="2400"/>
              </a:lnSpc>
              <a:buNone/>
            </a:pPr>
            <a:r>
              <a:rPr lang="en-US" sz="2400" b="1" dirty="0">
                <a:solidFill>
                  <a:srgbClr val="405449"/>
                </a:solidFill>
                <a:latin typeface="Fraunces Extra Bold" pitchFamily="34" charset="0"/>
                <a:ea typeface="Fraunces Extra Bold" pitchFamily="34" charset="-122"/>
                <a:cs typeface="Fraunces Extra Bold" pitchFamily="34" charset="-120"/>
              </a:rPr>
              <a:t>1</a:t>
            </a:r>
            <a:endParaRPr lang="en-US" sz="2400" dirty="0"/>
          </a:p>
        </p:txBody>
      </p:sp>
      <p:sp>
        <p:nvSpPr>
          <p:cNvPr id="8" name="Text 5"/>
          <p:cNvSpPr/>
          <p:nvPr/>
        </p:nvSpPr>
        <p:spPr>
          <a:xfrm>
            <a:off x="7649766" y="2638068"/>
            <a:ext cx="2848808" cy="321826"/>
          </a:xfrm>
          <a:prstGeom prst="rect">
            <a:avLst/>
          </a:prstGeom>
          <a:noFill/>
          <a:ln/>
        </p:spPr>
        <p:txBody>
          <a:bodyPr wrap="none" lIns="0" tIns="0" rIns="0" bIns="0" rtlCol="0" anchor="t"/>
          <a:lstStyle/>
          <a:p>
            <a:pPr marL="0" indent="0" algn="l">
              <a:lnSpc>
                <a:spcPts val="2500"/>
              </a:lnSpc>
              <a:buNone/>
            </a:pPr>
            <a:r>
              <a:rPr lang="en-US" sz="2000" b="1" dirty="0">
                <a:solidFill>
                  <a:srgbClr val="405449"/>
                </a:solidFill>
                <a:latin typeface="Fraunces Extra Bold" pitchFamily="34" charset="0"/>
                <a:ea typeface="Fraunces Extra Bold" pitchFamily="34" charset="-122"/>
                <a:cs typeface="Fraunces Extra Bold" pitchFamily="34" charset="-120"/>
              </a:rPr>
              <a:t>Інтерактивні методи</a:t>
            </a:r>
            <a:endParaRPr lang="en-US" sz="2000" dirty="0"/>
          </a:p>
        </p:txBody>
      </p:sp>
      <p:sp>
        <p:nvSpPr>
          <p:cNvPr id="9" name="Text 6"/>
          <p:cNvSpPr/>
          <p:nvPr/>
        </p:nvSpPr>
        <p:spPr>
          <a:xfrm>
            <a:off x="7649766" y="3083481"/>
            <a:ext cx="6259473" cy="659368"/>
          </a:xfrm>
          <a:prstGeom prst="rect">
            <a:avLst/>
          </a:prstGeom>
          <a:noFill/>
          <a:ln/>
        </p:spPr>
        <p:txBody>
          <a:bodyPr wrap="square" lIns="0" tIns="0" rIns="0" bIns="0" rtlCol="0" anchor="t"/>
          <a:lstStyle/>
          <a:p>
            <a:pPr marL="0" indent="0" algn="l">
              <a:lnSpc>
                <a:spcPts val="2550"/>
              </a:lnSpc>
              <a:buNone/>
            </a:pPr>
            <a:r>
              <a:rPr lang="en-US" sz="1600" dirty="0">
                <a:solidFill>
                  <a:srgbClr val="405449"/>
                </a:solidFill>
                <a:latin typeface="Nobile" pitchFamily="34" charset="0"/>
                <a:ea typeface="Nobile" pitchFamily="34" charset="-122"/>
                <a:cs typeface="Nobile" pitchFamily="34" charset="-120"/>
              </a:rPr>
              <a:t>Проєктна діяльність, групова робота, забезпечують активність, комунікацію та творчу самореалізацію дітей.</a:t>
            </a:r>
            <a:endParaRPr lang="en-US" sz="1600" dirty="0"/>
          </a:p>
        </p:txBody>
      </p:sp>
      <p:sp>
        <p:nvSpPr>
          <p:cNvPr id="10" name="Shape 7"/>
          <p:cNvSpPr/>
          <p:nvPr/>
        </p:nvSpPr>
        <p:spPr>
          <a:xfrm>
            <a:off x="6725424" y="4606766"/>
            <a:ext cx="721162" cy="22860"/>
          </a:xfrm>
          <a:prstGeom prst="roundRect">
            <a:avLst>
              <a:gd name="adj" fmla="val 811236"/>
            </a:avLst>
          </a:prstGeom>
          <a:solidFill>
            <a:srgbClr val="CED9CE"/>
          </a:solidFill>
          <a:ln/>
        </p:spPr>
      </p:sp>
      <p:sp>
        <p:nvSpPr>
          <p:cNvPr id="11" name="Shape 8"/>
          <p:cNvSpPr/>
          <p:nvPr/>
        </p:nvSpPr>
        <p:spPr>
          <a:xfrm>
            <a:off x="6284774" y="4386501"/>
            <a:ext cx="463510" cy="463510"/>
          </a:xfrm>
          <a:prstGeom prst="roundRect">
            <a:avLst>
              <a:gd name="adj" fmla="val 40010"/>
            </a:avLst>
          </a:prstGeom>
          <a:solidFill>
            <a:srgbClr val="E8F3E8"/>
          </a:solidFill>
          <a:ln/>
        </p:spPr>
      </p:sp>
      <p:sp>
        <p:nvSpPr>
          <p:cNvPr id="12" name="Text 9"/>
          <p:cNvSpPr/>
          <p:nvPr/>
        </p:nvSpPr>
        <p:spPr>
          <a:xfrm>
            <a:off x="6415504" y="4463653"/>
            <a:ext cx="201930" cy="309086"/>
          </a:xfrm>
          <a:prstGeom prst="rect">
            <a:avLst/>
          </a:prstGeom>
          <a:noFill/>
          <a:ln/>
        </p:spPr>
        <p:txBody>
          <a:bodyPr wrap="none" lIns="0" tIns="0" rIns="0" bIns="0" rtlCol="0" anchor="t"/>
          <a:lstStyle/>
          <a:p>
            <a:pPr marL="0" indent="0" algn="ctr">
              <a:lnSpc>
                <a:spcPts val="2400"/>
              </a:lnSpc>
              <a:buNone/>
            </a:pPr>
            <a:r>
              <a:rPr lang="en-US" sz="2400" b="1" dirty="0">
                <a:solidFill>
                  <a:srgbClr val="405449"/>
                </a:solidFill>
                <a:latin typeface="Fraunces Extra Bold" pitchFamily="34" charset="0"/>
                <a:ea typeface="Fraunces Extra Bold" pitchFamily="34" charset="-122"/>
                <a:cs typeface="Fraunces Extra Bold" pitchFamily="34" charset="-120"/>
              </a:rPr>
              <a:t>2</a:t>
            </a:r>
            <a:endParaRPr lang="en-US" sz="2400" dirty="0"/>
          </a:p>
        </p:txBody>
      </p:sp>
      <p:sp>
        <p:nvSpPr>
          <p:cNvPr id="13" name="Text 10"/>
          <p:cNvSpPr/>
          <p:nvPr/>
        </p:nvSpPr>
        <p:spPr>
          <a:xfrm>
            <a:off x="7649766" y="4360783"/>
            <a:ext cx="3283863" cy="321826"/>
          </a:xfrm>
          <a:prstGeom prst="rect">
            <a:avLst/>
          </a:prstGeom>
          <a:noFill/>
          <a:ln/>
        </p:spPr>
        <p:txBody>
          <a:bodyPr wrap="none" lIns="0" tIns="0" rIns="0" bIns="0" rtlCol="0" anchor="t"/>
          <a:lstStyle/>
          <a:p>
            <a:pPr marL="0" indent="0" algn="l">
              <a:lnSpc>
                <a:spcPts val="2500"/>
              </a:lnSpc>
              <a:buNone/>
            </a:pPr>
            <a:r>
              <a:rPr lang="en-US" sz="2000" b="1" dirty="0">
                <a:solidFill>
                  <a:srgbClr val="405449"/>
                </a:solidFill>
                <a:latin typeface="Fraunces Extra Bold" pitchFamily="34" charset="0"/>
                <a:ea typeface="Fraunces Extra Bold" pitchFamily="34" charset="-122"/>
                <a:cs typeface="Fraunces Extra Bold" pitchFamily="34" charset="-120"/>
              </a:rPr>
              <a:t>Комфортне середовище</a:t>
            </a:r>
            <a:endParaRPr lang="en-US" sz="2000" dirty="0"/>
          </a:p>
        </p:txBody>
      </p:sp>
      <p:sp>
        <p:nvSpPr>
          <p:cNvPr id="14" name="Text 11"/>
          <p:cNvSpPr/>
          <p:nvPr/>
        </p:nvSpPr>
        <p:spPr>
          <a:xfrm>
            <a:off x="7649766" y="4806196"/>
            <a:ext cx="6259473" cy="659368"/>
          </a:xfrm>
          <a:prstGeom prst="rect">
            <a:avLst/>
          </a:prstGeom>
          <a:noFill/>
          <a:ln/>
        </p:spPr>
        <p:txBody>
          <a:bodyPr wrap="square" lIns="0" tIns="0" rIns="0" bIns="0" rtlCol="0" anchor="t"/>
          <a:lstStyle/>
          <a:p>
            <a:pPr marL="0" indent="0" algn="l">
              <a:lnSpc>
                <a:spcPts val="2550"/>
              </a:lnSpc>
              <a:buNone/>
            </a:pPr>
            <a:r>
              <a:rPr lang="en-US" sz="1600" dirty="0">
                <a:solidFill>
                  <a:srgbClr val="405449"/>
                </a:solidFill>
                <a:latin typeface="Nobile" pitchFamily="34" charset="0"/>
                <a:ea typeface="Nobile" pitchFamily="34" charset="-122"/>
                <a:cs typeface="Nobile" pitchFamily="34" charset="-120"/>
              </a:rPr>
              <a:t>Гнучкі зони, ігровий простір, сприяють фізичному, емоційному та соціальному комфорту учнів.</a:t>
            </a:r>
            <a:endParaRPr lang="en-US" sz="1600" dirty="0"/>
          </a:p>
        </p:txBody>
      </p:sp>
      <p:sp>
        <p:nvSpPr>
          <p:cNvPr id="15" name="Shape 12"/>
          <p:cNvSpPr/>
          <p:nvPr/>
        </p:nvSpPr>
        <p:spPr>
          <a:xfrm>
            <a:off x="6725424" y="6329482"/>
            <a:ext cx="721162" cy="22860"/>
          </a:xfrm>
          <a:prstGeom prst="roundRect">
            <a:avLst>
              <a:gd name="adj" fmla="val 811236"/>
            </a:avLst>
          </a:prstGeom>
          <a:solidFill>
            <a:srgbClr val="CED9CE"/>
          </a:solidFill>
          <a:ln/>
        </p:spPr>
      </p:sp>
      <p:sp>
        <p:nvSpPr>
          <p:cNvPr id="16" name="Shape 13"/>
          <p:cNvSpPr/>
          <p:nvPr/>
        </p:nvSpPr>
        <p:spPr>
          <a:xfrm>
            <a:off x="6284774" y="6109216"/>
            <a:ext cx="463510" cy="463510"/>
          </a:xfrm>
          <a:prstGeom prst="roundRect">
            <a:avLst>
              <a:gd name="adj" fmla="val 40010"/>
            </a:avLst>
          </a:prstGeom>
          <a:solidFill>
            <a:srgbClr val="E8F3E8"/>
          </a:solidFill>
          <a:ln/>
        </p:spPr>
      </p:sp>
      <p:sp>
        <p:nvSpPr>
          <p:cNvPr id="17" name="Text 14"/>
          <p:cNvSpPr/>
          <p:nvPr/>
        </p:nvSpPr>
        <p:spPr>
          <a:xfrm>
            <a:off x="6423124" y="6186368"/>
            <a:ext cx="186690" cy="309086"/>
          </a:xfrm>
          <a:prstGeom prst="rect">
            <a:avLst/>
          </a:prstGeom>
          <a:noFill/>
          <a:ln/>
        </p:spPr>
        <p:txBody>
          <a:bodyPr wrap="none" lIns="0" tIns="0" rIns="0" bIns="0" rtlCol="0" anchor="t"/>
          <a:lstStyle/>
          <a:p>
            <a:pPr marL="0" indent="0" algn="ctr">
              <a:lnSpc>
                <a:spcPts val="2400"/>
              </a:lnSpc>
              <a:buNone/>
            </a:pPr>
            <a:r>
              <a:rPr lang="en-US" sz="2400" b="1" dirty="0">
                <a:solidFill>
                  <a:srgbClr val="405449"/>
                </a:solidFill>
                <a:latin typeface="Fraunces Extra Bold" pitchFamily="34" charset="0"/>
                <a:ea typeface="Fraunces Extra Bold" pitchFamily="34" charset="-122"/>
                <a:cs typeface="Fraunces Extra Bold" pitchFamily="34" charset="-120"/>
              </a:rPr>
              <a:t>3</a:t>
            </a:r>
            <a:endParaRPr lang="en-US" sz="2400" dirty="0"/>
          </a:p>
        </p:txBody>
      </p:sp>
      <p:sp>
        <p:nvSpPr>
          <p:cNvPr id="18" name="Text 15"/>
          <p:cNvSpPr/>
          <p:nvPr/>
        </p:nvSpPr>
        <p:spPr>
          <a:xfrm>
            <a:off x="7649766" y="6083498"/>
            <a:ext cx="3135868" cy="321826"/>
          </a:xfrm>
          <a:prstGeom prst="rect">
            <a:avLst/>
          </a:prstGeom>
          <a:noFill/>
          <a:ln/>
        </p:spPr>
        <p:txBody>
          <a:bodyPr wrap="none" lIns="0" tIns="0" rIns="0" bIns="0" rtlCol="0" anchor="t"/>
          <a:lstStyle/>
          <a:p>
            <a:pPr marL="0" indent="0" algn="l">
              <a:lnSpc>
                <a:spcPts val="2500"/>
              </a:lnSpc>
              <a:buNone/>
            </a:pPr>
            <a:r>
              <a:rPr lang="en-US" sz="2000" b="1" dirty="0">
                <a:solidFill>
                  <a:srgbClr val="405449"/>
                </a:solidFill>
                <a:latin typeface="Fraunces Extra Bold" pitchFamily="34" charset="0"/>
                <a:ea typeface="Fraunces Extra Bold" pitchFamily="34" charset="-122"/>
                <a:cs typeface="Fraunces Extra Bold" pitchFamily="34" charset="-120"/>
              </a:rPr>
              <a:t>Партнерські відносини</a:t>
            </a:r>
            <a:endParaRPr lang="en-US" sz="2000" dirty="0"/>
          </a:p>
        </p:txBody>
      </p:sp>
      <p:sp>
        <p:nvSpPr>
          <p:cNvPr id="19" name="Text 16"/>
          <p:cNvSpPr/>
          <p:nvPr/>
        </p:nvSpPr>
        <p:spPr>
          <a:xfrm>
            <a:off x="7649766" y="6528911"/>
            <a:ext cx="6259473" cy="659368"/>
          </a:xfrm>
          <a:prstGeom prst="rect">
            <a:avLst/>
          </a:prstGeom>
          <a:noFill/>
          <a:ln/>
        </p:spPr>
        <p:txBody>
          <a:bodyPr wrap="square" lIns="0" tIns="0" rIns="0" bIns="0" rtlCol="0" anchor="t"/>
          <a:lstStyle/>
          <a:p>
            <a:pPr marL="0" indent="0" algn="l">
              <a:lnSpc>
                <a:spcPts val="2550"/>
              </a:lnSpc>
              <a:buNone/>
            </a:pPr>
            <a:r>
              <a:rPr lang="en-US" sz="1600" dirty="0">
                <a:solidFill>
                  <a:srgbClr val="405449"/>
                </a:solidFill>
                <a:latin typeface="Nobile" pitchFamily="34" charset="0"/>
                <a:ea typeface="Nobile" pitchFamily="34" charset="-122"/>
                <a:cs typeface="Nobile" pitchFamily="34" charset="-120"/>
              </a:rPr>
              <a:t>Вчитель як наставник, залучення батьків, забезпечують гармонійний розвиток дитини.</a:t>
            </a:r>
            <a:endParaRPr lang="en-US" sz="1600" dirty="0"/>
          </a:p>
        </p:txBody>
      </p:sp>
      <p:pic>
        <p:nvPicPr>
          <p:cNvPr id="22" name="Рисунок 21">
            <a:extLst>
              <a:ext uri="{FF2B5EF4-FFF2-40B4-BE49-F238E27FC236}">
                <a16:creationId xmlns:a16="http://schemas.microsoft.com/office/drawing/2014/main" id="{8090E30F-386D-4D6C-AEEE-704B5EC5D231}"/>
              </a:ext>
            </a:extLst>
          </p:cNvPr>
          <p:cNvPicPr>
            <a:picLocks noChangeAspect="1"/>
          </p:cNvPicPr>
          <p:nvPr/>
        </p:nvPicPr>
        <p:blipFill>
          <a:blip r:embed="rId4"/>
          <a:stretch>
            <a:fillRect/>
          </a:stretch>
        </p:blipFill>
        <p:spPr>
          <a:xfrm>
            <a:off x="387414" y="409582"/>
            <a:ext cx="5639247" cy="771514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Зеленый фон градиент Топ Бесплатная фотография - Public Domain Pictures">
            <a:extLst>
              <a:ext uri="{FF2B5EF4-FFF2-40B4-BE49-F238E27FC236}">
                <a16:creationId xmlns:a16="http://schemas.microsoft.com/office/drawing/2014/main" id="{BD6B83F1-3BB8-40A5-A368-10A8AF1C60F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6131243" y="553403"/>
            <a:ext cx="7854315" cy="575786"/>
          </a:xfrm>
          <a:prstGeom prst="rect">
            <a:avLst/>
          </a:prstGeom>
          <a:noFill/>
          <a:ln/>
        </p:spPr>
        <p:txBody>
          <a:bodyPr wrap="none" lIns="0" tIns="0" rIns="0" bIns="0" rtlCol="0" anchor="t"/>
          <a:lstStyle/>
          <a:p>
            <a:pPr marL="0" indent="0" algn="ctr">
              <a:lnSpc>
                <a:spcPts val="4500"/>
              </a:lnSpc>
              <a:buNone/>
            </a:pPr>
            <a:r>
              <a:rPr lang="en-US" sz="3600" b="1" dirty="0">
                <a:solidFill>
                  <a:srgbClr val="3B4540"/>
                </a:solidFill>
                <a:latin typeface="Fraunces Extra Bold" pitchFamily="34" charset="0"/>
                <a:ea typeface="Fraunces Extra Bold" pitchFamily="34" charset="-122"/>
                <a:cs typeface="Fraunces Extra Bold" pitchFamily="34" charset="-120"/>
              </a:rPr>
              <a:t>Цифрові технології в НУШ</a:t>
            </a:r>
            <a:endParaRPr lang="en-US" sz="3600" dirty="0"/>
          </a:p>
        </p:txBody>
      </p:sp>
      <p:sp>
        <p:nvSpPr>
          <p:cNvPr id="4" name="Text 1"/>
          <p:cNvSpPr/>
          <p:nvPr/>
        </p:nvSpPr>
        <p:spPr>
          <a:xfrm>
            <a:off x="6131243" y="1497568"/>
            <a:ext cx="7854315" cy="608052"/>
          </a:xfrm>
          <a:prstGeom prst="rect">
            <a:avLst/>
          </a:prstGeom>
          <a:noFill/>
          <a:ln/>
        </p:spPr>
        <p:txBody>
          <a:bodyPr wrap="none" lIns="0" tIns="0" rIns="0" bIns="0" rtlCol="0" anchor="t"/>
          <a:lstStyle/>
          <a:p>
            <a:pPr marL="0" indent="0" algn="ctr">
              <a:lnSpc>
                <a:spcPts val="4750"/>
              </a:lnSpc>
              <a:buNone/>
            </a:pPr>
            <a:r>
              <a:rPr lang="en-US" sz="4750" b="1" dirty="0">
                <a:solidFill>
                  <a:srgbClr val="405449"/>
                </a:solidFill>
                <a:latin typeface="Fraunces Extra Bold" pitchFamily="34" charset="0"/>
                <a:ea typeface="Fraunces Extra Bold" pitchFamily="34" charset="-122"/>
                <a:cs typeface="Fraunces Extra Bold" pitchFamily="34" charset="-120"/>
              </a:rPr>
              <a:t>1</a:t>
            </a:r>
            <a:endParaRPr lang="en-US" sz="4750" dirty="0"/>
          </a:p>
        </p:txBody>
      </p:sp>
      <p:sp>
        <p:nvSpPr>
          <p:cNvPr id="5" name="Text 2"/>
          <p:cNvSpPr/>
          <p:nvPr/>
        </p:nvSpPr>
        <p:spPr>
          <a:xfrm>
            <a:off x="8906708" y="2335768"/>
            <a:ext cx="2303264" cy="287893"/>
          </a:xfrm>
          <a:prstGeom prst="rect">
            <a:avLst/>
          </a:prstGeom>
          <a:noFill/>
          <a:ln/>
        </p:spPr>
        <p:txBody>
          <a:bodyPr wrap="none" lIns="0" tIns="0" rIns="0" bIns="0" rtlCol="0" anchor="t"/>
          <a:lstStyle/>
          <a:p>
            <a:pPr marL="0" indent="0" algn="ctr">
              <a:lnSpc>
                <a:spcPts val="2250"/>
              </a:lnSpc>
              <a:buNone/>
            </a:pPr>
            <a:r>
              <a:rPr lang="en-US" sz="2800" b="1" dirty="0">
                <a:solidFill>
                  <a:srgbClr val="405449"/>
                </a:solidFill>
                <a:latin typeface="Fraunces Extra Bold" pitchFamily="34" charset="0"/>
                <a:ea typeface="Fraunces Extra Bold" pitchFamily="34" charset="-122"/>
                <a:cs typeface="Fraunces Extra Bold" pitchFamily="34" charset="-120"/>
              </a:rPr>
              <a:t>Індивідуалізація</a:t>
            </a:r>
            <a:endParaRPr lang="en-US" sz="2800" dirty="0"/>
          </a:p>
        </p:txBody>
      </p:sp>
      <p:sp>
        <p:nvSpPr>
          <p:cNvPr id="6" name="Text 3"/>
          <p:cNvSpPr/>
          <p:nvPr/>
        </p:nvSpPr>
        <p:spPr>
          <a:xfrm>
            <a:off x="6667500" y="2734151"/>
            <a:ext cx="7318058" cy="709494"/>
          </a:xfrm>
          <a:prstGeom prst="rect">
            <a:avLst/>
          </a:prstGeom>
          <a:noFill/>
          <a:ln/>
        </p:spPr>
        <p:txBody>
          <a:bodyPr wrap="none" lIns="0" tIns="0" rIns="0" bIns="0" rtlCol="0" anchor="t"/>
          <a:lstStyle/>
          <a:p>
            <a:pPr marL="0" indent="0" algn="ctr">
              <a:buNone/>
            </a:pPr>
            <a:r>
              <a:rPr lang="en-US" sz="2800" dirty="0">
                <a:solidFill>
                  <a:srgbClr val="405449"/>
                </a:solidFill>
                <a:latin typeface="Times New Roman" panose="02020603050405020304" pitchFamily="18" charset="0"/>
                <a:ea typeface="Microsoft YaHei UI Light" panose="020B0502040204020203" pitchFamily="34" charset="-122"/>
                <a:cs typeface="Times New Roman" panose="02020603050405020304" pitchFamily="18" charset="0"/>
              </a:rPr>
              <a:t>Освітні платформи дозволяють </a:t>
            </a:r>
            <a:r>
              <a:rPr lang="en-US" sz="2800" dirty="0" err="1">
                <a:solidFill>
                  <a:srgbClr val="405449"/>
                </a:solidFill>
                <a:latin typeface="Times New Roman" panose="02020603050405020304" pitchFamily="18" charset="0"/>
                <a:ea typeface="Microsoft YaHei UI Light" panose="020B0502040204020203" pitchFamily="34" charset="-122"/>
                <a:cs typeface="Times New Roman" panose="02020603050405020304" pitchFamily="18" charset="0"/>
              </a:rPr>
              <a:t>учням</a:t>
            </a:r>
            <a:r>
              <a:rPr lang="en-US" sz="2800" dirty="0">
                <a:solidFill>
                  <a:srgbClr val="405449"/>
                </a:solidFill>
                <a:latin typeface="Times New Roman" panose="02020603050405020304" pitchFamily="18" charset="0"/>
                <a:ea typeface="Microsoft YaHei UI Light" panose="020B0502040204020203" pitchFamily="34" charset="-122"/>
                <a:cs typeface="Times New Roman" panose="02020603050405020304" pitchFamily="18" charset="0"/>
              </a:rPr>
              <a:t> </a:t>
            </a:r>
            <a:endParaRPr lang="uk-UA" sz="2800" dirty="0">
              <a:solidFill>
                <a:srgbClr val="405449"/>
              </a:solidFill>
              <a:latin typeface="Times New Roman" panose="02020603050405020304" pitchFamily="18" charset="0"/>
              <a:ea typeface="Microsoft YaHei UI Light" panose="020B0502040204020203" pitchFamily="34" charset="-122"/>
              <a:cs typeface="Times New Roman" panose="02020603050405020304" pitchFamily="18" charset="0"/>
            </a:endParaRPr>
          </a:p>
          <a:p>
            <a:pPr marL="0" indent="0" algn="ctr">
              <a:buNone/>
            </a:pPr>
            <a:r>
              <a:rPr lang="en-US" sz="2800" dirty="0" err="1">
                <a:solidFill>
                  <a:srgbClr val="405449"/>
                </a:solidFill>
                <a:latin typeface="Times New Roman" panose="02020603050405020304" pitchFamily="18" charset="0"/>
                <a:ea typeface="Microsoft YaHei UI Light" panose="020B0502040204020203" pitchFamily="34" charset="-122"/>
                <a:cs typeface="Times New Roman" panose="02020603050405020304" pitchFamily="18" charset="0"/>
              </a:rPr>
              <a:t>працювати</a:t>
            </a:r>
            <a:r>
              <a:rPr lang="en-US" sz="2800" dirty="0">
                <a:solidFill>
                  <a:srgbClr val="405449"/>
                </a:solidFill>
                <a:latin typeface="Times New Roman" panose="02020603050405020304" pitchFamily="18" charset="0"/>
                <a:ea typeface="Microsoft YaHei UI Light" panose="020B0502040204020203" pitchFamily="34" charset="-122"/>
                <a:cs typeface="Times New Roman" panose="02020603050405020304" pitchFamily="18" charset="0"/>
              </a:rPr>
              <a:t> у власному темпі.</a:t>
            </a:r>
            <a:endParaRPr lang="en-US" sz="2800" dirty="0">
              <a:latin typeface="Times New Roman" panose="02020603050405020304" pitchFamily="18" charset="0"/>
              <a:ea typeface="Microsoft YaHei UI Light" panose="020B0502040204020203" pitchFamily="34" charset="-122"/>
              <a:cs typeface="Times New Roman" panose="02020603050405020304" pitchFamily="18" charset="0"/>
            </a:endParaRPr>
          </a:p>
        </p:txBody>
      </p:sp>
      <p:sp>
        <p:nvSpPr>
          <p:cNvPr id="7" name="Text 4"/>
          <p:cNvSpPr/>
          <p:nvPr/>
        </p:nvSpPr>
        <p:spPr>
          <a:xfrm>
            <a:off x="6131243" y="3673793"/>
            <a:ext cx="7854315" cy="608052"/>
          </a:xfrm>
          <a:prstGeom prst="rect">
            <a:avLst/>
          </a:prstGeom>
          <a:noFill/>
          <a:ln/>
        </p:spPr>
        <p:txBody>
          <a:bodyPr wrap="none" lIns="0" tIns="0" rIns="0" bIns="0" rtlCol="0" anchor="t"/>
          <a:lstStyle/>
          <a:p>
            <a:pPr marL="0" indent="0" algn="ctr">
              <a:lnSpc>
                <a:spcPts val="4750"/>
              </a:lnSpc>
              <a:buNone/>
            </a:pPr>
            <a:r>
              <a:rPr lang="en-US" sz="4750" b="1" dirty="0">
                <a:solidFill>
                  <a:srgbClr val="405449"/>
                </a:solidFill>
                <a:latin typeface="Fraunces Extra Bold" pitchFamily="34" charset="0"/>
                <a:ea typeface="Fraunces Extra Bold" pitchFamily="34" charset="-122"/>
                <a:cs typeface="Fraunces Extra Bold" pitchFamily="34" charset="-120"/>
              </a:rPr>
              <a:t>2</a:t>
            </a:r>
            <a:endParaRPr lang="en-US" sz="4750" dirty="0"/>
          </a:p>
        </p:txBody>
      </p:sp>
      <p:sp>
        <p:nvSpPr>
          <p:cNvPr id="8" name="Text 5"/>
          <p:cNvSpPr/>
          <p:nvPr/>
        </p:nvSpPr>
        <p:spPr>
          <a:xfrm>
            <a:off x="9066133" y="4308217"/>
            <a:ext cx="2303264" cy="287893"/>
          </a:xfrm>
          <a:prstGeom prst="rect">
            <a:avLst/>
          </a:prstGeom>
          <a:noFill/>
          <a:ln/>
        </p:spPr>
        <p:txBody>
          <a:bodyPr wrap="none" lIns="0" tIns="0" rIns="0" bIns="0" rtlCol="0" anchor="t"/>
          <a:lstStyle/>
          <a:p>
            <a:pPr marL="0" indent="0" algn="ctr">
              <a:lnSpc>
                <a:spcPts val="2250"/>
              </a:lnSpc>
              <a:buNone/>
            </a:pPr>
            <a:r>
              <a:rPr lang="en-US" sz="2800" b="1" dirty="0">
                <a:solidFill>
                  <a:srgbClr val="405449"/>
                </a:solidFill>
                <a:latin typeface="Fraunces Extra Bold" pitchFamily="34" charset="0"/>
                <a:ea typeface="Fraunces Extra Bold" pitchFamily="34" charset="-122"/>
                <a:cs typeface="Fraunces Extra Bold" pitchFamily="34" charset="-120"/>
              </a:rPr>
              <a:t>Доступ до ресурсів</a:t>
            </a:r>
            <a:endParaRPr lang="en-US" sz="2800" dirty="0"/>
          </a:p>
        </p:txBody>
      </p:sp>
      <p:sp>
        <p:nvSpPr>
          <p:cNvPr id="9" name="Text 6"/>
          <p:cNvSpPr/>
          <p:nvPr/>
        </p:nvSpPr>
        <p:spPr>
          <a:xfrm>
            <a:off x="6866626" y="4717172"/>
            <a:ext cx="7118932" cy="608052"/>
          </a:xfrm>
          <a:prstGeom prst="rect">
            <a:avLst/>
          </a:prstGeom>
          <a:noFill/>
          <a:ln/>
        </p:spPr>
        <p:txBody>
          <a:bodyPr wrap="none" lIns="0" tIns="0" rIns="0" bIns="0" rtlCol="0" anchor="t"/>
          <a:lstStyle/>
          <a:p>
            <a:pPr marL="0" indent="0" algn="ctr">
              <a:buNone/>
            </a:pP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Учні можуть самостійно </a:t>
            </a:r>
            <a:r>
              <a:rPr lang="en-US" sz="2800" dirty="0" err="1">
                <a:solidFill>
                  <a:srgbClr val="405449"/>
                </a:solidFill>
                <a:latin typeface="Times New Roman" panose="02020603050405020304" pitchFamily="18" charset="0"/>
                <a:ea typeface="Nobile" pitchFamily="34" charset="-122"/>
                <a:cs typeface="Times New Roman" panose="02020603050405020304" pitchFamily="18" charset="0"/>
              </a:rPr>
              <a:t>знаходити</a:t>
            </a: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 </a:t>
            </a:r>
            <a:endParaRPr lang="uk-UA" sz="2800" dirty="0">
              <a:solidFill>
                <a:srgbClr val="405449"/>
              </a:solidFill>
              <a:latin typeface="Times New Roman" panose="02020603050405020304" pitchFamily="18" charset="0"/>
              <a:ea typeface="Nobile" pitchFamily="34" charset="-122"/>
              <a:cs typeface="Times New Roman" panose="02020603050405020304" pitchFamily="18" charset="0"/>
            </a:endParaRPr>
          </a:p>
          <a:p>
            <a:pPr marL="0" indent="0" algn="ctr">
              <a:buNone/>
            </a:pPr>
            <a:r>
              <a:rPr lang="en-US" sz="2800" dirty="0" err="1">
                <a:solidFill>
                  <a:srgbClr val="405449"/>
                </a:solidFill>
                <a:latin typeface="Times New Roman" panose="02020603050405020304" pitchFamily="18" charset="0"/>
                <a:ea typeface="Nobile" pitchFamily="34" charset="-122"/>
                <a:cs typeface="Times New Roman" panose="02020603050405020304" pitchFamily="18" charset="0"/>
              </a:rPr>
              <a:t>навчальні</a:t>
            </a: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 ресурси, відео чи статті.</a:t>
            </a:r>
            <a:endParaRPr lang="en-US" sz="2800" dirty="0">
              <a:latin typeface="Times New Roman" panose="02020603050405020304" pitchFamily="18" charset="0"/>
              <a:cs typeface="Times New Roman" panose="02020603050405020304" pitchFamily="18" charset="0"/>
            </a:endParaRPr>
          </a:p>
        </p:txBody>
      </p:sp>
      <p:sp>
        <p:nvSpPr>
          <p:cNvPr id="10" name="Text 7"/>
          <p:cNvSpPr/>
          <p:nvPr/>
        </p:nvSpPr>
        <p:spPr>
          <a:xfrm>
            <a:off x="6131243" y="5850017"/>
            <a:ext cx="7854315" cy="608052"/>
          </a:xfrm>
          <a:prstGeom prst="rect">
            <a:avLst/>
          </a:prstGeom>
          <a:noFill/>
          <a:ln/>
        </p:spPr>
        <p:txBody>
          <a:bodyPr wrap="none" lIns="0" tIns="0" rIns="0" bIns="0" rtlCol="0" anchor="t"/>
          <a:lstStyle/>
          <a:p>
            <a:pPr marL="0" indent="0" algn="ctr">
              <a:lnSpc>
                <a:spcPts val="4750"/>
              </a:lnSpc>
              <a:buNone/>
            </a:pPr>
            <a:r>
              <a:rPr lang="en-US" sz="4750" b="1" dirty="0">
                <a:solidFill>
                  <a:srgbClr val="405449"/>
                </a:solidFill>
                <a:latin typeface="Fraunces Extra Bold" pitchFamily="34" charset="0"/>
                <a:ea typeface="Fraunces Extra Bold" pitchFamily="34" charset="-122"/>
                <a:cs typeface="Fraunces Extra Bold" pitchFamily="34" charset="-120"/>
              </a:rPr>
              <a:t>3</a:t>
            </a:r>
            <a:endParaRPr lang="en-US" sz="4750" dirty="0"/>
          </a:p>
        </p:txBody>
      </p:sp>
      <p:sp>
        <p:nvSpPr>
          <p:cNvPr id="11" name="Text 8"/>
          <p:cNvSpPr/>
          <p:nvPr/>
        </p:nvSpPr>
        <p:spPr>
          <a:xfrm>
            <a:off x="8747403" y="6458069"/>
            <a:ext cx="2621994" cy="287893"/>
          </a:xfrm>
          <a:prstGeom prst="rect">
            <a:avLst/>
          </a:prstGeom>
          <a:noFill/>
          <a:ln/>
        </p:spPr>
        <p:txBody>
          <a:bodyPr wrap="none" lIns="0" tIns="0" rIns="0" bIns="0" rtlCol="0" anchor="t"/>
          <a:lstStyle/>
          <a:p>
            <a:pPr marL="0" indent="0" algn="ctr">
              <a:lnSpc>
                <a:spcPts val="2250"/>
              </a:lnSpc>
              <a:buNone/>
            </a:pPr>
            <a:r>
              <a:rPr lang="en-US" sz="2800" b="1" dirty="0">
                <a:solidFill>
                  <a:srgbClr val="405449"/>
                </a:solidFill>
                <a:latin typeface="Fraunces Extra Bold" pitchFamily="34" charset="0"/>
                <a:ea typeface="Fraunces Extra Bold" pitchFamily="34" charset="-122"/>
                <a:cs typeface="Fraunces Extra Bold" pitchFamily="34" charset="-120"/>
              </a:rPr>
              <a:t>Цифрова грамотність</a:t>
            </a:r>
            <a:endParaRPr lang="en-US" sz="2800" dirty="0"/>
          </a:p>
        </p:txBody>
      </p:sp>
      <p:sp>
        <p:nvSpPr>
          <p:cNvPr id="12" name="Text 9"/>
          <p:cNvSpPr/>
          <p:nvPr/>
        </p:nvSpPr>
        <p:spPr>
          <a:xfrm>
            <a:off x="3260785" y="6866270"/>
            <a:ext cx="10724773" cy="589598"/>
          </a:xfrm>
          <a:prstGeom prst="rect">
            <a:avLst/>
          </a:prstGeom>
          <a:noFill/>
          <a:ln/>
        </p:spPr>
        <p:txBody>
          <a:bodyPr wrap="square" lIns="0" tIns="0" rIns="0" bIns="0" rtlCol="0" anchor="t"/>
          <a:lstStyle/>
          <a:p>
            <a:pPr marL="0" indent="0" algn="ctr">
              <a:buNone/>
            </a:pP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Навчання роботі з сучасними технологіями, важливе для майбутньої професійної діяльності.</a:t>
            </a:r>
            <a:endParaRPr lang="en-US" sz="2800" dirty="0">
              <a:latin typeface="Times New Roman" panose="02020603050405020304" pitchFamily="18" charset="0"/>
              <a:cs typeface="Times New Roman" panose="02020603050405020304" pitchFamily="18" charset="0"/>
            </a:endParaRPr>
          </a:p>
        </p:txBody>
      </p:sp>
      <p:pic>
        <p:nvPicPr>
          <p:cNvPr id="10242" name="Picture 2" descr="Цифрові технології наступають на українську школу - портал новин LB.ua">
            <a:extLst>
              <a:ext uri="{FF2B5EF4-FFF2-40B4-BE49-F238E27FC236}">
                <a16:creationId xmlns:a16="http://schemas.microsoft.com/office/drawing/2014/main" id="{750D6ADC-B516-421D-AE51-58C847AFF0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255" y="1407067"/>
            <a:ext cx="6667500" cy="4438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Зеленый фон градиент Топ Бесплатная фотография - Public Domain Pictures">
            <a:extLst>
              <a:ext uri="{FF2B5EF4-FFF2-40B4-BE49-F238E27FC236}">
                <a16:creationId xmlns:a16="http://schemas.microsoft.com/office/drawing/2014/main" id="{31F0DB22-DD68-49D8-B944-BC8D3176FE8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9144000" y="0"/>
            <a:ext cx="5486400" cy="8229600"/>
          </a:xfrm>
          <a:prstGeom prst="rect">
            <a:avLst/>
          </a:prstGeom>
        </p:spPr>
      </p:pic>
      <p:sp>
        <p:nvSpPr>
          <p:cNvPr id="3" name="Text 0"/>
          <p:cNvSpPr/>
          <p:nvPr/>
        </p:nvSpPr>
        <p:spPr>
          <a:xfrm>
            <a:off x="224287" y="607815"/>
            <a:ext cx="8307375" cy="2126337"/>
          </a:xfrm>
          <a:prstGeom prst="rect">
            <a:avLst/>
          </a:prstGeom>
          <a:noFill/>
          <a:ln/>
        </p:spPr>
        <p:txBody>
          <a:bodyPr wrap="square" lIns="0" tIns="0" rIns="0" bIns="0" rtlCol="0" anchor="t"/>
          <a:lstStyle/>
          <a:p>
            <a:pPr marL="0" indent="0" algn="ctr">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Переваги та виклики дитиноцентричного підходу в НУШ</a:t>
            </a:r>
            <a:endParaRPr lang="en-US" sz="4450" dirty="0"/>
          </a:p>
        </p:txBody>
      </p:sp>
      <p:sp>
        <p:nvSpPr>
          <p:cNvPr id="4" name="Text 1"/>
          <p:cNvSpPr/>
          <p:nvPr/>
        </p:nvSpPr>
        <p:spPr>
          <a:xfrm>
            <a:off x="599763" y="3156972"/>
            <a:ext cx="7931899" cy="2177415"/>
          </a:xfrm>
          <a:prstGeom prst="rect">
            <a:avLst/>
          </a:prstGeom>
          <a:noFill/>
          <a:ln/>
        </p:spPr>
        <p:txBody>
          <a:bodyPr wrap="square" lIns="0" tIns="0" rIns="0" bIns="0" rtlCol="0" anchor="t"/>
          <a:lstStyle/>
          <a:p>
            <a:pPr marL="0" indent="0" algn="just">
              <a:buNone/>
            </a:pPr>
            <a:r>
              <a:rPr lang="en-US" sz="2800" dirty="0">
                <a:solidFill>
                  <a:srgbClr val="405449"/>
                </a:solidFill>
                <a:latin typeface="Times New Roman" panose="02020603050405020304" pitchFamily="18" charset="0"/>
                <a:ea typeface="Nobile" pitchFamily="34" charset="-122"/>
                <a:cs typeface="Times New Roman" panose="02020603050405020304" pitchFamily="18" charset="0"/>
              </a:rPr>
              <a:t>Дитиноцентричний підхід — це ключовий принцип Нової української школи. Він фокусується на потребах, інтересах та здібностях кожної дитини, створюючи комфортні умови для її гармонійного розвитку. У цій презентації ми розглянемо переваги та виклики цього підходу, а також шляхи їх подолання.</a:t>
            </a:r>
            <a:endParaRPr lang="en-US" sz="2800" dirty="0">
              <a:latin typeface="Times New Roman" panose="02020603050405020304" pitchFamily="18" charset="0"/>
              <a:cs typeface="Times New Roman" panose="02020603050405020304" pitchFamily="18" charset="0"/>
            </a:endParaRPr>
          </a:p>
        </p:txBody>
      </p:sp>
      <p:sp>
        <p:nvSpPr>
          <p:cNvPr id="5" name="Shape 2"/>
          <p:cNvSpPr/>
          <p:nvPr/>
        </p:nvSpPr>
        <p:spPr>
          <a:xfrm>
            <a:off x="793790" y="6382822"/>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Зеленый фон градиент Топ Бесплатная фотография - Public Domain Pictures">
            <a:extLst>
              <a:ext uri="{FF2B5EF4-FFF2-40B4-BE49-F238E27FC236}">
                <a16:creationId xmlns:a16="http://schemas.microsoft.com/office/drawing/2014/main" id="{781D0269-ADD7-49FF-BB68-2E3A2928EF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2348031" y="375867"/>
            <a:ext cx="11496199" cy="708779"/>
          </a:xfrm>
          <a:prstGeom prst="rect">
            <a:avLst/>
          </a:prstGeom>
          <a:noFill/>
          <a:ln/>
        </p:spPr>
        <p:txBody>
          <a:bodyPr wrap="none" lIns="0" tIns="0" rIns="0" bIns="0" rtlCol="0" anchor="t"/>
          <a:lstStyle/>
          <a:p>
            <a:pPr marL="0" indent="0">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Переваги дитиноцентричного підходу</a:t>
            </a:r>
            <a:endParaRPr lang="en-US" sz="4450" dirty="0"/>
          </a:p>
        </p:txBody>
      </p:sp>
      <p:sp>
        <p:nvSpPr>
          <p:cNvPr id="3" name="Text 1"/>
          <p:cNvSpPr/>
          <p:nvPr/>
        </p:nvSpPr>
        <p:spPr>
          <a:xfrm>
            <a:off x="1602559" y="5473005"/>
            <a:ext cx="3520440" cy="354330"/>
          </a:xfrm>
          <a:prstGeom prst="rect">
            <a:avLst/>
          </a:prstGeom>
          <a:noFill/>
          <a:ln/>
        </p:spPr>
        <p:txBody>
          <a:bodyPr wrap="none" lIns="0" tIns="0" rIns="0" bIns="0" rtlCol="0" anchor="t"/>
          <a:lstStyle/>
          <a:p>
            <a:pPr marL="0" indent="0">
              <a:lnSpc>
                <a:spcPts val="2750"/>
              </a:lnSpc>
              <a:buNone/>
            </a:pPr>
            <a:r>
              <a:rPr lang="en-US" sz="2200" b="1" dirty="0">
                <a:solidFill>
                  <a:srgbClr val="3B4540"/>
                </a:solidFill>
                <a:latin typeface="Fraunces Extra Bold" pitchFamily="34" charset="0"/>
                <a:ea typeface="Fraunces Extra Bold" pitchFamily="34" charset="-122"/>
                <a:cs typeface="Fraunces Extra Bold" pitchFamily="34" charset="-120"/>
              </a:rPr>
              <a:t>Мотивація до навчання</a:t>
            </a:r>
            <a:endParaRPr lang="en-US" sz="2200" dirty="0"/>
          </a:p>
        </p:txBody>
      </p:sp>
      <p:sp>
        <p:nvSpPr>
          <p:cNvPr id="4" name="Text 2"/>
          <p:cNvSpPr/>
          <p:nvPr/>
        </p:nvSpPr>
        <p:spPr>
          <a:xfrm>
            <a:off x="534998" y="6039220"/>
            <a:ext cx="6244709" cy="1814513"/>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Учні краще засвоюють матеріал, коли він пов'язаний із їхніми інтересами та життєвим досвідом. Інтерактивні методи, ігри та проєкти викликають зацікавленість і бажання активно брати участь у навчальному процесі.</a:t>
            </a:r>
            <a:endParaRPr lang="en-US" sz="1750" dirty="0"/>
          </a:p>
        </p:txBody>
      </p:sp>
      <p:sp>
        <p:nvSpPr>
          <p:cNvPr id="5" name="Text 3"/>
          <p:cNvSpPr/>
          <p:nvPr/>
        </p:nvSpPr>
        <p:spPr>
          <a:xfrm>
            <a:off x="8479415" y="5505900"/>
            <a:ext cx="4548426" cy="354330"/>
          </a:xfrm>
          <a:prstGeom prst="rect">
            <a:avLst/>
          </a:prstGeom>
          <a:noFill/>
          <a:ln/>
        </p:spPr>
        <p:txBody>
          <a:bodyPr wrap="none" lIns="0" tIns="0" rIns="0" bIns="0" rtlCol="0" anchor="t"/>
          <a:lstStyle/>
          <a:p>
            <a:pPr marL="0" indent="0">
              <a:lnSpc>
                <a:spcPts val="2750"/>
              </a:lnSpc>
              <a:buNone/>
            </a:pPr>
            <a:r>
              <a:rPr lang="en-US" sz="2200" b="1" dirty="0">
                <a:solidFill>
                  <a:srgbClr val="3B4540"/>
                </a:solidFill>
                <a:latin typeface="Fraunces Extra Bold" pitchFamily="34" charset="0"/>
                <a:ea typeface="Fraunces Extra Bold" pitchFamily="34" charset="-122"/>
                <a:cs typeface="Fraunces Extra Bold" pitchFamily="34" charset="-120"/>
              </a:rPr>
              <a:t>Розвиток творчого потенціалу</a:t>
            </a:r>
            <a:endParaRPr lang="en-US" sz="2200" dirty="0"/>
          </a:p>
        </p:txBody>
      </p:sp>
      <p:sp>
        <p:nvSpPr>
          <p:cNvPr id="6" name="Text 4"/>
          <p:cNvSpPr/>
          <p:nvPr/>
        </p:nvSpPr>
        <p:spPr>
          <a:xfrm>
            <a:off x="7850695" y="6036015"/>
            <a:ext cx="6244709" cy="1451610"/>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Дитиноцентризм передбачає створення умов для самовираження та креативності. Приклад: у рамках проєктів учні можуть пропонувати власні ідеї та рішення, що розвиває нестандартне мислення.</a:t>
            </a:r>
            <a:endParaRPr lang="en-US" sz="1750" dirty="0"/>
          </a:p>
        </p:txBody>
      </p:sp>
      <p:pic>
        <p:nvPicPr>
          <p:cNvPr id="9" name="Рисунок 8">
            <a:extLst>
              <a:ext uri="{FF2B5EF4-FFF2-40B4-BE49-F238E27FC236}">
                <a16:creationId xmlns:a16="http://schemas.microsoft.com/office/drawing/2014/main" id="{58853F77-C6F8-4F77-8CF7-6338221B2821}"/>
              </a:ext>
            </a:extLst>
          </p:cNvPr>
          <p:cNvPicPr>
            <a:picLocks noChangeAspect="1"/>
          </p:cNvPicPr>
          <p:nvPr/>
        </p:nvPicPr>
        <p:blipFill>
          <a:blip r:embed="rId4"/>
          <a:stretch>
            <a:fillRect/>
          </a:stretch>
        </p:blipFill>
        <p:spPr>
          <a:xfrm>
            <a:off x="3131264" y="1119026"/>
            <a:ext cx="8367872" cy="4192321"/>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Зеленый фон градиент Топ Бесплатная фотография - Public Domain Pictures">
            <a:extLst>
              <a:ext uri="{FF2B5EF4-FFF2-40B4-BE49-F238E27FC236}">
                <a16:creationId xmlns:a16="http://schemas.microsoft.com/office/drawing/2014/main" id="{34CD77CF-F5AD-47CC-8B4F-8FAFF3EB2C5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9144000" y="0"/>
            <a:ext cx="5486400" cy="8229600"/>
          </a:xfrm>
          <a:prstGeom prst="rect">
            <a:avLst/>
          </a:prstGeom>
        </p:spPr>
      </p:pic>
      <p:sp>
        <p:nvSpPr>
          <p:cNvPr id="3" name="Text 0"/>
          <p:cNvSpPr/>
          <p:nvPr/>
        </p:nvSpPr>
        <p:spPr>
          <a:xfrm>
            <a:off x="793909" y="557475"/>
            <a:ext cx="7556421" cy="1417558"/>
          </a:xfrm>
          <a:prstGeom prst="rect">
            <a:avLst/>
          </a:prstGeom>
          <a:noFill/>
          <a:ln/>
        </p:spPr>
        <p:txBody>
          <a:bodyPr wrap="square" lIns="0" tIns="0" rIns="0" bIns="0" rtlCol="0" anchor="t"/>
          <a:lstStyle/>
          <a:p>
            <a:pPr marL="0" indent="0" algn="ctr">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Психологічний комфорт учнів</a:t>
            </a:r>
            <a:endParaRPr lang="en-US" sz="4450" dirty="0"/>
          </a:p>
        </p:txBody>
      </p:sp>
      <p:sp>
        <p:nvSpPr>
          <p:cNvPr id="4" name="Shape 1"/>
          <p:cNvSpPr/>
          <p:nvPr/>
        </p:nvSpPr>
        <p:spPr>
          <a:xfrm>
            <a:off x="793790" y="2529959"/>
            <a:ext cx="3664863" cy="4927402"/>
          </a:xfrm>
          <a:prstGeom prst="roundRect">
            <a:avLst>
              <a:gd name="adj" fmla="val 5570"/>
            </a:avLst>
          </a:prstGeom>
          <a:solidFill>
            <a:srgbClr val="E8F3E8"/>
          </a:solidFill>
          <a:ln/>
        </p:spPr>
      </p:sp>
      <p:sp>
        <p:nvSpPr>
          <p:cNvPr id="5" name="Text 2"/>
          <p:cNvSpPr/>
          <p:nvPr/>
        </p:nvSpPr>
        <p:spPr>
          <a:xfrm>
            <a:off x="1020604" y="2756773"/>
            <a:ext cx="3211235" cy="708660"/>
          </a:xfrm>
          <a:prstGeom prst="rect">
            <a:avLst/>
          </a:prstGeom>
          <a:noFill/>
          <a:ln/>
        </p:spPr>
        <p:txBody>
          <a:bodyPr wrap="square" lIns="0" tIns="0" rIns="0" bIns="0" rtlCol="0" anchor="t"/>
          <a:lstStyle/>
          <a:p>
            <a:pPr marL="0" indent="0">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Увага до емоційного добробуту</a:t>
            </a:r>
            <a:endParaRPr lang="en-US" sz="2200" dirty="0"/>
          </a:p>
        </p:txBody>
      </p:sp>
      <p:sp>
        <p:nvSpPr>
          <p:cNvPr id="6" name="Text 3"/>
          <p:cNvSpPr/>
          <p:nvPr/>
        </p:nvSpPr>
        <p:spPr>
          <a:xfrm>
            <a:off x="1020604" y="3601522"/>
            <a:ext cx="3211235" cy="3629025"/>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У центрі уваги дитиноцентризму — емоційний добробут дитини. Комфортне середовище, партнерські відносини та підтримка з боку вчителя сприяють зниженню стресу та формуванню позитивного ставлення до навчання.</a:t>
            </a:r>
            <a:endParaRPr lang="en-US" sz="1750" dirty="0"/>
          </a:p>
        </p:txBody>
      </p:sp>
      <p:sp>
        <p:nvSpPr>
          <p:cNvPr id="7" name="Shape 4"/>
          <p:cNvSpPr/>
          <p:nvPr/>
        </p:nvSpPr>
        <p:spPr>
          <a:xfrm>
            <a:off x="4685467" y="2529959"/>
            <a:ext cx="3664863" cy="4927402"/>
          </a:xfrm>
          <a:prstGeom prst="roundRect">
            <a:avLst>
              <a:gd name="adj" fmla="val 5570"/>
            </a:avLst>
          </a:prstGeom>
          <a:solidFill>
            <a:srgbClr val="E8F3E8"/>
          </a:solidFill>
          <a:ln/>
        </p:spPr>
      </p:sp>
      <p:sp>
        <p:nvSpPr>
          <p:cNvPr id="8" name="Text 5"/>
          <p:cNvSpPr/>
          <p:nvPr/>
        </p:nvSpPr>
        <p:spPr>
          <a:xfrm>
            <a:off x="4912281" y="2756773"/>
            <a:ext cx="3000018" cy="354330"/>
          </a:xfrm>
          <a:prstGeom prst="rect">
            <a:avLst/>
          </a:prstGeom>
          <a:noFill/>
          <a:ln/>
        </p:spPr>
        <p:txBody>
          <a:bodyPr wrap="none" lIns="0" tIns="0" rIns="0" bIns="0" rtlCol="0" anchor="t"/>
          <a:lstStyle/>
          <a:p>
            <a:pPr marL="0" indent="0">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Почуття важливості</a:t>
            </a:r>
            <a:endParaRPr lang="en-US" sz="2200" dirty="0"/>
          </a:p>
        </p:txBody>
      </p:sp>
      <p:sp>
        <p:nvSpPr>
          <p:cNvPr id="9" name="Text 6"/>
          <p:cNvSpPr/>
          <p:nvPr/>
        </p:nvSpPr>
        <p:spPr>
          <a:xfrm>
            <a:off x="4912281" y="3247192"/>
            <a:ext cx="3211235" cy="1451610"/>
          </a:xfrm>
          <a:prstGeom prst="rect">
            <a:avLst/>
          </a:prstGeom>
          <a:noFill/>
          <a:ln/>
        </p:spPr>
        <p:txBody>
          <a:bodyPr wrap="square" lIns="0" tIns="0" rIns="0" bIns="0" rtlCol="0" anchor="t"/>
          <a:lstStyle/>
          <a:p>
            <a:pPr marL="0" indent="0">
              <a:lnSpc>
                <a:spcPts val="2850"/>
              </a:lnSpc>
              <a:buNone/>
            </a:pPr>
            <a:r>
              <a:rPr lang="en-US" sz="1750" dirty="0">
                <a:solidFill>
                  <a:srgbClr val="405449"/>
                </a:solidFill>
                <a:latin typeface="Nobile" pitchFamily="34" charset="0"/>
                <a:ea typeface="Nobile" pitchFamily="34" charset="-122"/>
                <a:cs typeface="Nobile" pitchFamily="34" charset="-120"/>
              </a:rPr>
              <a:t>Учні почуваються почутими й важливими, що підвищує їхню впевненість у власних силах.</a:t>
            </a:r>
            <a:endParaRPr lang="en-US" sz="17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Зеленый фон градиент Топ Бесплатная фотография - Public Domain Pictures">
            <a:extLst>
              <a:ext uri="{FF2B5EF4-FFF2-40B4-BE49-F238E27FC236}">
                <a16:creationId xmlns:a16="http://schemas.microsoft.com/office/drawing/2014/main" id="{722F6216-EF1E-45C3-8F25-E1FC335EC9C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0" y="0"/>
            <a:ext cx="5486400" cy="8229600"/>
          </a:xfrm>
          <a:prstGeom prst="rect">
            <a:avLst/>
          </a:prstGeom>
        </p:spPr>
      </p:pic>
      <p:sp>
        <p:nvSpPr>
          <p:cNvPr id="3" name="Text 0"/>
          <p:cNvSpPr/>
          <p:nvPr/>
        </p:nvSpPr>
        <p:spPr>
          <a:xfrm>
            <a:off x="6021229" y="543282"/>
            <a:ext cx="8074343" cy="955119"/>
          </a:xfrm>
          <a:prstGeom prst="rect">
            <a:avLst/>
          </a:prstGeom>
          <a:noFill/>
          <a:ln/>
        </p:spPr>
        <p:txBody>
          <a:bodyPr wrap="square" lIns="0" tIns="0" rIns="0" bIns="0" rtlCol="0" anchor="t"/>
          <a:lstStyle/>
          <a:p>
            <a:pPr marL="0" indent="0" algn="ctr">
              <a:lnSpc>
                <a:spcPts val="3750"/>
              </a:lnSpc>
              <a:buNone/>
            </a:pPr>
            <a:r>
              <a:rPr lang="en-US" sz="4000" b="1" dirty="0">
                <a:solidFill>
                  <a:srgbClr val="3B4540"/>
                </a:solidFill>
                <a:latin typeface="Fraunces Extra Bold" pitchFamily="34" charset="0"/>
                <a:ea typeface="Fraunces Extra Bold" pitchFamily="34" charset="-122"/>
                <a:cs typeface="Fraunces Extra Bold" pitchFamily="34" charset="-120"/>
              </a:rPr>
              <a:t>Виклики реалізації дитиноцентричного підходу</a:t>
            </a:r>
            <a:endParaRPr lang="en-US" sz="4000" dirty="0"/>
          </a:p>
        </p:txBody>
      </p:sp>
      <p:pic>
        <p:nvPicPr>
          <p:cNvPr id="4" name="Image 1" descr="preencoded.png"/>
          <p:cNvPicPr>
            <a:picLocks noChangeAspect="1"/>
          </p:cNvPicPr>
          <p:nvPr/>
        </p:nvPicPr>
        <p:blipFill>
          <a:blip r:embed="rId5"/>
          <a:stretch>
            <a:fillRect/>
          </a:stretch>
        </p:blipFill>
        <p:spPr>
          <a:xfrm>
            <a:off x="6021229" y="1727597"/>
            <a:ext cx="382072" cy="382072"/>
          </a:xfrm>
          <a:prstGeom prst="rect">
            <a:avLst/>
          </a:prstGeom>
        </p:spPr>
      </p:pic>
      <p:sp>
        <p:nvSpPr>
          <p:cNvPr id="5" name="Text 1"/>
          <p:cNvSpPr/>
          <p:nvPr/>
        </p:nvSpPr>
        <p:spPr>
          <a:xfrm>
            <a:off x="6021229" y="2262426"/>
            <a:ext cx="2659975" cy="238839"/>
          </a:xfrm>
          <a:prstGeom prst="rect">
            <a:avLst/>
          </a:prstGeom>
          <a:noFill/>
          <a:ln/>
        </p:spPr>
        <p:txBody>
          <a:bodyPr wrap="none" lIns="0" tIns="0" rIns="0" bIns="0" rtlCol="0" anchor="t"/>
          <a:lstStyle/>
          <a:p>
            <a:pPr marL="0" indent="0" algn="l">
              <a:lnSpc>
                <a:spcPts val="1850"/>
              </a:lnSpc>
              <a:buNone/>
            </a:pPr>
            <a:r>
              <a:rPr lang="en-US" sz="1500" b="1" dirty="0">
                <a:solidFill>
                  <a:srgbClr val="405449"/>
                </a:solidFill>
                <a:latin typeface="Fraunces Extra Bold" pitchFamily="34" charset="0"/>
                <a:ea typeface="Fraunces Extra Bold" pitchFamily="34" charset="-122"/>
                <a:cs typeface="Fraunces Extra Bold" pitchFamily="34" charset="-120"/>
              </a:rPr>
              <a:t>Перевантаження вчителів</a:t>
            </a:r>
            <a:endParaRPr lang="en-US" sz="1500" dirty="0"/>
          </a:p>
        </p:txBody>
      </p:sp>
      <p:sp>
        <p:nvSpPr>
          <p:cNvPr id="6" name="Text 2"/>
          <p:cNvSpPr/>
          <p:nvPr/>
        </p:nvSpPr>
        <p:spPr>
          <a:xfrm>
            <a:off x="6021229" y="2592943"/>
            <a:ext cx="8074343" cy="733663"/>
          </a:xfrm>
          <a:prstGeom prst="rect">
            <a:avLst/>
          </a:prstGeom>
          <a:noFill/>
          <a:ln/>
        </p:spPr>
        <p:txBody>
          <a:bodyPr wrap="square" lIns="0" tIns="0" rIns="0" bIns="0" rtlCol="0" anchor="t"/>
          <a:lstStyle/>
          <a:p>
            <a:pPr marL="0" indent="0" algn="l">
              <a:lnSpc>
                <a:spcPts val="1900"/>
              </a:lnSpc>
              <a:buNone/>
            </a:pPr>
            <a:r>
              <a:rPr lang="en-US" sz="1200" dirty="0">
                <a:solidFill>
                  <a:srgbClr val="405449"/>
                </a:solidFill>
                <a:latin typeface="Nobile" pitchFamily="34" charset="0"/>
                <a:ea typeface="Nobile" pitchFamily="34" charset="-122"/>
                <a:cs typeface="Nobile" pitchFamily="34" charset="-120"/>
              </a:rPr>
              <a:t>Вчителям доводиться розробляти індивідуалізовані програми, адаптувати матеріал до потреб кожного учня, що значно збільшує навантаження. Участь у проєктах, інтерактивних заняттях і постійне спілкування з батьками також потребують додаткового часу та зусиль.</a:t>
            </a:r>
            <a:endParaRPr lang="en-US" sz="1200" dirty="0"/>
          </a:p>
        </p:txBody>
      </p:sp>
      <p:pic>
        <p:nvPicPr>
          <p:cNvPr id="7" name="Image 2" descr="preencoded.png"/>
          <p:cNvPicPr>
            <a:picLocks noChangeAspect="1"/>
          </p:cNvPicPr>
          <p:nvPr/>
        </p:nvPicPr>
        <p:blipFill>
          <a:blip r:embed="rId6"/>
          <a:stretch>
            <a:fillRect/>
          </a:stretch>
        </p:blipFill>
        <p:spPr>
          <a:xfrm>
            <a:off x="6021229" y="3785116"/>
            <a:ext cx="382072" cy="382072"/>
          </a:xfrm>
          <a:prstGeom prst="rect">
            <a:avLst/>
          </a:prstGeom>
        </p:spPr>
      </p:pic>
      <p:sp>
        <p:nvSpPr>
          <p:cNvPr id="8" name="Text 3"/>
          <p:cNvSpPr/>
          <p:nvPr/>
        </p:nvSpPr>
        <p:spPr>
          <a:xfrm>
            <a:off x="6021229" y="4319945"/>
            <a:ext cx="3935016" cy="238839"/>
          </a:xfrm>
          <a:prstGeom prst="rect">
            <a:avLst/>
          </a:prstGeom>
          <a:noFill/>
          <a:ln/>
        </p:spPr>
        <p:txBody>
          <a:bodyPr wrap="none" lIns="0" tIns="0" rIns="0" bIns="0" rtlCol="0" anchor="t"/>
          <a:lstStyle/>
          <a:p>
            <a:pPr marL="0" indent="0" algn="l">
              <a:lnSpc>
                <a:spcPts val="1850"/>
              </a:lnSpc>
              <a:buNone/>
            </a:pPr>
            <a:r>
              <a:rPr lang="en-US" sz="1500" b="1" dirty="0">
                <a:solidFill>
                  <a:srgbClr val="405449"/>
                </a:solidFill>
                <a:latin typeface="Fraunces Extra Bold" pitchFamily="34" charset="0"/>
                <a:ea typeface="Fraunces Extra Bold" pitchFamily="34" charset="-122"/>
                <a:cs typeface="Fraunces Extra Bold" pitchFamily="34" charset="-120"/>
              </a:rPr>
              <a:t>Недостатня матеріально-технічна база</a:t>
            </a:r>
            <a:endParaRPr lang="en-US" sz="1500" dirty="0"/>
          </a:p>
        </p:txBody>
      </p:sp>
      <p:sp>
        <p:nvSpPr>
          <p:cNvPr id="9" name="Text 4"/>
          <p:cNvSpPr/>
          <p:nvPr/>
        </p:nvSpPr>
        <p:spPr>
          <a:xfrm>
            <a:off x="6021229" y="4650462"/>
            <a:ext cx="8074343" cy="978218"/>
          </a:xfrm>
          <a:prstGeom prst="rect">
            <a:avLst/>
          </a:prstGeom>
          <a:noFill/>
          <a:ln/>
        </p:spPr>
        <p:txBody>
          <a:bodyPr wrap="square" lIns="0" tIns="0" rIns="0" bIns="0" rtlCol="0" anchor="t"/>
          <a:lstStyle/>
          <a:p>
            <a:pPr marL="0" indent="0" algn="l">
              <a:lnSpc>
                <a:spcPts val="1900"/>
              </a:lnSpc>
              <a:buNone/>
            </a:pPr>
            <a:r>
              <a:rPr lang="en-US" sz="1200" dirty="0">
                <a:solidFill>
                  <a:srgbClr val="405449"/>
                </a:solidFill>
                <a:latin typeface="Nobile" pitchFamily="34" charset="0"/>
                <a:ea typeface="Nobile" pitchFamily="34" charset="-122"/>
                <a:cs typeface="Nobile" pitchFamily="34" charset="-120"/>
              </a:rPr>
              <a:t>Не всі школи мають доступ до сучасних технологій, які є необхідними для реалізації дитиноцентричного підходу (наприклад, інтерактивних дошок, планшетів, мультимедійного обладнання). Відсутність достатнього фінансування може обмежувати можливості для створення комфортного освітнього середовища.</a:t>
            </a:r>
            <a:endParaRPr lang="en-US" sz="1200" dirty="0"/>
          </a:p>
        </p:txBody>
      </p:sp>
      <p:pic>
        <p:nvPicPr>
          <p:cNvPr id="10" name="Image 3" descr="preencoded.png"/>
          <p:cNvPicPr>
            <a:picLocks noChangeAspect="1"/>
          </p:cNvPicPr>
          <p:nvPr/>
        </p:nvPicPr>
        <p:blipFill>
          <a:blip r:embed="rId7"/>
          <a:stretch>
            <a:fillRect/>
          </a:stretch>
        </p:blipFill>
        <p:spPr>
          <a:xfrm>
            <a:off x="6021229" y="6087189"/>
            <a:ext cx="382072" cy="382072"/>
          </a:xfrm>
          <a:prstGeom prst="rect">
            <a:avLst/>
          </a:prstGeom>
        </p:spPr>
      </p:pic>
      <p:sp>
        <p:nvSpPr>
          <p:cNvPr id="11" name="Text 5"/>
          <p:cNvSpPr/>
          <p:nvPr/>
        </p:nvSpPr>
        <p:spPr>
          <a:xfrm>
            <a:off x="6021229" y="6622018"/>
            <a:ext cx="4257675" cy="238839"/>
          </a:xfrm>
          <a:prstGeom prst="rect">
            <a:avLst/>
          </a:prstGeom>
          <a:noFill/>
          <a:ln/>
        </p:spPr>
        <p:txBody>
          <a:bodyPr wrap="none" lIns="0" tIns="0" rIns="0" bIns="0" rtlCol="0" anchor="t"/>
          <a:lstStyle/>
          <a:p>
            <a:pPr marL="0" indent="0" algn="l">
              <a:lnSpc>
                <a:spcPts val="1850"/>
              </a:lnSpc>
              <a:buNone/>
            </a:pPr>
            <a:r>
              <a:rPr lang="en-US" sz="1500" b="1" dirty="0">
                <a:solidFill>
                  <a:srgbClr val="405449"/>
                </a:solidFill>
                <a:latin typeface="Fraunces Extra Bold" pitchFamily="34" charset="0"/>
                <a:ea typeface="Fraunces Extra Bold" pitchFamily="34" charset="-122"/>
                <a:cs typeface="Fraunces Extra Bold" pitchFamily="34" charset="-120"/>
              </a:rPr>
              <a:t>Потреба у додатковій підготовці педагогів</a:t>
            </a:r>
            <a:endParaRPr lang="en-US" sz="1500" dirty="0"/>
          </a:p>
        </p:txBody>
      </p:sp>
      <p:sp>
        <p:nvSpPr>
          <p:cNvPr id="12" name="Text 6"/>
          <p:cNvSpPr/>
          <p:nvPr/>
        </p:nvSpPr>
        <p:spPr>
          <a:xfrm>
            <a:off x="6021229" y="6952536"/>
            <a:ext cx="8074343" cy="733663"/>
          </a:xfrm>
          <a:prstGeom prst="rect">
            <a:avLst/>
          </a:prstGeom>
          <a:noFill/>
          <a:ln/>
        </p:spPr>
        <p:txBody>
          <a:bodyPr wrap="square" lIns="0" tIns="0" rIns="0" bIns="0" rtlCol="0" anchor="t"/>
          <a:lstStyle/>
          <a:p>
            <a:pPr marL="0" indent="0" algn="l">
              <a:lnSpc>
                <a:spcPts val="1900"/>
              </a:lnSpc>
              <a:buNone/>
            </a:pPr>
            <a:r>
              <a:rPr lang="en-US" sz="1200" dirty="0">
                <a:solidFill>
                  <a:srgbClr val="405449"/>
                </a:solidFill>
                <a:latin typeface="Nobile" pitchFamily="34" charset="0"/>
                <a:ea typeface="Nobile" pitchFamily="34" charset="-122"/>
                <a:cs typeface="Nobile" pitchFamily="34" charset="-120"/>
              </a:rPr>
              <a:t>Впровадження дитиноцентризму вимагає нових підходів до навчання, зокрема знань про інтерактивні методи, роботу з дітьми з різними потребами та використання цифрових інструментів. Багато вчителів потребують тренінгів і курсів підвищення кваліфікації, але такі заходи не завжди доступні.</a:t>
            </a:r>
            <a:endParaRPr lang="en-US" sz="1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Зеленый фон градиент Топ Бесплатная фотография - Public Domain Pictures">
            <a:extLst>
              <a:ext uri="{FF2B5EF4-FFF2-40B4-BE49-F238E27FC236}">
                <a16:creationId xmlns:a16="http://schemas.microsoft.com/office/drawing/2014/main" id="{DD517011-B18A-4191-BB7A-8480C27F9D0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639"/>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1169705" y="158886"/>
            <a:ext cx="11094013" cy="628174"/>
          </a:xfrm>
          <a:prstGeom prst="rect">
            <a:avLst/>
          </a:prstGeom>
          <a:noFill/>
          <a:ln/>
        </p:spPr>
        <p:txBody>
          <a:bodyPr wrap="none" lIns="0" tIns="0" rIns="0" bIns="0" rtlCol="0" anchor="t"/>
          <a:lstStyle/>
          <a:p>
            <a:pPr marL="0" indent="0" algn="ctr">
              <a:lnSpc>
                <a:spcPts val="4900"/>
              </a:lnSpc>
              <a:buNone/>
            </a:pPr>
            <a:r>
              <a:rPr lang="uk-UA" sz="4000" b="1" dirty="0">
                <a:latin typeface="Times New Roman" panose="02020603050405020304" pitchFamily="18" charset="0"/>
                <a:cs typeface="Times New Roman" panose="02020603050405020304" pitchFamily="18" charset="0"/>
              </a:rPr>
              <a:t>Висновок</a:t>
            </a:r>
            <a:endParaRPr lang="en-US" sz="4000" b="1" dirty="0">
              <a:latin typeface="Times New Roman" panose="02020603050405020304" pitchFamily="18" charset="0"/>
              <a:cs typeface="Times New Roman" panose="02020603050405020304" pitchFamily="18" charset="0"/>
            </a:endParaRPr>
          </a:p>
        </p:txBody>
      </p:sp>
      <p:sp>
        <p:nvSpPr>
          <p:cNvPr id="4" name="Text 2"/>
          <p:cNvSpPr/>
          <p:nvPr/>
        </p:nvSpPr>
        <p:spPr>
          <a:xfrm>
            <a:off x="519954" y="945946"/>
            <a:ext cx="13568270" cy="4182189"/>
          </a:xfrm>
          <a:prstGeom prst="rect">
            <a:avLst/>
          </a:prstGeom>
          <a:noFill/>
          <a:ln/>
        </p:spPr>
        <p:txBody>
          <a:bodyPr wrap="square" lIns="0" tIns="0" rIns="0" bIns="0" rtlCol="0" anchor="t"/>
          <a:lstStyle/>
          <a:p>
            <a:pPr indent="538163" algn="just">
              <a:buNone/>
            </a:pPr>
            <a:r>
              <a:rPr lang="en-US" sz="2400" dirty="0" err="1">
                <a:solidFill>
                  <a:srgbClr val="405449"/>
                </a:solidFill>
                <a:latin typeface="Times New Roman" panose="02020603050405020304" pitchFamily="18" charset="0"/>
                <a:ea typeface="Nobile" pitchFamily="34" charset="-122"/>
                <a:cs typeface="Times New Roman" panose="02020603050405020304" pitchFamily="18" charset="0"/>
              </a:rPr>
              <a:t>Впровадження</a:t>
            </a: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 дитиноцентризму в умовах Нової української школи є важливим кроком у реформуванні освіти та забезпеченні гармонійного розвитку кожної дитини. Орієнтація на учня, його потреби, інтереси та здібності дозволяє створити навчальний процес, що сприяє формуванню особистості, здатної до творчості, самостійності та відповідальності. Як писала Софія Русова: «Освіта повинна стати радощами, а не обов’язком. Тільки тоді дитина повністю розкриє свій потенціал». Цей підхід реалізується через інтерактивні методи навчання, формування комфортного середовища та співпрацю між учнями, вчителями та батьками. Дитиноцентризм також допомагає розвивати життєві компетентності учнів, які необхідні для успішної соціалізації та адаптації в сучасному світі. </a:t>
            </a:r>
            <a:endParaRPr lang="uk-UA" sz="2400" dirty="0">
              <a:solidFill>
                <a:srgbClr val="405449"/>
              </a:solidFill>
              <a:latin typeface="Times New Roman" panose="02020603050405020304" pitchFamily="18" charset="0"/>
              <a:ea typeface="Nobile" pitchFamily="34" charset="-122"/>
              <a:cs typeface="Times New Roman" panose="02020603050405020304" pitchFamily="18" charset="0"/>
            </a:endParaRPr>
          </a:p>
          <a:p>
            <a:pPr indent="538163" algn="just">
              <a:buNone/>
            </a:pPr>
            <a:r>
              <a:rPr lang="en-US" sz="2400" dirty="0" err="1">
                <a:solidFill>
                  <a:srgbClr val="405449"/>
                </a:solidFill>
                <a:latin typeface="Times New Roman" panose="02020603050405020304" pitchFamily="18" charset="0"/>
                <a:ea typeface="Nobile" pitchFamily="34" charset="-122"/>
                <a:cs typeface="Times New Roman" panose="02020603050405020304" pitchFamily="18" charset="0"/>
              </a:rPr>
              <a:t>Як</a:t>
            </a: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 зазначав Януш Корчак: «Не виховуйте дітей для сьогодення, виховуйте їх для майбутнього». Саме це є завданням НУШ, яка забезпечує підготовку дітей до викликів глобалізованого суспільства. Однак реалізація ідей дитиноцентризму вимагає значних зусиль. Перевантаження вчителів, недосконала матеріально-технічна база та необхідність додаткової підготовки педагогів залишаються </a:t>
            </a:r>
            <a:r>
              <a:rPr lang="en-US" sz="2400" dirty="0" err="1">
                <a:solidFill>
                  <a:srgbClr val="405449"/>
                </a:solidFill>
                <a:latin typeface="Times New Roman" panose="02020603050405020304" pitchFamily="18" charset="0"/>
                <a:ea typeface="Nobile" pitchFamily="34" charset="-122"/>
                <a:cs typeface="Times New Roman" panose="02020603050405020304" pitchFamily="18" charset="0"/>
              </a:rPr>
              <a:t>серйозними</a:t>
            </a: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 </a:t>
            </a:r>
            <a:r>
              <a:rPr lang="en-US" sz="2400" dirty="0" err="1">
                <a:solidFill>
                  <a:srgbClr val="405449"/>
                </a:solidFill>
                <a:latin typeface="Times New Roman" panose="02020603050405020304" pitchFamily="18" charset="0"/>
                <a:ea typeface="Nobile" pitchFamily="34" charset="-122"/>
                <a:cs typeface="Times New Roman" panose="02020603050405020304" pitchFamily="18" charset="0"/>
              </a:rPr>
              <a:t>викликами</a:t>
            </a:r>
            <a:r>
              <a:rPr lang="uk-UA" sz="2400" dirty="0">
                <a:solidFill>
                  <a:srgbClr val="405449"/>
                </a:solidFill>
                <a:latin typeface="Times New Roman" panose="02020603050405020304" pitchFamily="18" charset="0"/>
                <a:ea typeface="Nobile" pitchFamily="34" charset="-122"/>
                <a:cs typeface="Times New Roman" panose="02020603050405020304" pitchFamily="18" charset="0"/>
              </a:rPr>
              <a:t>.</a:t>
            </a:r>
          </a:p>
          <a:p>
            <a:pPr indent="538163" algn="just">
              <a:buNone/>
            </a:pPr>
            <a:r>
              <a:rPr lang="en-US" sz="2400" dirty="0" err="1">
                <a:solidFill>
                  <a:srgbClr val="405449"/>
                </a:solidFill>
                <a:latin typeface="Times New Roman" panose="02020603050405020304" pitchFamily="18" charset="0"/>
                <a:ea typeface="Nobile" pitchFamily="34" charset="-122"/>
                <a:cs typeface="Times New Roman" panose="02020603050405020304" pitchFamily="18" charset="0"/>
              </a:rPr>
              <a:t>Марія</a:t>
            </a:r>
            <a:r>
              <a:rPr lang="en-US" sz="2400" dirty="0">
                <a:solidFill>
                  <a:srgbClr val="405449"/>
                </a:solidFill>
                <a:latin typeface="Times New Roman" panose="02020603050405020304" pitchFamily="18" charset="0"/>
                <a:ea typeface="Nobile" pitchFamily="34" charset="-122"/>
                <a:cs typeface="Times New Roman" panose="02020603050405020304" pitchFamily="18" charset="0"/>
              </a:rPr>
              <a:t> Монтессорі: «Дайте дитині змогу розвиватися у вільному, але підготовленому середовищі». Це вимагає державної підтримки, інвестицій у ресурси та розвиток освітніх технологій. Таким чином, дитиноцентризм не лише формує сучасну освітню систему, а й стає основою для створення суспільства, де кожна дитина відчуває себе важливою, впевненою та здатною досягати поставлених цілей.</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1320</Words>
  <Application>Microsoft Office PowerPoint</Application>
  <PresentationFormat>Произвольный</PresentationFormat>
  <Paragraphs>113</Paragraphs>
  <Slides>16</Slides>
  <Notes>15</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16</vt:i4>
      </vt:variant>
    </vt:vector>
  </HeadingPairs>
  <TitlesOfParts>
    <vt:vector size="24" baseType="lpstr">
      <vt:lpstr>Segoe Script</vt:lpstr>
      <vt:lpstr>Fraunces Extra Bold</vt:lpstr>
      <vt:lpstr>Nobile</vt:lpstr>
      <vt:lpstr>Arial</vt:lpstr>
      <vt:lpstr>Times New Roman</vt:lpstr>
      <vt:lpstr>Calibri</vt:lpstr>
      <vt:lpstr>Symbol</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777</cp:lastModifiedBy>
  <cp:revision>9</cp:revision>
  <dcterms:created xsi:type="dcterms:W3CDTF">2024-12-16T04:25:27Z</dcterms:created>
  <dcterms:modified xsi:type="dcterms:W3CDTF">2024-12-16T05:11:57Z</dcterms:modified>
</cp:coreProperties>
</file>