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slideLayout" Target="../slideLayouts/slideLayout6.xml"/><Relationship Id="rId6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8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914644"/>
            <a:ext cx="7556421" cy="19564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7700"/>
              </a:lnSpc>
              <a:buNone/>
            </a:pPr>
            <a:r>
              <a:rPr lang="en-US" sz="6150" b="1" spc="-185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Небезпека для дітей</a:t>
            </a:r>
            <a:endParaRPr lang="en-US" sz="6150" dirty="0"/>
          </a:p>
        </p:txBody>
      </p:sp>
      <p:sp>
        <p:nvSpPr>
          <p:cNvPr id="4" name="Text 1"/>
          <p:cNvSpPr/>
          <p:nvPr/>
        </p:nvSpPr>
        <p:spPr>
          <a:xfrm>
            <a:off x="6280190" y="4211241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Діти - це найцінніше, що є в нашому житті. Вони потребують нашої уваги, турботи та захисту. Однак, світ навколо нас таїть в собі різноманітні небезпеки, які можуть загрожувати їхньому здоров'ю та життю.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5934908"/>
            <a:ext cx="362903" cy="362903"/>
          </a:xfrm>
          <a:prstGeom prst="roundRect">
            <a:avLst>
              <a:gd name="adj" fmla="val 25194296"/>
            </a:avLst>
          </a:prstGeom>
          <a:solidFill>
            <a:srgbClr val="C4D3D4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394133" y="6067544"/>
            <a:ext cx="135017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750"/>
              </a:lnSpc>
              <a:buNone/>
            </a:pPr>
            <a:r>
              <a:rPr lang="en-US" sz="750" spc="-36" kern="0" dirty="0">
                <a:solidFill>
                  <a:srgbClr val="3C3838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ДР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6756440" y="5918002"/>
            <a:ext cx="2105263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100"/>
              </a:lnSpc>
              <a:buNone/>
            </a:pPr>
            <a:r>
              <a:rPr lang="en-US" sz="2200" b="1" spc="-36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by Діана Рибак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7968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Типи небезпек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583775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80599" y="2668786"/>
            <a:ext cx="13656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b="1" spc="-80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258377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Домашні небезпеки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530906" y="3074194"/>
            <a:ext cx="292774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Гострі предмети, отруйні речовини, електрика, вогонь - це лише деякі з небезпек, які можуть чатувати на дитину вдома.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4685467" y="2583775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838581" y="2668786"/>
            <a:ext cx="2040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b="1" spc="-80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422583" y="258377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Вуличні небезпеки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5422583" y="3074194"/>
            <a:ext cx="292774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Дорожній рух, незнайомі люди, агресивні тварини - все це становить реальну загрозу для дітей, які граються на вулиці.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793790" y="537067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44166" y="5455682"/>
            <a:ext cx="209431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b="1" spc="-80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0906" y="537067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Інтернет-небезпеки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530906" y="5861090"/>
            <a:ext cx="681930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Інтернет, хоч і є джерелом інформації та розваг, також таїть в собі небезпеки, як-от кібербулінг, шахрайство та доступ до шкідливого контенту.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56020" y="782479"/>
            <a:ext cx="6413540" cy="687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400"/>
              </a:lnSpc>
              <a:buNone/>
            </a:pPr>
            <a:r>
              <a:rPr lang="en-US" sz="4300" b="1" spc="-130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Вплив небезпек на дітей</a:t>
            </a:r>
            <a:endParaRPr lang="en-US" sz="4300" dirty="0"/>
          </a:p>
        </p:txBody>
      </p:sp>
      <p:sp>
        <p:nvSpPr>
          <p:cNvPr id="4" name="Shape 1"/>
          <p:cNvSpPr/>
          <p:nvPr/>
        </p:nvSpPr>
        <p:spPr>
          <a:xfrm>
            <a:off x="6570583" y="1799392"/>
            <a:ext cx="30480" cy="5647730"/>
          </a:xfrm>
          <a:prstGeom prst="roundRect">
            <a:avLst>
              <a:gd name="adj" fmla="val 303018"/>
            </a:avLst>
          </a:prstGeom>
          <a:solidFill>
            <a:srgbClr val="C0C1D7"/>
          </a:solidFill>
          <a:ln/>
        </p:spPr>
      </p:sp>
      <p:sp>
        <p:nvSpPr>
          <p:cNvPr id="5" name="Shape 2"/>
          <p:cNvSpPr/>
          <p:nvPr/>
        </p:nvSpPr>
        <p:spPr>
          <a:xfrm>
            <a:off x="6802695" y="2278737"/>
            <a:ext cx="769620" cy="30480"/>
          </a:xfrm>
          <a:prstGeom prst="roundRect">
            <a:avLst>
              <a:gd name="adj" fmla="val 303018"/>
            </a:avLst>
          </a:prstGeom>
          <a:solidFill>
            <a:srgbClr val="C0C1D7"/>
          </a:solidFill>
          <a:ln/>
        </p:spPr>
      </p:sp>
      <p:sp>
        <p:nvSpPr>
          <p:cNvPr id="6" name="Shape 3"/>
          <p:cNvSpPr/>
          <p:nvPr/>
        </p:nvSpPr>
        <p:spPr>
          <a:xfrm>
            <a:off x="6338471" y="2046684"/>
            <a:ext cx="494705" cy="494705"/>
          </a:xfrm>
          <a:prstGeom prst="roundRect">
            <a:avLst>
              <a:gd name="adj" fmla="val 18670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19684" y="2129076"/>
            <a:ext cx="132278" cy="3298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50"/>
              </a:lnSpc>
              <a:buNone/>
            </a:pPr>
            <a:r>
              <a:rPr lang="en-US" sz="2550" b="1" spc="-78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550" dirty="0"/>
          </a:p>
        </p:txBody>
      </p:sp>
      <p:sp>
        <p:nvSpPr>
          <p:cNvPr id="8" name="Text 5"/>
          <p:cNvSpPr/>
          <p:nvPr/>
        </p:nvSpPr>
        <p:spPr>
          <a:xfrm>
            <a:off x="7795260" y="2019181"/>
            <a:ext cx="2748796" cy="343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b="1" spc="-6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Фізичні травми</a:t>
            </a:r>
            <a:endParaRPr lang="en-US" sz="2150" dirty="0"/>
          </a:p>
        </p:txBody>
      </p:sp>
      <p:sp>
        <p:nvSpPr>
          <p:cNvPr id="9" name="Text 6"/>
          <p:cNvSpPr/>
          <p:nvPr/>
        </p:nvSpPr>
        <p:spPr>
          <a:xfrm>
            <a:off x="7795260" y="2494717"/>
            <a:ext cx="6065520" cy="7036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spc="-3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Падіння, опіки, удари, отруєння - це все наслідки нещасних випадків, які можуть трапитися з дітьми.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6802695" y="4117300"/>
            <a:ext cx="769620" cy="30480"/>
          </a:xfrm>
          <a:prstGeom prst="roundRect">
            <a:avLst>
              <a:gd name="adj" fmla="val 303018"/>
            </a:avLst>
          </a:prstGeom>
          <a:solidFill>
            <a:srgbClr val="C0C1D7"/>
          </a:solidFill>
          <a:ln/>
        </p:spPr>
      </p:sp>
      <p:sp>
        <p:nvSpPr>
          <p:cNvPr id="11" name="Shape 8"/>
          <p:cNvSpPr/>
          <p:nvPr/>
        </p:nvSpPr>
        <p:spPr>
          <a:xfrm>
            <a:off x="6338471" y="3885247"/>
            <a:ext cx="494705" cy="494705"/>
          </a:xfrm>
          <a:prstGeom prst="roundRect">
            <a:avLst>
              <a:gd name="adj" fmla="val 18670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86823" y="3967639"/>
            <a:ext cx="197882" cy="3298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50"/>
              </a:lnSpc>
              <a:buNone/>
            </a:pPr>
            <a:r>
              <a:rPr lang="en-US" sz="2550" b="1" spc="-78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550" dirty="0"/>
          </a:p>
        </p:txBody>
      </p:sp>
      <p:sp>
        <p:nvSpPr>
          <p:cNvPr id="13" name="Text 10"/>
          <p:cNvSpPr/>
          <p:nvPr/>
        </p:nvSpPr>
        <p:spPr>
          <a:xfrm>
            <a:off x="7795260" y="3857744"/>
            <a:ext cx="2748796" cy="343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b="1" spc="-6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Психологічні травми</a:t>
            </a:r>
            <a:endParaRPr lang="en-US" sz="2150" dirty="0"/>
          </a:p>
        </p:txBody>
      </p:sp>
      <p:sp>
        <p:nvSpPr>
          <p:cNvPr id="14" name="Text 11"/>
          <p:cNvSpPr/>
          <p:nvPr/>
        </p:nvSpPr>
        <p:spPr>
          <a:xfrm>
            <a:off x="7795260" y="4333280"/>
            <a:ext cx="6065520" cy="10554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spc="-3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Страх, тривога, депресія, проблеми з поведінкою - ці наслідки можуть бути довготривалими і потребувати професійної допомоги.</a:t>
            </a:r>
            <a:endParaRPr lang="en-US" sz="1700" dirty="0"/>
          </a:p>
        </p:txBody>
      </p:sp>
      <p:sp>
        <p:nvSpPr>
          <p:cNvPr id="15" name="Shape 12"/>
          <p:cNvSpPr/>
          <p:nvPr/>
        </p:nvSpPr>
        <p:spPr>
          <a:xfrm>
            <a:off x="6802695" y="6307693"/>
            <a:ext cx="769620" cy="30480"/>
          </a:xfrm>
          <a:prstGeom prst="roundRect">
            <a:avLst>
              <a:gd name="adj" fmla="val 303018"/>
            </a:avLst>
          </a:prstGeom>
          <a:solidFill>
            <a:srgbClr val="C0C1D7"/>
          </a:solidFill>
          <a:ln/>
        </p:spPr>
      </p:sp>
      <p:sp>
        <p:nvSpPr>
          <p:cNvPr id="16" name="Shape 13"/>
          <p:cNvSpPr/>
          <p:nvPr/>
        </p:nvSpPr>
        <p:spPr>
          <a:xfrm>
            <a:off x="6338471" y="6075640"/>
            <a:ext cx="494705" cy="494705"/>
          </a:xfrm>
          <a:prstGeom prst="roundRect">
            <a:avLst>
              <a:gd name="adj" fmla="val 18670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484322" y="6158032"/>
            <a:ext cx="203002" cy="3298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50"/>
              </a:lnSpc>
              <a:buNone/>
            </a:pPr>
            <a:r>
              <a:rPr lang="en-US" sz="2550" b="1" spc="-78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550" dirty="0"/>
          </a:p>
        </p:txBody>
      </p:sp>
      <p:sp>
        <p:nvSpPr>
          <p:cNvPr id="18" name="Text 15"/>
          <p:cNvSpPr/>
          <p:nvPr/>
        </p:nvSpPr>
        <p:spPr>
          <a:xfrm>
            <a:off x="7795260" y="6048137"/>
            <a:ext cx="2748796" cy="343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b="1" spc="-6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Соціальні проблеми</a:t>
            </a:r>
            <a:endParaRPr lang="en-US" sz="2150" dirty="0"/>
          </a:p>
        </p:txBody>
      </p:sp>
      <p:sp>
        <p:nvSpPr>
          <p:cNvPr id="19" name="Text 16"/>
          <p:cNvSpPr/>
          <p:nvPr/>
        </p:nvSpPr>
        <p:spPr>
          <a:xfrm>
            <a:off x="7795260" y="6523672"/>
            <a:ext cx="6065520" cy="7036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spc="-3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Ізоляція, відсутність контактів, труднощі в навчанні - все це може бути результатом негативного впливу на дитину.</a:t>
            </a:r>
            <a:endParaRPr lang="en-US" sz="17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358509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Вразливість дітей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6342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Вік та розвиток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215408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Маленькі діти ще не в змозі самостійно оцінити небезпеку та уникнути її.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6342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Допитливість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215408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Діти досліджують світ, і їхня допитливість може призвести до небезпечних ситуацій.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6342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Відсутність досвіду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215408"/>
            <a:ext cx="397811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Відсутність життєвого досвіду робить дітей вразливими до небезпек, які можуть здаватися очевидними для дорослих.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20551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458" y="2692360"/>
            <a:ext cx="6792992" cy="551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4300"/>
              </a:lnSpc>
              <a:buNone/>
            </a:pPr>
            <a:r>
              <a:rPr lang="en-US" sz="3450" b="1" spc="-10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Попередження та профілактика</a:t>
            </a:r>
            <a:endParaRPr lang="en-US" sz="34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458" y="3508296"/>
            <a:ext cx="882134" cy="141148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764149" y="3684627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150"/>
              </a:lnSpc>
              <a:buNone/>
            </a:pPr>
            <a:r>
              <a:rPr lang="en-US" sz="1700" b="1" spc="-52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Навчання дітей</a:t>
            </a:r>
            <a:endParaRPr lang="en-US" sz="1700" dirty="0"/>
          </a:p>
        </p:txBody>
      </p:sp>
      <p:sp>
        <p:nvSpPr>
          <p:cNvPr id="6" name="Text 2"/>
          <p:cNvSpPr/>
          <p:nvPr/>
        </p:nvSpPr>
        <p:spPr>
          <a:xfrm>
            <a:off x="1764149" y="4066103"/>
            <a:ext cx="12248793" cy="5645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350" spc="-28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Необхідно навчити дітей основним правилам безпеки, як-от правила дорожнього руху, правила поведінки з електрикою, вогнем та іншими небезпеками.</a:t>
            </a:r>
            <a:endParaRPr lang="en-US" sz="13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458" y="4919782"/>
            <a:ext cx="882134" cy="141148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764149" y="5096113"/>
            <a:ext cx="3785473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150"/>
              </a:lnSpc>
              <a:buNone/>
            </a:pPr>
            <a:r>
              <a:rPr lang="en-US" sz="1700" b="1" spc="-52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Створення безпечного середовища</a:t>
            </a:r>
            <a:endParaRPr lang="en-US" sz="1700" dirty="0"/>
          </a:p>
        </p:txBody>
      </p:sp>
      <p:sp>
        <p:nvSpPr>
          <p:cNvPr id="9" name="Text 4"/>
          <p:cNvSpPr/>
          <p:nvPr/>
        </p:nvSpPr>
        <p:spPr>
          <a:xfrm>
            <a:off x="1764149" y="5477589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350" spc="-28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Важливо усунути джерела небезпеки вдома, на вулиці та в інших місцях, де перебувають діти.</a:t>
            </a:r>
            <a:endParaRPr lang="en-US" sz="13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458" y="6331268"/>
            <a:ext cx="882134" cy="141148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764149" y="6507599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150"/>
              </a:lnSpc>
              <a:buNone/>
            </a:pPr>
            <a:r>
              <a:rPr lang="en-US" sz="1700" b="1" spc="-52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Нагляд за дітьми</a:t>
            </a:r>
            <a:endParaRPr lang="en-US" sz="1700" dirty="0"/>
          </a:p>
        </p:txBody>
      </p:sp>
      <p:sp>
        <p:nvSpPr>
          <p:cNvPr id="12" name="Text 6"/>
          <p:cNvSpPr/>
          <p:nvPr/>
        </p:nvSpPr>
        <p:spPr>
          <a:xfrm>
            <a:off x="1764149" y="6889075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350" spc="-28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Необхідно постійно стежити за дітьми, особливо, коли вони знаходяться в небезпечних місцях.</a:t>
            </a:r>
            <a:endParaRPr lang="en-US" sz="13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388037"/>
            <a:ext cx="646437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Роль батьків та опікунів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3436977"/>
            <a:ext cx="7556421" cy="2404586"/>
          </a:xfrm>
          <a:prstGeom prst="roundRect">
            <a:avLst>
              <a:gd name="adj" fmla="val 3962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287810" y="3444597"/>
            <a:ext cx="7540347" cy="1376124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6515457" y="3588306"/>
            <a:ext cx="205573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Забезпечення безпеки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9032438" y="3588306"/>
            <a:ext cx="205192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Навчання дітей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11545610" y="3588306"/>
            <a:ext cx="205573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Створення безпечного середовища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6287810" y="4820722"/>
            <a:ext cx="7540347" cy="1013222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0" name="Text 7"/>
          <p:cNvSpPr/>
          <p:nvPr/>
        </p:nvSpPr>
        <p:spPr>
          <a:xfrm>
            <a:off x="6515457" y="4964430"/>
            <a:ext cx="205573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Контроль за дітьми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9032438" y="4964430"/>
            <a:ext cx="205192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Встановлення правил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11545610" y="4964430"/>
            <a:ext cx="205573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Відповідальність за безпеку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47418"/>
            <a:ext cx="736246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Заходи з безпеки для дітей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296358"/>
            <a:ext cx="3664863" cy="2773799"/>
          </a:xfrm>
          <a:prstGeom prst="roundRect">
            <a:avLst>
              <a:gd name="adj" fmla="val 3435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2530793"/>
            <a:ext cx="3195995" cy="1062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Засоби індивідуального захисту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3729871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Каски, щитки, рукавички та інші засоби захисту можуть зменшити ризик травм.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2296358"/>
            <a:ext cx="3664863" cy="2773799"/>
          </a:xfrm>
          <a:prstGeom prst="roundRect">
            <a:avLst>
              <a:gd name="adj" fmla="val 3435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19901" y="253079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Системи безпеки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9901" y="3021211"/>
            <a:ext cx="3195995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Сигналізації, камери спостереження, системи доступу - це все може допомогти запобігти небезпечним ситуаціям.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5296972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28224" y="553140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Перша допомога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28224" y="6021824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Важливо знати основні правила надання першої допомоги та мати необхідні медикаменти.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3045976"/>
            <a:ext cx="717184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Висновки та рекомендації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4094917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Небезпека для дітей - це реальна проблема, яка вимагає уваги та дій. Лише спільними зусиллями батьків, опікунів, суспільства та держави ми зможемо створити безпечне середовище для наших дітей.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2024-11-26T19:38:40Z</dcterms:created>
  <dcterms:modified xsi:type="dcterms:W3CDTF">2024-11-26T19:38:40Z</dcterms:modified>
</cp:coreProperties>
</file>