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ru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6442"/>
    <a:srgbClr val="E5F2D0"/>
    <a:srgbClr val="F35631"/>
    <a:srgbClr val="04BF68"/>
    <a:srgbClr val="F2AB91"/>
    <a:srgbClr val="5ABF73"/>
    <a:srgbClr val="594F58"/>
    <a:srgbClr val="F24E29"/>
    <a:srgbClr val="8ABFB5"/>
    <a:srgbClr val="ABD1C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63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724AB03-4C4C-4504-8BCD-83E4CE1D82E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7C9ABFE0-ACEA-40ED-A1E0-3EA22FBDE8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DC61396-6E36-4CE4-8875-CACF3A8B9C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657D-D550-4688-B290-E896E0C1EAAB}" type="datetimeFigureOut">
              <a:rPr lang="ru-UA" smtClean="0"/>
              <a:t>12.12.2025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EA8E11D-58BD-426C-9B06-C603332EF8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0CE4B09-9769-4BC6-9C4C-018F678B63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3E8E3-64CE-487B-B6E8-0724B6D0CC0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7243017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2DB83D-0DE4-401D-B248-1D6B39AD25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F776D0-51FA-400C-82E1-5209A10E0C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37E8F91-0504-4871-8465-97B134CE4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657D-D550-4688-B290-E896E0C1EAAB}" type="datetimeFigureOut">
              <a:rPr lang="ru-UA" smtClean="0"/>
              <a:t>12.12.2025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C3CADC7-0DDB-4876-ABF2-93AB2A9C39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FB12C87-1E53-4244-98CE-DF28B9A1B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3E8E3-64CE-487B-B6E8-0724B6D0CC0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322930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B9C448-47AA-43BE-8EB6-754F63FF93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BB8A50D-39F0-487C-93D1-6180B9F1CD4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31974C7-E495-467F-A3F8-999BEA7309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657D-D550-4688-B290-E896E0C1EAAB}" type="datetimeFigureOut">
              <a:rPr lang="ru-UA" smtClean="0"/>
              <a:t>12.12.2025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4668DE1-1B8E-4381-A238-8DBA7F699C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AF37020-DB48-4DE6-8124-C4C6E4088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3E8E3-64CE-487B-B6E8-0724B6D0CC0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854167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A16633-2B90-4F65-92B1-A2BF98AC3D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B0A8E2E-E71B-4BE8-8FAB-E761F1D975A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A2137FE5-8008-46C3-A927-2A350051E8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9D38B8A9-C762-4415-965C-548F7E9433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657D-D550-4688-B290-E896E0C1EAAB}" type="datetimeFigureOut">
              <a:rPr lang="ru-UA" smtClean="0"/>
              <a:t>12.12.2025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669AD1F-46D2-4352-9406-ECC530AA9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89204A2B-D0C6-4E7A-938B-FD99788F02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3E8E3-64CE-487B-B6E8-0724B6D0CC0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262649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F76565B-A41F-412A-9093-C962A2B3FC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AF37A87-894D-4FD3-BEC3-F80CD70565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B1350FF-DDB4-439C-BDD7-EDA70A58843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48D33030-20A7-4A4B-ACBD-A36BB2AACA0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51F22D1-D7B3-4D0F-A788-948390A94F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A693A366-DFA8-409B-B7F2-7B267CB7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657D-D550-4688-B290-E896E0C1EAAB}" type="datetimeFigureOut">
              <a:rPr lang="ru-UA" smtClean="0"/>
              <a:t>12.12.2025</a:t>
            </a:fld>
            <a:endParaRPr lang="ru-UA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7A413CDB-7787-4088-86E6-694CFB2AE3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C4F06DD5-CC0F-41A2-99F2-F8A8936556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3E8E3-64CE-487B-B6E8-0724B6D0CC0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4184565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735032-8CDB-441C-A7D8-C333313B68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4CA51557-3C0A-4432-8349-3D87F88195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657D-D550-4688-B290-E896E0C1EAAB}" type="datetimeFigureOut">
              <a:rPr lang="ru-UA" smtClean="0"/>
              <a:t>12.12.2025</a:t>
            </a:fld>
            <a:endParaRPr lang="ru-UA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7AD71DD8-12BD-4BF2-BB15-C1C19E5946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011CEE28-AC33-4D94-A7AB-47F62225BC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3E8E3-64CE-487B-B6E8-0724B6D0CC0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9504283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3898B308-ABFE-449B-993E-968E10C4FA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657D-D550-4688-B290-E896E0C1EAAB}" type="datetimeFigureOut">
              <a:rPr lang="ru-UA" smtClean="0"/>
              <a:t>12.12.2025</a:t>
            </a:fld>
            <a:endParaRPr lang="ru-UA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7EE2783D-8867-44D3-8630-52ACFEDD7F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F5B2DA91-A479-44D1-9198-121C330183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3E8E3-64CE-487B-B6E8-0724B6D0CC0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3396492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C855F16-0AD8-48DE-8636-8C6D33D0F8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3167C60-B6B5-4B38-9D1A-DA12D72F89B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49F7506-4818-439C-911A-C1BF3217EC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4ED2A98-A64D-4F7A-B236-73549C38D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657D-D550-4688-B290-E896E0C1EAAB}" type="datetimeFigureOut">
              <a:rPr lang="ru-UA" smtClean="0"/>
              <a:t>12.12.2025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43A589B4-7EF1-4D36-A022-71DACA4F7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6B78CF-B744-40E4-88F3-FFD5DDC545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3E8E3-64CE-487B-B6E8-0724B6D0CC0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4166119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47FF34-04BB-4CF2-BF9A-0CEAD3FCF5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559A17E-1397-433B-BB95-1930FB39470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UA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9174ACF-D304-4946-8632-FE28979700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CEAE3A2-41D1-4887-A99A-12425FEC3C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657D-D550-4688-B290-E896E0C1EAAB}" type="datetimeFigureOut">
              <a:rPr lang="ru-UA" smtClean="0"/>
              <a:t>12.12.2025</a:t>
            </a:fld>
            <a:endParaRPr lang="ru-UA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22A9E52B-90F0-4582-8CB1-7AD7917D0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A18701B-7C84-4658-BF09-F5ACEE069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3E8E3-64CE-487B-B6E8-0724B6D0CC0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8372224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EB7A69-474F-4D49-86C4-F476157686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60FDE123-B796-48A7-9AE4-F3E5F703BE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28858B1-99A3-46E9-A109-BB9295330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657D-D550-4688-B290-E896E0C1EAAB}" type="datetimeFigureOut">
              <a:rPr lang="ru-UA" smtClean="0"/>
              <a:t>12.12.2025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DDC8FD8-101C-46AA-8EEC-799D846B37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2699687-99D3-46C5-B3E3-8EF9351C07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3E8E3-64CE-487B-B6E8-0724B6D0CC0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1407258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6CB41A22-2E77-462A-A7BC-52803BCD025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E06D9BD6-824B-430F-9BF1-FCAF01AE73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5D4CD54-6344-486C-B072-45EAB6AB5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5657D-D550-4688-B290-E896E0C1EAAB}" type="datetimeFigureOut">
              <a:rPr lang="ru-UA" smtClean="0"/>
              <a:t>12.12.2025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5DDF5A6-DE84-43B4-AFC9-C2995F3C24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4033632-4844-4984-AE46-0913D5EA88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E3E8E3-64CE-487B-B6E8-0724B6D0CC0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26819204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40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B6D105-8761-4686-A000-64B647A8F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ru-UA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281AF6BB-5DF8-4C16-8D2E-AE0BC3BD1F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ru-UA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1143D43-0753-4578-918E-EDA6C60611D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B5657D-D550-4688-B290-E896E0C1EAAB}" type="datetimeFigureOut">
              <a:rPr lang="ru-UA" smtClean="0"/>
              <a:t>12.12.2025</a:t>
            </a:fld>
            <a:endParaRPr lang="ru-UA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AA543D5-BFD6-4AE2-B235-A5DF09B2098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UA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6A4CF86C-B752-44DC-9DEC-EC9919905A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E3E8E3-64CE-487B-B6E8-0724B6D0CC08}" type="slidenum">
              <a:rPr lang="ru-UA" smtClean="0"/>
              <a:t>‹#›</a:t>
            </a:fld>
            <a:endParaRPr lang="ru-UA"/>
          </a:p>
        </p:txBody>
      </p:sp>
    </p:spTree>
    <p:extLst>
      <p:ext uri="{BB962C8B-B14F-4D97-AF65-F5344CB8AC3E}">
        <p14:creationId xmlns:p14="http://schemas.microsoft.com/office/powerpoint/2010/main" val="38234363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B5353A-B281-4CB1-92D3-3BDF0CB90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46373"/>
            <a:ext cx="12192000" cy="1325563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F46442"/>
                </a:solidFill>
                <a:latin typeface="Sylfaen" panose="010A0502050306030303" pitchFamily="18" charset="0"/>
              </a:rPr>
              <a:t>Про формулу ефективного мотивування</a:t>
            </a:r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804AEE0A-3B91-42CC-A5C2-B08121FBC8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870" y="2170017"/>
            <a:ext cx="5644444" cy="3386666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4644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1" name="Заголовок 1">
            <a:extLst>
              <a:ext uri="{FF2B5EF4-FFF2-40B4-BE49-F238E27FC236}">
                <a16:creationId xmlns:a16="http://schemas.microsoft.com/office/drawing/2014/main" id="{D5AC0BF3-5BC1-4BDD-98CA-0792285253F1}"/>
              </a:ext>
            </a:extLst>
          </p:cNvPr>
          <p:cNvSpPr txBox="1">
            <a:spLocks/>
          </p:cNvSpPr>
          <p:nvPr/>
        </p:nvSpPr>
        <p:spPr>
          <a:xfrm>
            <a:off x="558141" y="4421808"/>
            <a:ext cx="2794660" cy="12673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endParaRPr lang="uk-UA" sz="1800" dirty="0">
              <a:solidFill>
                <a:srgbClr val="E5F2D0"/>
              </a:solidFill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79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27AC2FC3-F950-467A-A6EE-8AE4D2E960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36214"/>
            <a:ext cx="10515600" cy="2175669"/>
          </a:xfrm>
        </p:spPr>
        <p:txBody>
          <a:bodyPr/>
          <a:lstStyle/>
          <a:p>
            <a:pPr marL="0" indent="0">
              <a:buNone/>
            </a:pPr>
            <a:r>
              <a:rPr lang="uk-UA" dirty="0">
                <a:solidFill>
                  <a:srgbClr val="F46442"/>
                </a:solidFill>
                <a:latin typeface="Sylfaen" panose="010A0502050306030303" pitchFamily="18" charset="0"/>
              </a:rPr>
              <a:t>Ефективне мотивування учнів</a:t>
            </a:r>
            <a:r>
              <a:rPr lang="uk-UA" dirty="0">
                <a:solidFill>
                  <a:srgbClr val="E5F2D0"/>
                </a:solidFill>
                <a:latin typeface="Sylfaen" panose="010A0502050306030303" pitchFamily="18" charset="0"/>
              </a:rPr>
              <a:t> – це важливий аспект освіти, який допомагає стимулювати навчання та досягнення учнів. Формула ефективного мотивування включає в себе декілька ключових компонентів, які вчителі та батьки можуть використовувати для стимулювання учнів:</a:t>
            </a:r>
          </a:p>
        </p:txBody>
      </p:sp>
      <p:sp>
        <p:nvSpPr>
          <p:cNvPr id="8" name="Объект 2">
            <a:extLst>
              <a:ext uri="{FF2B5EF4-FFF2-40B4-BE49-F238E27FC236}">
                <a16:creationId xmlns:a16="http://schemas.microsoft.com/office/drawing/2014/main" id="{216D2A97-25AC-49B6-825F-70CDEEC76C0C}"/>
              </a:ext>
            </a:extLst>
          </p:cNvPr>
          <p:cNvSpPr txBox="1">
            <a:spLocks/>
          </p:cNvSpPr>
          <p:nvPr/>
        </p:nvSpPr>
        <p:spPr>
          <a:xfrm>
            <a:off x="838200" y="2726593"/>
            <a:ext cx="4762995" cy="363453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dirty="0">
                <a:solidFill>
                  <a:srgbClr val="F46442"/>
                </a:solidFill>
                <a:latin typeface="Sylfaen" panose="010A0502050306030303" pitchFamily="18" charset="0"/>
              </a:rPr>
              <a:t>Сила похвали</a:t>
            </a:r>
          </a:p>
          <a:p>
            <a:r>
              <a:rPr lang="uk-UA" dirty="0">
                <a:solidFill>
                  <a:srgbClr val="E5F2D0"/>
                </a:solidFill>
                <a:latin typeface="Sylfaen" panose="010A0502050306030303" pitchFamily="18" charset="0"/>
              </a:rPr>
              <a:t>Цільове спрямування</a:t>
            </a:r>
          </a:p>
          <a:p>
            <a:r>
              <a:rPr lang="uk-UA" dirty="0">
                <a:solidFill>
                  <a:srgbClr val="F46442"/>
                </a:solidFill>
                <a:latin typeface="Sylfaen" panose="010A0502050306030303" pitchFamily="18" charset="0"/>
              </a:rPr>
              <a:t>Самовизначення</a:t>
            </a:r>
          </a:p>
          <a:p>
            <a:r>
              <a:rPr lang="uk-UA" dirty="0">
                <a:solidFill>
                  <a:srgbClr val="E5F2D0"/>
                </a:solidFill>
                <a:latin typeface="Sylfaen" panose="010A0502050306030303" pitchFamily="18" charset="0"/>
              </a:rPr>
              <a:t>Компетентність</a:t>
            </a:r>
          </a:p>
          <a:p>
            <a:r>
              <a:rPr lang="uk-UA" dirty="0">
                <a:solidFill>
                  <a:srgbClr val="F46442"/>
                </a:solidFill>
                <a:latin typeface="Sylfaen" panose="010A0502050306030303" pitchFamily="18" charset="0"/>
              </a:rPr>
              <a:t>Зворотний зв'язок</a:t>
            </a:r>
          </a:p>
          <a:p>
            <a:r>
              <a:rPr lang="uk-UA" dirty="0">
                <a:solidFill>
                  <a:srgbClr val="E5F2D0"/>
                </a:solidFill>
                <a:latin typeface="Sylfaen" panose="010A0502050306030303" pitchFamily="18" charset="0"/>
              </a:rPr>
              <a:t>Співпраця</a:t>
            </a:r>
          </a:p>
          <a:p>
            <a:r>
              <a:rPr lang="uk-UA" dirty="0">
                <a:solidFill>
                  <a:srgbClr val="F46442"/>
                </a:solidFill>
                <a:latin typeface="Sylfaen" panose="010A0502050306030303" pitchFamily="18" charset="0"/>
              </a:rPr>
              <a:t>Зацікавленість</a:t>
            </a:r>
          </a:p>
          <a:p>
            <a:r>
              <a:rPr lang="uk-UA" dirty="0">
                <a:solidFill>
                  <a:srgbClr val="E5F2D0"/>
                </a:solidFill>
                <a:latin typeface="Sylfaen" panose="010A0502050306030303" pitchFamily="18" charset="0"/>
              </a:rPr>
              <a:t>Внутрішня мотивація</a:t>
            </a:r>
          </a:p>
          <a:p>
            <a:endParaRPr lang="ru-UA" dirty="0">
              <a:solidFill>
                <a:srgbClr val="F46442"/>
              </a:solidFill>
              <a:latin typeface="Sylfaen" panose="010A0502050306030303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uk-UA" dirty="0">
              <a:solidFill>
                <a:srgbClr val="E5F2D0"/>
              </a:solidFill>
              <a:latin typeface="Sylfaen" panose="010A0502050306030303" pitchFamily="18" charset="0"/>
            </a:endParaRP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CEE03E2-9DBC-44C9-93FA-E3FFB192DF37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626" y="2671257"/>
            <a:ext cx="5453172" cy="3634539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4644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208865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C49137E-E265-458E-8C90-BCDB5C238D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6727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dirty="0">
                <a:solidFill>
                  <a:srgbClr val="F46442"/>
                </a:solidFill>
                <a:latin typeface="Sylfaen" panose="010A0502050306030303" pitchFamily="18" charset="0"/>
              </a:rPr>
              <a:t>Сила похвали</a:t>
            </a:r>
            <a:endParaRPr lang="ru-UA" dirty="0">
              <a:solidFill>
                <a:srgbClr val="F46442"/>
              </a:solidFill>
              <a:latin typeface="Sylfaen" panose="010A0502050306030303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0FFFC53-395C-4DD5-90AF-BA51D40BE4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31312"/>
            <a:ext cx="5257800" cy="471304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uk-UA" sz="2200" dirty="0">
                <a:solidFill>
                  <a:srgbClr val="E5F2D0"/>
                </a:solidFill>
                <a:latin typeface="Sylfaen" panose="010A0502050306030303" pitchFamily="18" charset="0"/>
              </a:rPr>
              <a:t>Мотивація починається з похвали. Найкращі вчителі постійно роблять компліменти та хвалять своїх учнів. Своєчасно помічайте позитивні зусилля та внески учнів. Похвала має бути чистою, тож намагайтеся не включати слово «але». Варто забезпечити </a:t>
            </a:r>
            <a:r>
              <a:rPr lang="uk-UA" sz="2200" dirty="0" err="1">
                <a:solidFill>
                  <a:srgbClr val="E5F2D0"/>
                </a:solidFill>
                <a:latin typeface="Sylfaen" panose="010A0502050306030303" pitchFamily="18" charset="0"/>
              </a:rPr>
              <a:t>приватність</a:t>
            </a:r>
            <a:r>
              <a:rPr lang="uk-UA" sz="2200" dirty="0">
                <a:solidFill>
                  <a:srgbClr val="E5F2D0"/>
                </a:solidFill>
                <a:latin typeface="Sylfaen" panose="010A0502050306030303" pitchFamily="18" charset="0"/>
              </a:rPr>
              <a:t> похвали. Більшість дітей віддають перевагу похвалі наодинці, тому що однолітки можуть їх дражнити.</a:t>
            </a:r>
          </a:p>
          <a:p>
            <a:pPr marL="0" indent="0">
              <a:buNone/>
            </a:pPr>
            <a:r>
              <a:rPr lang="uk-UA" sz="2200" dirty="0">
                <a:solidFill>
                  <a:srgbClr val="E5F2D0"/>
                </a:solidFill>
                <a:latin typeface="Sylfaen" panose="010A0502050306030303" pitchFamily="18" charset="0"/>
              </a:rPr>
              <a:t>Спочатку торкніться серця, а вже потім вчіть дитину. Коли вчитель стає більш чутливим до учнів, зростає й можливість до них достукатися. Доки ми не поєднаємося з учнями </a:t>
            </a:r>
            <a:r>
              <a:rPr lang="uk-UA" sz="2200" dirty="0" err="1">
                <a:solidFill>
                  <a:srgbClr val="E5F2D0"/>
                </a:solidFill>
                <a:latin typeface="Sylfaen" panose="010A0502050306030303" pitchFamily="18" charset="0"/>
              </a:rPr>
              <a:t>емоційно</a:t>
            </a:r>
            <a:r>
              <a:rPr lang="uk-UA" sz="2200" dirty="0">
                <a:solidFill>
                  <a:srgbClr val="E5F2D0"/>
                </a:solidFill>
                <a:latin typeface="Sylfaen" panose="010A0502050306030303" pitchFamily="18" charset="0"/>
              </a:rPr>
              <a:t>, ми, можливо, не зможемо поєднатися з їхнім розумом.</a:t>
            </a:r>
          </a:p>
          <a:p>
            <a:pPr marL="0" indent="0">
              <a:buNone/>
            </a:pPr>
            <a:endParaRPr lang="ru-UA" sz="2400" dirty="0">
              <a:latin typeface="Sylfaen" panose="010A0502050306030303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FD1E724-2EEA-4FA0-80C6-ABB9E47C2B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3133" y="1699046"/>
            <a:ext cx="4910667" cy="3349004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4644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Объект 2">
            <a:extLst>
              <a:ext uri="{FF2B5EF4-FFF2-40B4-BE49-F238E27FC236}">
                <a16:creationId xmlns:a16="http://schemas.microsoft.com/office/drawing/2014/main" id="{C988DCEF-4024-4E9E-814D-2858676DDED5}"/>
              </a:ext>
            </a:extLst>
          </p:cNvPr>
          <p:cNvSpPr txBox="1">
            <a:spLocks/>
          </p:cNvSpPr>
          <p:nvPr/>
        </p:nvSpPr>
        <p:spPr>
          <a:xfrm>
            <a:off x="6352821" y="5255113"/>
            <a:ext cx="5173135" cy="108924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uk-UA" sz="2200" dirty="0">
                <a:solidFill>
                  <a:srgbClr val="F46442"/>
                </a:solidFill>
                <a:latin typeface="Sylfaen" panose="010A0502050306030303" pitchFamily="18" charset="0"/>
              </a:rPr>
              <a:t>Тож намагаймося достукатися до наших учнів і</a:t>
            </a:r>
            <a:r>
              <a:rPr lang="en-US" sz="2200" dirty="0">
                <a:solidFill>
                  <a:srgbClr val="F46442"/>
                </a:solidFill>
                <a:latin typeface="Sylfaen" panose="010A0502050306030303" pitchFamily="18" charset="0"/>
              </a:rPr>
              <a:t>,</a:t>
            </a:r>
            <a:r>
              <a:rPr lang="uk-UA" sz="2200" dirty="0">
                <a:solidFill>
                  <a:srgbClr val="F46442"/>
                </a:solidFill>
                <a:latin typeface="Sylfaen" panose="010A0502050306030303" pitchFamily="18" charset="0"/>
              </a:rPr>
              <a:t> якщо не здолати мотиваційну кризу, то</a:t>
            </a:r>
            <a:r>
              <a:rPr lang="en-US" sz="2200" dirty="0">
                <a:solidFill>
                  <a:srgbClr val="F46442"/>
                </a:solidFill>
                <a:latin typeface="Sylfaen" panose="010A0502050306030303" pitchFamily="18" charset="0"/>
              </a:rPr>
              <a:t> </a:t>
            </a:r>
            <a:r>
              <a:rPr lang="uk-UA" sz="2200" dirty="0">
                <a:solidFill>
                  <a:srgbClr val="F46442"/>
                </a:solidFill>
                <a:latin typeface="Sylfaen" panose="010A0502050306030303" pitchFamily="18" charset="0"/>
              </a:rPr>
              <a:t>потрібно принаймні стати на цей шлях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ru-UA" sz="2400" dirty="0">
              <a:latin typeface="Sylfaen" panose="010A050205030603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71167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8911A1B-0A9A-4353-BE15-703D7BEC7A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9657"/>
            <a:ext cx="10515600" cy="1325563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F46442"/>
                </a:solidFill>
                <a:latin typeface="Sylfaen" panose="010A0502050306030303" pitchFamily="18" charset="0"/>
              </a:rPr>
              <a:t>Цільове спрямування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349E8E5-D112-4F3F-8363-67D7B133E9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2578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>
                <a:solidFill>
                  <a:srgbClr val="E5F2D0"/>
                </a:solidFill>
                <a:latin typeface="Sylfaen" panose="010A0502050306030303" pitchFamily="18" charset="0"/>
              </a:rPr>
              <a:t>Важливо, щоб учні мали чітку уяву про свої навчальні та особисті цілі. Ці цілі можуть бути короткостроковими та довгостроковими. Вони повинні бути: </a:t>
            </a:r>
          </a:p>
          <a:p>
            <a:r>
              <a:rPr lang="uk-UA" sz="2400" dirty="0">
                <a:solidFill>
                  <a:srgbClr val="F46442"/>
                </a:solidFill>
                <a:latin typeface="Sylfaen" panose="010A0502050306030303" pitchFamily="18" charset="0"/>
              </a:rPr>
              <a:t>специфічними</a:t>
            </a:r>
          </a:p>
          <a:p>
            <a:r>
              <a:rPr lang="uk-UA" sz="2400" dirty="0">
                <a:solidFill>
                  <a:srgbClr val="F46442"/>
                </a:solidFill>
                <a:latin typeface="Sylfaen" panose="010A0502050306030303" pitchFamily="18" charset="0"/>
              </a:rPr>
              <a:t>вимірюваними</a:t>
            </a:r>
          </a:p>
          <a:p>
            <a:r>
              <a:rPr lang="uk-UA" sz="2400" dirty="0">
                <a:solidFill>
                  <a:srgbClr val="F46442"/>
                </a:solidFill>
                <a:latin typeface="Sylfaen" panose="010A0502050306030303" pitchFamily="18" charset="0"/>
              </a:rPr>
              <a:t>досяжними</a:t>
            </a:r>
          </a:p>
          <a:p>
            <a:r>
              <a:rPr lang="uk-UA" sz="2400" dirty="0">
                <a:solidFill>
                  <a:srgbClr val="F46442"/>
                </a:solidFill>
                <a:latin typeface="Sylfaen" panose="010A0502050306030303" pitchFamily="18" charset="0"/>
              </a:rPr>
              <a:t>реалістичними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03C6C78-BD33-4A37-8867-E2870764E5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9886" y="2241947"/>
            <a:ext cx="5173914" cy="3450960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4644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0873007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76E754-926E-4C08-A1F3-71A9FCF1B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9657"/>
            <a:ext cx="10515600" cy="1325563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F46442"/>
                </a:solidFill>
                <a:latin typeface="Sylfaen" panose="010A0502050306030303" pitchFamily="18" charset="0"/>
              </a:rPr>
              <a:t>Самовизначення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5D0E6DA-0B6F-4525-BE95-E44D9249C0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989351"/>
            <a:ext cx="5257800" cy="20238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>
                <a:solidFill>
                  <a:srgbClr val="E5F2D0"/>
                </a:solidFill>
                <a:latin typeface="Sylfaen" panose="010A0502050306030303" pitchFamily="18" charset="0"/>
              </a:rPr>
              <a:t>Дайте учням можливість вибирати завдання та способи навчання. Це допоможе їм відчувати більше контролю над своїм навчанням і </a:t>
            </a:r>
            <a:r>
              <a:rPr lang="uk-UA" sz="2400" dirty="0">
                <a:solidFill>
                  <a:srgbClr val="F46442"/>
                </a:solidFill>
                <a:latin typeface="Sylfaen" panose="010A0502050306030303" pitchFamily="18" charset="0"/>
              </a:rPr>
              <a:t>розвивати внутрішню </a:t>
            </a:r>
            <a:r>
              <a:rPr lang="uk-UA" sz="2400" dirty="0" smtClean="0">
                <a:solidFill>
                  <a:srgbClr val="F46442"/>
                </a:solidFill>
                <a:latin typeface="Sylfaen" panose="010A0502050306030303" pitchFamily="18" charset="0"/>
              </a:rPr>
              <a:t>мотивацію.</a:t>
            </a:r>
            <a:endParaRPr lang="uk-UA" sz="2400" dirty="0">
              <a:solidFill>
                <a:srgbClr val="F46442"/>
              </a:solidFill>
              <a:latin typeface="Sylfaen" panose="010A0502050306030303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EE9B253-6FEE-4B6A-B5F5-16873C4E9A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309" y="2112522"/>
            <a:ext cx="5396491" cy="3777544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4644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3372816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5549473-7B58-42D2-A540-8107EFF9B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9657"/>
            <a:ext cx="10515600" cy="1325563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F46442"/>
                </a:solidFill>
                <a:latin typeface="Sylfaen" panose="010A0502050306030303" pitchFamily="18" charset="0"/>
              </a:rPr>
              <a:t>Компетентність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CA458D0-E74E-4B3D-8A01-4BD36ED87D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44476"/>
            <a:ext cx="5257800" cy="22948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>
                <a:solidFill>
                  <a:srgbClr val="E5F2D0"/>
                </a:solidFill>
                <a:latin typeface="Sylfaen" panose="010A0502050306030303" pitchFamily="18" charset="0"/>
              </a:rPr>
              <a:t>Постарайтеся забезпечити учням відчуття компетентності, надаючи </a:t>
            </a:r>
            <a:r>
              <a:rPr lang="uk-UA" sz="2400" dirty="0">
                <a:solidFill>
                  <a:srgbClr val="F46442"/>
                </a:solidFill>
                <a:latin typeface="Sylfaen" panose="010A0502050306030303" pitchFamily="18" charset="0"/>
              </a:rPr>
              <a:t>завдання, які відповідають їхнім здібностям та рівню навчання</a:t>
            </a:r>
            <a:r>
              <a:rPr lang="uk-UA" sz="2400" dirty="0">
                <a:solidFill>
                  <a:srgbClr val="E5F2D0"/>
                </a:solidFill>
                <a:latin typeface="Sylfaen" panose="010A0502050306030303" pitchFamily="18" charset="0"/>
              </a:rPr>
              <a:t>. Успіх у виконанні завдань підвищує віру у власні </a:t>
            </a:r>
            <a:r>
              <a:rPr lang="uk-UA" sz="2400" dirty="0" smtClean="0">
                <a:solidFill>
                  <a:srgbClr val="E5F2D0"/>
                </a:solidFill>
                <a:latin typeface="Sylfaen" panose="010A0502050306030303" pitchFamily="18" charset="0"/>
              </a:rPr>
              <a:t>здібності.</a:t>
            </a:r>
            <a:endParaRPr lang="uk-UA" sz="2400" dirty="0">
              <a:solidFill>
                <a:srgbClr val="E5F2D0"/>
              </a:solidFill>
              <a:latin typeface="Sylfaen" panose="010A0502050306030303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CAE185-D7CB-4BAF-B61B-940C34FCE7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0178" y="2280679"/>
            <a:ext cx="5133622" cy="3422414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4644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6401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1BCF5BF-6117-463C-91C9-E6BDC934F8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9657"/>
            <a:ext cx="10515600" cy="1325563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F46442"/>
                </a:solidFill>
                <a:latin typeface="Sylfaen" panose="010A0502050306030303" pitchFamily="18" charset="0"/>
              </a:rPr>
              <a:t>Зворотний зв'язок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E57A549-D1D6-419A-9E15-9A50AC196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324947"/>
            <a:ext cx="4772378" cy="40220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 err="1">
                <a:solidFill>
                  <a:srgbClr val="E5F2D0"/>
                </a:solidFill>
                <a:latin typeface="Sylfaen" panose="010A0502050306030303" pitchFamily="18" charset="0"/>
              </a:rPr>
              <a:t>Надавайте</a:t>
            </a:r>
            <a:r>
              <a:rPr lang="uk-UA" sz="2400" dirty="0">
                <a:solidFill>
                  <a:srgbClr val="E5F2D0"/>
                </a:solidFill>
                <a:latin typeface="Sylfaen" panose="010A0502050306030303" pitchFamily="18" charset="0"/>
              </a:rPr>
              <a:t> учням конструктивний зворотний зв'язок щодо їхньої роботи. Відзначайте їхні досягнення та давайте підказки щодо можливих поліпшень. </a:t>
            </a:r>
            <a:r>
              <a:rPr lang="uk-UA" sz="2400" dirty="0">
                <a:solidFill>
                  <a:srgbClr val="F46442"/>
                </a:solidFill>
                <a:latin typeface="Sylfaen" panose="010A0502050306030303" pitchFamily="18" charset="0"/>
              </a:rPr>
              <a:t>Зворотний зв'язок допомагає учням бачити свій прогрес і вдосконалювати навчальні </a:t>
            </a:r>
            <a:r>
              <a:rPr lang="uk-UA" sz="2400" dirty="0" smtClean="0">
                <a:solidFill>
                  <a:srgbClr val="F46442"/>
                </a:solidFill>
                <a:latin typeface="Sylfaen" panose="010A0502050306030303" pitchFamily="18" charset="0"/>
              </a:rPr>
              <a:t>навички.</a:t>
            </a:r>
            <a:endParaRPr lang="uk-UA" sz="2400" dirty="0">
              <a:solidFill>
                <a:srgbClr val="F46442"/>
              </a:solidFill>
              <a:latin typeface="Sylfaen" panose="010A0502050306030303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6EC1912-A0A9-4A5C-B4AA-2D322902402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3467" y="2426547"/>
            <a:ext cx="5630333" cy="2927773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4644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373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B10135-C490-46B7-8E5A-0EF0D7BF5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9657"/>
            <a:ext cx="10515600" cy="1325563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F46442"/>
                </a:solidFill>
                <a:latin typeface="Sylfaen" panose="010A0502050306030303" pitchFamily="18" charset="0"/>
              </a:rPr>
              <a:t>Співпраця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65A1FE7-4BBA-4DB3-9C21-A815994214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52914"/>
            <a:ext cx="4388556" cy="191099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2400" dirty="0">
                <a:solidFill>
                  <a:srgbClr val="E5F2D0"/>
                </a:solidFill>
                <a:latin typeface="Sylfaen" panose="010A0502050306030303" pitchFamily="18" charset="0"/>
              </a:rPr>
              <a:t>Створюйте можливості для співпраці та взаємодії між учнями. Групова робота, обмін ідеями та спільне розв'язання завдань може бути джерелом </a:t>
            </a:r>
            <a:r>
              <a:rPr lang="uk-UA" sz="2400" dirty="0">
                <a:solidFill>
                  <a:srgbClr val="F46442"/>
                </a:solidFill>
                <a:latin typeface="Sylfaen" panose="010A0502050306030303" pitchFamily="18" charset="0"/>
              </a:rPr>
              <a:t>мотивації та </a:t>
            </a:r>
            <a:r>
              <a:rPr lang="uk-UA" sz="2400" dirty="0" smtClean="0">
                <a:solidFill>
                  <a:srgbClr val="F46442"/>
                </a:solidFill>
                <a:latin typeface="Sylfaen" panose="010A0502050306030303" pitchFamily="18" charset="0"/>
              </a:rPr>
              <a:t>підтримки.</a:t>
            </a:r>
            <a:endParaRPr lang="uk-UA" sz="2400" dirty="0">
              <a:solidFill>
                <a:srgbClr val="F46442"/>
              </a:solidFill>
              <a:latin typeface="Sylfaen" panose="010A0502050306030303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5FFFBB4-EC67-4861-8D97-2A997F5A0C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1222" y="2280356"/>
            <a:ext cx="5832578" cy="332845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4644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9106806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A542CFC-150B-4497-A855-F956F3296D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40946"/>
            <a:ext cx="10515600" cy="1325563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F46442"/>
                </a:solidFill>
                <a:latin typeface="Sylfaen" panose="010A0502050306030303" pitchFamily="18" charset="0"/>
              </a:rPr>
              <a:t>Зацікавленість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97C6CA9-03EE-4011-ACC6-ABEC8E051D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840390"/>
            <a:ext cx="5257800" cy="222708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>
                <a:solidFill>
                  <a:srgbClr val="E5F2D0"/>
                </a:solidFill>
                <a:latin typeface="Sylfaen" panose="010A0502050306030303" pitchFamily="18" charset="0"/>
              </a:rPr>
              <a:t>Сприяйте розвитку зацікавленості учнів у предметі або темі. </a:t>
            </a:r>
            <a:r>
              <a:rPr lang="uk-UA" sz="2400" dirty="0">
                <a:solidFill>
                  <a:srgbClr val="F46442"/>
                </a:solidFill>
                <a:latin typeface="Sylfaen" panose="010A0502050306030303" pitchFamily="18" charset="0"/>
              </a:rPr>
              <a:t>Використовуйте цікаві методи навчання, реальні приклади</a:t>
            </a:r>
            <a:r>
              <a:rPr lang="uk-UA" sz="2400" dirty="0">
                <a:solidFill>
                  <a:srgbClr val="E5F2D0"/>
                </a:solidFill>
                <a:latin typeface="Sylfaen" panose="010A0502050306030303" pitchFamily="18" charset="0"/>
              </a:rPr>
              <a:t> та використовуйте зміст, який є цікавим та актуальним для </a:t>
            </a:r>
            <a:r>
              <a:rPr lang="uk-UA" sz="2400" dirty="0" smtClean="0">
                <a:solidFill>
                  <a:srgbClr val="E5F2D0"/>
                </a:solidFill>
                <a:latin typeface="Sylfaen" panose="010A0502050306030303" pitchFamily="18" charset="0"/>
              </a:rPr>
              <a:t>учнів.</a:t>
            </a:r>
            <a:endParaRPr lang="uk-UA" sz="2400" dirty="0">
              <a:solidFill>
                <a:srgbClr val="E5F2D0"/>
              </a:solidFill>
              <a:latin typeface="Sylfaen" panose="010A0502050306030303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7340E2F-FF37-4778-8183-D1D674AC49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66933" y="2291644"/>
            <a:ext cx="4986867" cy="3324578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4644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809930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 invX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B5769E9-BD08-4B8D-897B-9EF01282E2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29657"/>
            <a:ext cx="10515600" cy="1325563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F46442"/>
                </a:solidFill>
                <a:latin typeface="Sylfaen" panose="010A0502050306030303" pitchFamily="18" charset="0"/>
              </a:rPr>
              <a:t>Внутрішня мотивація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3F16432-5EA5-468E-B3F1-2F8A2C40D6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735350"/>
            <a:ext cx="5257800" cy="226095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2400" dirty="0">
                <a:solidFill>
                  <a:srgbClr val="E5F2D0"/>
                </a:solidFill>
                <a:latin typeface="Sylfaen" panose="010A0502050306030303" pitchFamily="18" charset="0"/>
              </a:rPr>
              <a:t>Спрямовуйте учнів на розвиток внутрішньої мотивації, яка базується на особистих цілях та цінностях. </a:t>
            </a:r>
            <a:r>
              <a:rPr lang="uk-UA" sz="2400" dirty="0">
                <a:solidFill>
                  <a:srgbClr val="F46442"/>
                </a:solidFill>
                <a:latin typeface="Sylfaen" panose="010A0502050306030303" pitchFamily="18" charset="0"/>
              </a:rPr>
              <a:t>Допоможіть їм зрозуміти, чому навчання є важливим для </a:t>
            </a:r>
            <a:r>
              <a:rPr lang="uk-UA" sz="2400" dirty="0" smtClean="0">
                <a:solidFill>
                  <a:srgbClr val="F46442"/>
                </a:solidFill>
                <a:latin typeface="Sylfaen" panose="010A0502050306030303" pitchFamily="18" charset="0"/>
              </a:rPr>
              <a:t>них.</a:t>
            </a:r>
            <a:endParaRPr lang="uk-UA" sz="2400" dirty="0">
              <a:solidFill>
                <a:srgbClr val="F46442"/>
              </a:solidFill>
              <a:latin typeface="Sylfaen" panose="010A0502050306030303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7360731-478D-49EA-B943-CA211E87A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4586" y="2286794"/>
            <a:ext cx="5139214" cy="3429000"/>
          </a:xfrm>
          <a:prstGeom prst="rect">
            <a:avLst/>
          </a:prstGeom>
          <a:solidFill>
            <a:srgbClr val="FFFFFF">
              <a:shade val="85000"/>
            </a:srgbClr>
          </a:solidFill>
          <a:ln w="57150" cap="sq">
            <a:solidFill>
              <a:srgbClr val="F46442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788184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283</TotalTime>
  <Words>375</Words>
  <Application>Microsoft Office PowerPoint</Application>
  <PresentationFormat>Широкоэкранный</PresentationFormat>
  <Paragraphs>32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Sylfaen</vt:lpstr>
      <vt:lpstr>Тема Office</vt:lpstr>
      <vt:lpstr>Про формулу ефективного мотивування</vt:lpstr>
      <vt:lpstr>Презентация PowerPoint</vt:lpstr>
      <vt:lpstr>Сила похвали</vt:lpstr>
      <vt:lpstr>Цільове спрямування</vt:lpstr>
      <vt:lpstr>Самовизначення</vt:lpstr>
      <vt:lpstr>Компетентність</vt:lpstr>
      <vt:lpstr>Зворотний зв'язок</vt:lpstr>
      <vt:lpstr>Співпраця</vt:lpstr>
      <vt:lpstr>Зацікавленість</vt:lpstr>
      <vt:lpstr>Внутрішня мотивація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RePack by Diakov</cp:lastModifiedBy>
  <cp:revision>34</cp:revision>
  <dcterms:created xsi:type="dcterms:W3CDTF">2023-10-27T16:29:49Z</dcterms:created>
  <dcterms:modified xsi:type="dcterms:W3CDTF">2025-12-12T16:48:03Z</dcterms:modified>
</cp:coreProperties>
</file>