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0" r:id="rId3"/>
    <p:sldId id="256" r:id="rId4"/>
    <p:sldId id="257" r:id="rId5"/>
    <p:sldId id="258" r:id="rId6"/>
    <p:sldId id="259" r:id="rId7"/>
    <p:sldId id="261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4" autoAdjust="0"/>
    <p:restoredTop sz="94660"/>
  </p:normalViewPr>
  <p:slideViewPr>
    <p:cSldViewPr snapToGrid="0">
      <p:cViewPr varScale="1">
        <p:scale>
          <a:sx n="55" d="100"/>
          <a:sy n="55" d="100"/>
        </p:scale>
        <p:origin x="84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38BAC7-7ED7-4099-A6CC-4114CED5B8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7CD16035-9844-4E30-8ECE-4F3AD644D0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50C3EB2-B576-41AA-9E35-D05A4566FE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4EE16-ED7E-4022-861F-A9CF47E80C53}" type="datetimeFigureOut">
              <a:rPr lang="uk-UA" smtClean="0"/>
              <a:t>07.05.2025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C0D9DA4-CBBE-49B3-A7CD-51F993087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F50BD9A-03EE-4574-81EB-A864327872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0724A-C5F1-4B33-9BDF-33B13C0EE63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64441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366418-4848-4E13-A081-1D616D996D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16CB47E-0F22-46A6-BEFA-868558C06D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3B00FC40-6CD6-4F56-A6FF-D0D1CC7660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4EE16-ED7E-4022-861F-A9CF47E80C53}" type="datetimeFigureOut">
              <a:rPr lang="uk-UA" smtClean="0"/>
              <a:t>07.05.2025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5CCA431-7331-4C3E-956E-67832BFE2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DDE360D-EFFF-42C4-9C4D-426EEE415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0724A-C5F1-4B33-9BDF-33B13C0EE63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7110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EA06D6-9516-4058-9405-C31917C50D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47332EF2-4694-4DED-969E-4A9822A961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6A0FD1F-5AF1-443F-8134-78D9EFB756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4EE16-ED7E-4022-861F-A9CF47E80C53}" type="datetimeFigureOut">
              <a:rPr lang="uk-UA" smtClean="0"/>
              <a:t>07.05.2025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C6745CE9-7487-470E-B685-985C94AEEF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7B3DCD2-9EB0-4C5D-874E-037B0BBB3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0724A-C5F1-4B33-9BDF-33B13C0EE63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37080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845690-3710-4968-BD9B-BBCFF9C36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B720BB7-063E-45F5-922F-FDD3C341B5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5D5FCA23-7548-4862-A724-4D063CCDDD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3161099F-220C-4EF4-8AE5-6DBA79CBB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4EE16-ED7E-4022-861F-A9CF47E80C53}" type="datetimeFigureOut">
              <a:rPr lang="uk-UA" smtClean="0"/>
              <a:t>07.05.2025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EEDE433-C2CB-4C02-BF30-C3FB9426E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17748427-C683-4F78-AB6F-9C6B64F7C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0724A-C5F1-4B33-9BDF-33B13C0EE63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99134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655657-CE84-4C2C-9212-C7423749B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72F22E9-E70C-4C46-96AF-EC8EEEB88D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EF3CCA18-B473-4D29-9C97-C17230C77B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A9F34EF1-DFB0-4FDD-8B6F-6993E6332D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754480CD-3DA0-4DAE-80FF-12E259115F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8D973B07-4A81-4AEC-BA56-E8E40E4AA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4EE16-ED7E-4022-861F-A9CF47E80C53}" type="datetimeFigureOut">
              <a:rPr lang="uk-UA" smtClean="0"/>
              <a:t>07.05.2025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B0AB4CF-9279-43B5-B051-0FED18ED44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8B658D87-CB68-4A6B-95C3-779C8B568D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0724A-C5F1-4B33-9BDF-33B13C0EE63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11102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B5733F-50D2-47DF-BB88-DC8D229D69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ABA29F78-8E8F-40DF-A8B4-FECD8F89F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4EE16-ED7E-4022-861F-A9CF47E80C53}" type="datetimeFigureOut">
              <a:rPr lang="uk-UA" smtClean="0"/>
              <a:t>07.05.2025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907FCB81-CA9C-4090-A37D-D66EF5EB0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7D402C73-9004-4374-A900-8FADCF338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0724A-C5F1-4B33-9BDF-33B13C0EE63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69344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09AB5C6-D8D9-4156-BEA9-43EFC17B1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4EE16-ED7E-4022-861F-A9CF47E80C53}" type="datetimeFigureOut">
              <a:rPr lang="uk-UA" smtClean="0"/>
              <a:t>07.05.2025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F09B8735-EF50-4AC3-989F-D57A4B80A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6DA0B815-429C-4310-9448-0DD5492622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0724A-C5F1-4B33-9BDF-33B13C0EE63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3529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6DAD98-5BB0-470F-BB4E-A9D617B44A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AC2FF9F-5DE4-40F2-B59F-2287B26C0C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2BD694B3-32CD-48AB-878D-E5793FBFFF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B5E7730-5FA1-49CD-AFA1-2FDBFC6400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4EE16-ED7E-4022-861F-A9CF47E80C53}" type="datetimeFigureOut">
              <a:rPr lang="uk-UA" smtClean="0"/>
              <a:t>07.05.2025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CEE9D93-2C2E-41BB-93C4-5E8643381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813F1F22-DF94-4BF4-BFAF-B3710A7CD9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0724A-C5F1-4B33-9BDF-33B13C0EE63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74865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21A1D2-DD9A-496D-95EE-BE2150643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2254D244-81EF-419E-84C4-BAD1425E4E5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3281F170-0AF4-4ADF-9940-DB5DAF345A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0D6EBC7D-C166-4EAF-AB00-0074BACF91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4EE16-ED7E-4022-861F-A9CF47E80C53}" type="datetimeFigureOut">
              <a:rPr lang="uk-UA" smtClean="0"/>
              <a:t>07.05.2025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30726A9-2F5A-406A-ADC1-10B28A01F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9EF76A69-6EAE-426C-9A8B-EACFD4FA48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0724A-C5F1-4B33-9BDF-33B13C0EE63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56293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1AE41-0DEC-441F-B7A8-5FA7E76124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4DF262D-CD93-4BE5-94D8-ADEBEA3ED4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D04024A-920A-40C6-9ECA-981430853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4EE16-ED7E-4022-861F-A9CF47E80C53}" type="datetimeFigureOut">
              <a:rPr lang="uk-UA" smtClean="0"/>
              <a:t>07.05.2025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CD3C12F-B478-4D9B-9727-B03528D26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EF9735F-5896-4EB9-84A6-2C5300805C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0724A-C5F1-4B33-9BDF-33B13C0EE63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17993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C10D5DBB-E377-4A43-A8FA-E46A114A49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0D76D149-8B20-4112-8BF8-6FD2C9D79C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0544F49-0811-4E70-98EA-EB38ED92D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4EE16-ED7E-4022-861F-A9CF47E80C53}" type="datetimeFigureOut">
              <a:rPr lang="uk-UA" smtClean="0"/>
              <a:t>07.05.2025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F3D54E6-A985-4BB0-B5FA-C5CF6DA47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41479269-6A12-446D-B000-BD203E2F4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0724A-C5F1-4B33-9BDF-33B13C0EE63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47956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FF27860-2D5D-44D6-BD2D-77B10C035D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37A73A6-7B0E-4A1A-A946-B0B72FBFBB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CD85605F-D5FF-45C2-AD76-1274F661BD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4EE16-ED7E-4022-861F-A9CF47E80C53}" type="datetimeFigureOut">
              <a:rPr lang="uk-UA" smtClean="0"/>
              <a:t>07.05.2025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CC832C-5677-4627-9E60-1EC4368F50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3BE7ED9-6164-4FBC-8755-B4634A9C6B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C0724A-C5F1-4B33-9BDF-33B13C0EE63A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0483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97C01B0-BC9F-4620-A6B8-8E629E88A88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6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DAA79D8-FB50-4B15-83A5-987FEFC09C0E}"/>
              </a:ext>
            </a:extLst>
          </p:cNvPr>
          <p:cNvSpPr txBox="1"/>
          <p:nvPr/>
        </p:nvSpPr>
        <p:spPr>
          <a:xfrm>
            <a:off x="2373923" y="351692"/>
            <a:ext cx="93499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Психологічні чинники </a:t>
            </a:r>
          </a:p>
          <a:p>
            <a:pPr algn="ctr"/>
            <a:r>
              <a:rPr lang="uk-UA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адаптації першокласників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87B4376-8FAA-40A4-ABE3-5AEE12EFDF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84"/>
          <a:stretch/>
        </p:blipFill>
        <p:spPr>
          <a:xfrm>
            <a:off x="3734217" y="1600200"/>
            <a:ext cx="6629401" cy="3657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553742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97C01B0-BC9F-4620-A6B8-8E629E88A88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6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D62686B-0B1F-481D-95C9-2586557E29BD}"/>
              </a:ext>
            </a:extLst>
          </p:cNvPr>
          <p:cNvSpPr txBox="1"/>
          <p:nvPr/>
        </p:nvSpPr>
        <p:spPr>
          <a:xfrm>
            <a:off x="3783724" y="819806"/>
            <a:ext cx="6873766" cy="4154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Перехід дитини до першого класу є важливим етапом її життя, що супроводжується необхідністю адаптації до нових соціальних ролей, правил  та навчального процесу.</a:t>
            </a:r>
          </a:p>
          <a:p>
            <a:pPr algn="ctr"/>
            <a:endParaRPr lang="uk-UA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ctr"/>
            <a:r>
              <a:rPr lang="uk-UA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Важливим для створення сприятливих умов для навчання та розвитку молодших школярів є розуміння психологічних факторів, які впливають на цей процес. </a:t>
            </a:r>
          </a:p>
        </p:txBody>
      </p:sp>
    </p:spTree>
    <p:extLst>
      <p:ext uri="{BB962C8B-B14F-4D97-AF65-F5344CB8AC3E}">
        <p14:creationId xmlns:p14="http://schemas.microsoft.com/office/powerpoint/2010/main" val="23895933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97C01B0-BC9F-4620-A6B8-8E629E88A88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67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0EF1E43-0CAD-4F1F-A9BA-A2B459056388}"/>
              </a:ext>
            </a:extLst>
          </p:cNvPr>
          <p:cNvSpPr txBox="1"/>
          <p:nvPr/>
        </p:nvSpPr>
        <p:spPr>
          <a:xfrm>
            <a:off x="3358055" y="504497"/>
            <a:ext cx="7504387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Ключовими психологічними чинниками, які впливають на те, як першокласники адаптуються до шкільного життя, є</a:t>
            </a:r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:</a:t>
            </a:r>
            <a:endParaRPr lang="uk-UA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ctr"/>
            <a:endParaRPr lang="uk-UA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marL="514350" indent="-514350" algn="ctr">
              <a:buAutoNum type="arabicPeriod"/>
            </a:pPr>
            <a:r>
              <a:rPr lang="uk-UA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Емоційна готовність</a:t>
            </a:r>
          </a:p>
          <a:p>
            <a:pPr algn="ctr"/>
            <a:r>
              <a:rPr lang="uk-UA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Здатність регулювати свої емоції</a:t>
            </a:r>
            <a:r>
              <a:rPr lang="en-US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:</a:t>
            </a:r>
            <a:endParaRPr lang="uk-UA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ctr"/>
            <a:r>
              <a:rPr lang="uk-UA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вміння справлятися з хвилюванням,        розчаруванням, радістю та іншими емоціями є дуже важливим.</a:t>
            </a:r>
          </a:p>
          <a:p>
            <a:pPr algn="ctr"/>
            <a:r>
              <a:rPr lang="uk-UA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Дитині доведеться стикатися з новими ситуаціями, правилами та вимогами, які можуть викликати різні емоційні реакції.</a:t>
            </a:r>
          </a:p>
        </p:txBody>
      </p:sp>
    </p:spTree>
    <p:extLst>
      <p:ext uri="{BB962C8B-B14F-4D97-AF65-F5344CB8AC3E}">
        <p14:creationId xmlns:p14="http://schemas.microsoft.com/office/powerpoint/2010/main" val="23436152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97C01B0-BC9F-4620-A6B8-8E629E88A88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6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9308D11-1CDB-44F5-A085-8965AE69E423}"/>
              </a:ext>
            </a:extLst>
          </p:cNvPr>
          <p:cNvSpPr txBox="1"/>
          <p:nvPr/>
        </p:nvSpPr>
        <p:spPr>
          <a:xfrm>
            <a:off x="3400425" y="642939"/>
            <a:ext cx="767238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Емоційна стійкість</a:t>
            </a:r>
            <a:r>
              <a:rPr lang="en-US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:</a:t>
            </a:r>
            <a:endParaRPr lang="uk-UA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ctr"/>
            <a:r>
              <a:rPr lang="uk-UA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здатність витримувати невеликі труднощі та невдачі без надмірної тривожності або розпачу.</a:t>
            </a:r>
          </a:p>
          <a:p>
            <a:pPr algn="ctr"/>
            <a:r>
              <a:rPr lang="uk-UA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У школі не завжди все виходить, і важливо, щоб дитина не втрачала через це інтерес до навчання.</a:t>
            </a:r>
          </a:p>
          <a:p>
            <a:pPr algn="ctr"/>
            <a:endParaRPr lang="uk-UA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ctr"/>
            <a:r>
              <a:rPr lang="uk-UA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Позитивне ставлення до навчання</a:t>
            </a:r>
            <a:r>
              <a:rPr lang="en-US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:</a:t>
            </a:r>
            <a:endParaRPr lang="uk-UA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ctr"/>
            <a:r>
              <a:rPr lang="uk-UA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якщо дитина має позитивне очікування від школи, цікавиться навчальним процесом, їй буде легше адаптуватися.</a:t>
            </a:r>
          </a:p>
        </p:txBody>
      </p:sp>
    </p:spTree>
    <p:extLst>
      <p:ext uri="{BB962C8B-B14F-4D97-AF65-F5344CB8AC3E}">
        <p14:creationId xmlns:p14="http://schemas.microsoft.com/office/powerpoint/2010/main" val="11882486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97C01B0-BC9F-4620-A6B8-8E629E88A88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6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C2AF85D-FDF5-4EF7-A5B2-54C86CE58CA4}"/>
              </a:ext>
            </a:extLst>
          </p:cNvPr>
          <p:cNvSpPr txBox="1"/>
          <p:nvPr/>
        </p:nvSpPr>
        <p:spPr>
          <a:xfrm>
            <a:off x="3843337" y="828675"/>
            <a:ext cx="6900863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2. Соціальна готовність</a:t>
            </a:r>
          </a:p>
          <a:p>
            <a:pPr algn="ctr"/>
            <a:r>
              <a:rPr lang="uk-UA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Навички спілкування</a:t>
            </a:r>
            <a:r>
              <a:rPr lang="en-US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:</a:t>
            </a:r>
            <a:r>
              <a:rPr lang="uk-UA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</a:p>
          <a:p>
            <a:pPr algn="ctr"/>
            <a:r>
              <a:rPr lang="uk-UA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вміння налагоджувати контакт з однолітками та дорослими, висловлювати свої думки, слухати інших домовлятися та </a:t>
            </a:r>
            <a:r>
              <a:rPr lang="uk-UA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розв</a:t>
            </a:r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’</a:t>
            </a:r>
            <a:r>
              <a:rPr lang="uk-UA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язувати</a:t>
            </a:r>
            <a:r>
              <a:rPr lang="uk-UA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конфлікти.</a:t>
            </a:r>
          </a:p>
          <a:p>
            <a:pPr algn="ctr"/>
            <a:r>
              <a:rPr lang="uk-UA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У школі дитина потрапляє в новий соціальний колектив, де ці навички є ключовими.</a:t>
            </a:r>
          </a:p>
        </p:txBody>
      </p:sp>
    </p:spTree>
    <p:extLst>
      <p:ext uri="{BB962C8B-B14F-4D97-AF65-F5344CB8AC3E}">
        <p14:creationId xmlns:p14="http://schemas.microsoft.com/office/powerpoint/2010/main" val="20702915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97C01B0-BC9F-4620-A6B8-8E629E88A88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6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826A793-C240-45AB-9ADA-100BA763A187}"/>
              </a:ext>
            </a:extLst>
          </p:cNvPr>
          <p:cNvSpPr txBox="1"/>
          <p:nvPr/>
        </p:nvSpPr>
        <p:spPr>
          <a:xfrm>
            <a:off x="3671888" y="614363"/>
            <a:ext cx="6729412" cy="4865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Вміння діяти за правилами</a:t>
            </a:r>
            <a:r>
              <a:rPr lang="en-US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:</a:t>
            </a:r>
            <a:endParaRPr lang="uk-UA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ctr"/>
            <a:r>
              <a:rPr lang="uk-UA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розуміння необхідності дотримуватися шкільних правил, виконувати інструкції вчителя, співпрацювати в групі. Шкільне життя підпорядковане певному порядку, і дитині потрібно вміти в нього вписуватися.</a:t>
            </a:r>
          </a:p>
          <a:p>
            <a:pPr algn="ctr"/>
            <a:endParaRPr lang="uk-UA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ctr"/>
            <a:r>
              <a:rPr lang="uk-UA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Розвиток емпатії</a:t>
            </a:r>
            <a:r>
              <a:rPr lang="en-US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:</a:t>
            </a:r>
          </a:p>
          <a:p>
            <a:pPr algn="ctr"/>
            <a:r>
              <a:rPr lang="uk-UA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здатність розуміти емоційний стан інших людей, співчувати їм. Це допомагає будувати здорові стосунки з однокласниками.</a:t>
            </a:r>
          </a:p>
        </p:txBody>
      </p:sp>
    </p:spTree>
    <p:extLst>
      <p:ext uri="{BB962C8B-B14F-4D97-AF65-F5344CB8AC3E}">
        <p14:creationId xmlns:p14="http://schemas.microsoft.com/office/powerpoint/2010/main" val="7493310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97C01B0-BC9F-4620-A6B8-8E629E88A88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6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4B53257-C67F-4BED-A8AD-8A3AA473A1DD}"/>
              </a:ext>
            </a:extLst>
          </p:cNvPr>
          <p:cNvSpPr txBox="1"/>
          <p:nvPr/>
        </p:nvSpPr>
        <p:spPr>
          <a:xfrm>
            <a:off x="3972910" y="662152"/>
            <a:ext cx="7015656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3. Когнітивна готовність</a:t>
            </a:r>
          </a:p>
          <a:p>
            <a:pPr algn="ctr"/>
            <a:r>
              <a:rPr lang="uk-UA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Розвиток пізнавальних процесів</a:t>
            </a:r>
            <a:r>
              <a:rPr lang="en-US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:</a:t>
            </a:r>
            <a:endParaRPr lang="uk-UA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ctr"/>
            <a:r>
              <a:rPr lang="uk-UA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достатній рівень розвитку уваги, </a:t>
            </a:r>
            <a:r>
              <a:rPr lang="uk-UA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пам</a:t>
            </a:r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’</a:t>
            </a:r>
            <a:r>
              <a:rPr lang="uk-UA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яті, мислення, уяви та мовлення.</a:t>
            </a:r>
          </a:p>
          <a:p>
            <a:pPr algn="ctr"/>
            <a:r>
              <a:rPr lang="uk-UA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Ці процеси є основою для успішного навчання.</a:t>
            </a:r>
          </a:p>
          <a:p>
            <a:pPr algn="ctr"/>
            <a:r>
              <a:rPr lang="uk-UA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</a:p>
          <a:p>
            <a:pPr algn="ctr"/>
            <a:r>
              <a:rPr lang="uk-UA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Наявність елементарних навичок</a:t>
            </a:r>
            <a:r>
              <a:rPr lang="en-US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:</a:t>
            </a:r>
            <a:endParaRPr lang="uk-UA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ctr"/>
            <a:r>
              <a:rPr lang="uk-UA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уміння орієнтуватися в просторі та часі, розрізняти звуки, літери та цифри, виконувати прості завдання.</a:t>
            </a:r>
          </a:p>
          <a:p>
            <a:endParaRPr lang="uk-UA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2031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97C01B0-BC9F-4620-A6B8-8E629E88A88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6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ABD1C7D-53DC-4E55-9FA2-53F2CA1E5EB2}"/>
              </a:ext>
            </a:extLst>
          </p:cNvPr>
          <p:cNvSpPr txBox="1"/>
          <p:nvPr/>
        </p:nvSpPr>
        <p:spPr>
          <a:xfrm>
            <a:off x="3515709" y="614855"/>
            <a:ext cx="7551683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Мотивація до навчання</a:t>
            </a:r>
            <a:r>
              <a:rPr lang="en-US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:</a:t>
            </a:r>
            <a:endParaRPr lang="uk-UA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ctr"/>
            <a:r>
              <a:rPr lang="uk-UA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внутрішнє бажання пізнавати нове, отримувати знання.</a:t>
            </a:r>
          </a:p>
          <a:p>
            <a:pPr algn="ctr"/>
            <a:r>
              <a:rPr lang="uk-UA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Зацікавленість навчальним процесом значно полегшує адаптацію.</a:t>
            </a:r>
          </a:p>
          <a:p>
            <a:pPr algn="ctr"/>
            <a:endParaRPr lang="uk-UA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ctr"/>
            <a:r>
              <a:rPr lang="uk-UA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4. Особистісні якості</a:t>
            </a:r>
          </a:p>
          <a:p>
            <a:pPr algn="ctr"/>
            <a:r>
              <a:rPr lang="uk-UA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Самостійність</a:t>
            </a:r>
            <a:r>
              <a:rPr lang="en-US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:</a:t>
            </a:r>
            <a:r>
              <a:rPr lang="uk-UA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</a:p>
          <a:p>
            <a:pPr algn="ctr"/>
            <a:r>
              <a:rPr lang="uk-UA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здатність виконувати певні завдання без постійної допомоги дорослих, організовувати своє робоче місце, відповідати за свої дії.</a:t>
            </a:r>
          </a:p>
        </p:txBody>
      </p:sp>
    </p:spTree>
    <p:extLst>
      <p:ext uri="{BB962C8B-B14F-4D97-AF65-F5344CB8AC3E}">
        <p14:creationId xmlns:p14="http://schemas.microsoft.com/office/powerpoint/2010/main" val="30085045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97C01B0-BC9F-4620-A6B8-8E629E88A88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6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3F76F9-C76E-47BA-A3AD-90CA06E6995A}"/>
              </a:ext>
            </a:extLst>
          </p:cNvPr>
          <p:cNvSpPr txBox="1"/>
          <p:nvPr/>
        </p:nvSpPr>
        <p:spPr>
          <a:xfrm>
            <a:off x="3547241" y="851337"/>
            <a:ext cx="745709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Допитливість</a:t>
            </a:r>
            <a:r>
              <a:rPr lang="en-US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:</a:t>
            </a:r>
            <a:endParaRPr lang="uk-UA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ctr"/>
            <a:r>
              <a:rPr lang="uk-UA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активний інтерес до навколишнього світу, бажання дізнаватися нове.</a:t>
            </a:r>
          </a:p>
          <a:p>
            <a:pPr algn="ctr"/>
            <a:endParaRPr lang="uk-UA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ctr"/>
            <a:r>
              <a:rPr lang="uk-UA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Впевненість у собі</a:t>
            </a:r>
            <a:r>
              <a:rPr lang="en-US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:</a:t>
            </a:r>
            <a:endParaRPr lang="uk-UA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ctr"/>
            <a:r>
              <a:rPr lang="uk-UA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віра у власні сили та можливості, позитивна самооцінка.</a:t>
            </a:r>
          </a:p>
          <a:p>
            <a:pPr algn="ctr"/>
            <a:r>
              <a:rPr lang="uk-UA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Важливо розуміти, що всі ці чинники </a:t>
            </a:r>
            <a:r>
              <a:rPr lang="uk-UA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взаємопов</a:t>
            </a:r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’</a:t>
            </a:r>
            <a:r>
              <a:rPr lang="uk-UA" sz="24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язані</a:t>
            </a:r>
            <a:r>
              <a:rPr lang="uk-UA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та впливають один на одного. Рівень кожного з них може варіюватися у різних дітей. </a:t>
            </a:r>
          </a:p>
        </p:txBody>
      </p:sp>
    </p:spTree>
    <p:extLst>
      <p:ext uri="{BB962C8B-B14F-4D97-AF65-F5344CB8AC3E}">
        <p14:creationId xmlns:p14="http://schemas.microsoft.com/office/powerpoint/2010/main" val="39125928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97C01B0-BC9F-4620-A6B8-8E629E88A88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6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46C66F0-A86B-4E44-9CE1-8EFBC62D7CCC}"/>
              </a:ext>
            </a:extLst>
          </p:cNvPr>
          <p:cNvSpPr txBox="1"/>
          <p:nvPr/>
        </p:nvSpPr>
        <p:spPr>
          <a:xfrm>
            <a:off x="2620107" y="439615"/>
            <a:ext cx="80361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Підтримка  батьків та вчителів у цей період є надзвичайно важливою для успішної реалізації адаптації першокласників.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618249D-8779-4D96-8FE6-6880ED49307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97" b="1282"/>
          <a:stretch/>
        </p:blipFill>
        <p:spPr>
          <a:xfrm>
            <a:off x="3622431" y="1780676"/>
            <a:ext cx="6049107" cy="389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898342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432</Words>
  <Application>Microsoft Office PowerPoint</Application>
  <PresentationFormat>Широкий екран</PresentationFormat>
  <Paragraphs>47</Paragraphs>
  <Slides>10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Georgia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Татьяна Бондаренко</dc:creator>
  <cp:lastModifiedBy>Татьяна Бондаренко</cp:lastModifiedBy>
  <cp:revision>24</cp:revision>
  <dcterms:created xsi:type="dcterms:W3CDTF">2025-05-06T10:02:10Z</dcterms:created>
  <dcterms:modified xsi:type="dcterms:W3CDTF">2025-05-07T06:11:25Z</dcterms:modified>
</cp:coreProperties>
</file>