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582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53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447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350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781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995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363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225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673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2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64389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4085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4825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2992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9980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683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696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8195" y="366184"/>
            <a:ext cx="5826719" cy="1646302"/>
          </a:xfrm>
        </p:spPr>
        <p:txBody>
          <a:bodyPr/>
          <a:lstStyle/>
          <a:p>
            <a:r>
              <a:rPr lang="uk-UA" dirty="0"/>
              <a:t>Рекомендації для вихователів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7665" y="2209800"/>
            <a:ext cx="5826719" cy="1096899"/>
          </a:xfrm>
        </p:spPr>
        <p:txBody>
          <a:bodyPr>
            <a:normAutofit/>
          </a:bodyPr>
          <a:lstStyle/>
          <a:p>
            <a:r>
              <a:rPr lang="uk-UA" sz="2800" b="1" dirty="0">
                <a:solidFill>
                  <a:schemeClr val="bg2">
                    <a:lumMod val="25000"/>
                  </a:schemeClr>
                </a:solidFill>
              </a:rPr>
              <a:t>Ігри для вивчення української мови в групі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0F560E5-BF5C-4468-8DC9-E85EBA1F4F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0000"/>
          <a:stretch/>
        </p:blipFill>
        <p:spPr>
          <a:xfrm>
            <a:off x="0" y="3217927"/>
            <a:ext cx="9144000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424" y="257175"/>
            <a:ext cx="6347713" cy="1320800"/>
          </a:xfrm>
        </p:spPr>
        <p:txBody>
          <a:bodyPr>
            <a:normAutofit/>
          </a:bodyPr>
          <a:lstStyle/>
          <a:p>
            <a:r>
              <a:rPr sz="4400" dirty="0" err="1"/>
              <a:t>Значення</a:t>
            </a:r>
            <a:r>
              <a:rPr sz="4400" dirty="0"/>
              <a:t> </a:t>
            </a:r>
            <a:r>
              <a:rPr sz="4400" dirty="0" err="1"/>
              <a:t>гри</a:t>
            </a:r>
            <a:endParaRPr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424" y="1488613"/>
            <a:ext cx="2762252" cy="4693112"/>
          </a:xfrm>
        </p:spPr>
        <p:txBody>
          <a:bodyPr>
            <a:normAutofit/>
          </a:bodyPr>
          <a:lstStyle/>
          <a:p>
            <a:endParaRPr dirty="0"/>
          </a:p>
          <a:p>
            <a:pPr>
              <a:lnSpc>
                <a:spcPct val="110000"/>
              </a:lnSpc>
              <a:defRPr sz="2000"/>
            </a:pPr>
            <a:r>
              <a:rPr dirty="0" err="1"/>
              <a:t>Гра</a:t>
            </a:r>
            <a:r>
              <a:rPr dirty="0"/>
              <a:t> — </a:t>
            </a:r>
            <a:r>
              <a:rPr dirty="0" err="1"/>
              <a:t>природний</a:t>
            </a:r>
            <a:r>
              <a:rPr dirty="0"/>
              <a:t> </a:t>
            </a:r>
            <a:r>
              <a:rPr dirty="0" err="1"/>
              <a:t>спосіб</a:t>
            </a:r>
            <a:r>
              <a:rPr dirty="0"/>
              <a:t> </a:t>
            </a:r>
            <a:r>
              <a:rPr dirty="0" err="1"/>
              <a:t>навчання</a:t>
            </a:r>
            <a:r>
              <a:rPr dirty="0"/>
              <a:t> </a:t>
            </a:r>
            <a:r>
              <a:rPr dirty="0" err="1"/>
              <a:t>дитини</a:t>
            </a:r>
            <a:endParaRPr dirty="0"/>
          </a:p>
          <a:p>
            <a:pPr>
              <a:lnSpc>
                <a:spcPct val="110000"/>
              </a:lnSpc>
              <a:defRPr sz="2000"/>
            </a:pPr>
            <a:r>
              <a:rPr dirty="0" err="1"/>
              <a:t>Через</a:t>
            </a:r>
            <a:r>
              <a:rPr dirty="0"/>
              <a:t> </a:t>
            </a:r>
            <a:r>
              <a:rPr dirty="0" err="1"/>
              <a:t>гру</a:t>
            </a:r>
            <a:r>
              <a:rPr dirty="0"/>
              <a:t> </a:t>
            </a:r>
            <a:r>
              <a:rPr dirty="0" err="1"/>
              <a:t>діти</a:t>
            </a:r>
            <a:r>
              <a:rPr dirty="0"/>
              <a:t> </a:t>
            </a:r>
            <a:r>
              <a:rPr dirty="0" err="1"/>
              <a:t>швидше</a:t>
            </a:r>
            <a:r>
              <a:rPr dirty="0"/>
              <a:t> </a:t>
            </a:r>
            <a:r>
              <a:rPr dirty="0" err="1"/>
              <a:t>засвоюють</a:t>
            </a:r>
            <a:r>
              <a:rPr dirty="0"/>
              <a:t> </a:t>
            </a:r>
            <a:r>
              <a:rPr dirty="0" err="1"/>
              <a:t>нові</a:t>
            </a:r>
            <a:r>
              <a:rPr dirty="0"/>
              <a:t> </a:t>
            </a:r>
            <a:r>
              <a:rPr dirty="0" err="1"/>
              <a:t>слова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вирази</a:t>
            </a:r>
            <a:endParaRPr dirty="0"/>
          </a:p>
          <a:p>
            <a:pPr>
              <a:lnSpc>
                <a:spcPct val="110000"/>
              </a:lnSpc>
              <a:defRPr sz="2000"/>
            </a:pPr>
            <a:r>
              <a:rPr dirty="0" err="1"/>
              <a:t>Ігрова</a:t>
            </a:r>
            <a:r>
              <a:rPr dirty="0"/>
              <a:t> </a:t>
            </a:r>
            <a:r>
              <a:rPr dirty="0" err="1"/>
              <a:t>діяльність</a:t>
            </a:r>
            <a:r>
              <a:rPr dirty="0"/>
              <a:t> </a:t>
            </a:r>
            <a:r>
              <a:rPr dirty="0" err="1"/>
              <a:t>розвиває</a:t>
            </a:r>
            <a:r>
              <a:rPr dirty="0"/>
              <a:t> </a:t>
            </a:r>
            <a:r>
              <a:rPr dirty="0" err="1"/>
              <a:t>мислення</a:t>
            </a:r>
            <a:r>
              <a:rPr dirty="0"/>
              <a:t>, </a:t>
            </a:r>
            <a:r>
              <a:rPr dirty="0" err="1"/>
              <a:t>увагу</a:t>
            </a:r>
            <a:r>
              <a:rPr dirty="0"/>
              <a:t>, </a:t>
            </a:r>
            <a:r>
              <a:rPr dirty="0" err="1"/>
              <a:t>пам’ять</a:t>
            </a:r>
            <a:r>
              <a:rPr dirty="0"/>
              <a:t>, </a:t>
            </a:r>
            <a:r>
              <a:rPr dirty="0" err="1"/>
              <a:t>уяву</a:t>
            </a:r>
            <a:endParaRPr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28C0B7-D874-442C-BED3-FC4220CCB1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0512" y="2270125"/>
            <a:ext cx="4352925" cy="32194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274" y="381000"/>
            <a:ext cx="6347713" cy="1320800"/>
          </a:xfrm>
        </p:spPr>
        <p:txBody>
          <a:bodyPr>
            <a:normAutofit/>
          </a:bodyPr>
          <a:lstStyle/>
          <a:p>
            <a:r>
              <a:rPr sz="4400" dirty="0" err="1"/>
              <a:t>Завдання</a:t>
            </a:r>
            <a:r>
              <a:rPr sz="4400" dirty="0"/>
              <a:t> </a:t>
            </a:r>
            <a:r>
              <a:rPr sz="4400" dirty="0" err="1"/>
              <a:t>вихователя</a:t>
            </a:r>
            <a:endParaRPr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074" y="1514475"/>
            <a:ext cx="3914776" cy="4743450"/>
          </a:xfrm>
        </p:spPr>
        <p:txBody>
          <a:bodyPr/>
          <a:lstStyle/>
          <a:p>
            <a:endParaRPr dirty="0"/>
          </a:p>
          <a:p>
            <a:pPr>
              <a:defRPr sz="2000"/>
            </a:pPr>
            <a:r>
              <a:rPr dirty="0" err="1"/>
              <a:t>Створювати</a:t>
            </a:r>
            <a:r>
              <a:rPr dirty="0"/>
              <a:t> </a:t>
            </a:r>
            <a:r>
              <a:rPr dirty="0" err="1"/>
              <a:t>мовне</a:t>
            </a:r>
            <a:r>
              <a:rPr dirty="0"/>
              <a:t> </a:t>
            </a:r>
            <a:r>
              <a:rPr dirty="0" err="1"/>
              <a:t>середовище</a:t>
            </a:r>
            <a:endParaRPr dirty="0"/>
          </a:p>
          <a:p>
            <a:pPr>
              <a:defRPr sz="2000"/>
            </a:pPr>
            <a:r>
              <a:rPr dirty="0" err="1"/>
              <a:t>Підбирати</a:t>
            </a:r>
            <a:r>
              <a:rPr dirty="0"/>
              <a:t> </a:t>
            </a:r>
            <a:r>
              <a:rPr dirty="0" err="1"/>
              <a:t>ігри</a:t>
            </a:r>
            <a:r>
              <a:rPr dirty="0"/>
              <a:t> з </a:t>
            </a:r>
            <a:r>
              <a:rPr dirty="0" err="1"/>
              <a:t>урахуванням</a:t>
            </a:r>
            <a:r>
              <a:rPr dirty="0"/>
              <a:t> </a:t>
            </a:r>
            <a:r>
              <a:rPr dirty="0" err="1"/>
              <a:t>вікових</a:t>
            </a:r>
            <a:r>
              <a:rPr dirty="0"/>
              <a:t> </a:t>
            </a:r>
            <a:r>
              <a:rPr dirty="0" err="1"/>
              <a:t>особливостей</a:t>
            </a:r>
            <a:endParaRPr dirty="0"/>
          </a:p>
          <a:p>
            <a:pPr>
              <a:defRPr sz="2000"/>
            </a:pPr>
            <a:r>
              <a:rPr dirty="0" err="1"/>
              <a:t>Поєднувати</a:t>
            </a:r>
            <a:r>
              <a:rPr dirty="0"/>
              <a:t> </a:t>
            </a:r>
            <a:r>
              <a:rPr dirty="0" err="1"/>
              <a:t>навчальну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розважальну</a:t>
            </a:r>
            <a:r>
              <a:rPr dirty="0"/>
              <a:t> </a:t>
            </a:r>
            <a:r>
              <a:rPr dirty="0" err="1"/>
              <a:t>складові</a:t>
            </a:r>
            <a:endParaRPr dirty="0"/>
          </a:p>
          <a:p>
            <a:pPr>
              <a:defRPr sz="2000"/>
            </a:pPr>
            <a:r>
              <a:rPr dirty="0" err="1"/>
              <a:t>Заохочувати</a:t>
            </a:r>
            <a:r>
              <a:rPr dirty="0"/>
              <a:t> </a:t>
            </a:r>
            <a:r>
              <a:rPr dirty="0" err="1"/>
              <a:t>активність</a:t>
            </a:r>
            <a:r>
              <a:rPr dirty="0"/>
              <a:t> і </a:t>
            </a:r>
            <a:r>
              <a:rPr dirty="0" err="1"/>
              <a:t>творчість</a:t>
            </a:r>
            <a:r>
              <a:rPr dirty="0"/>
              <a:t> </a:t>
            </a:r>
            <a:r>
              <a:rPr dirty="0" err="1"/>
              <a:t>дітей</a:t>
            </a:r>
            <a:endParaRPr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5A6F9B7-9BEF-4A55-9F1C-681B9098A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3308" y="2099310"/>
            <a:ext cx="5081618" cy="26593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274" y="390525"/>
            <a:ext cx="6347713" cy="1320800"/>
          </a:xfrm>
        </p:spPr>
        <p:txBody>
          <a:bodyPr>
            <a:noAutofit/>
          </a:bodyPr>
          <a:lstStyle/>
          <a:p>
            <a:r>
              <a:rPr sz="4400" dirty="0" err="1"/>
              <a:t>Типи</a:t>
            </a:r>
            <a:r>
              <a:rPr sz="4400" dirty="0"/>
              <a:t> </a:t>
            </a:r>
            <a:r>
              <a:rPr sz="4400" dirty="0" err="1"/>
              <a:t>ігор</a:t>
            </a:r>
            <a:r>
              <a:rPr sz="4400" dirty="0"/>
              <a:t> </a:t>
            </a:r>
            <a:r>
              <a:rPr sz="4400" dirty="0" err="1"/>
              <a:t>для</a:t>
            </a:r>
            <a:r>
              <a:rPr sz="4400" dirty="0"/>
              <a:t> </a:t>
            </a:r>
            <a:r>
              <a:rPr sz="4400" dirty="0" err="1"/>
              <a:t>розвитку</a:t>
            </a:r>
            <a:r>
              <a:rPr sz="4400" dirty="0"/>
              <a:t> </a:t>
            </a:r>
            <a:r>
              <a:rPr sz="4400" dirty="0" err="1"/>
              <a:t>мовлення</a:t>
            </a:r>
            <a:endParaRPr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49" y="2046290"/>
            <a:ext cx="3714751" cy="3880773"/>
          </a:xfrm>
        </p:spPr>
        <p:txBody>
          <a:bodyPr>
            <a:normAutofit lnSpcReduction="10000"/>
          </a:bodyPr>
          <a:lstStyle/>
          <a:p>
            <a:endParaRPr dirty="0"/>
          </a:p>
          <a:p>
            <a:pPr>
              <a:defRPr sz="2000"/>
            </a:pPr>
            <a:r>
              <a:rPr dirty="0" err="1"/>
              <a:t>Словесні</a:t>
            </a:r>
            <a:r>
              <a:rPr dirty="0"/>
              <a:t> («</a:t>
            </a:r>
            <a:r>
              <a:rPr dirty="0" err="1"/>
              <a:t>Хто</a:t>
            </a:r>
            <a:r>
              <a:rPr dirty="0"/>
              <a:t> </a:t>
            </a:r>
            <a:r>
              <a:rPr dirty="0" err="1"/>
              <a:t>більше</a:t>
            </a:r>
            <a:r>
              <a:rPr dirty="0"/>
              <a:t> </a:t>
            </a:r>
            <a:r>
              <a:rPr dirty="0" err="1"/>
              <a:t>назве</a:t>
            </a:r>
            <a:r>
              <a:rPr dirty="0"/>
              <a:t>», «</a:t>
            </a:r>
            <a:r>
              <a:rPr dirty="0" err="1"/>
              <a:t>Скажи</a:t>
            </a:r>
            <a:r>
              <a:rPr dirty="0"/>
              <a:t> </a:t>
            </a:r>
            <a:r>
              <a:rPr dirty="0" err="1"/>
              <a:t>навпаки</a:t>
            </a:r>
            <a:r>
              <a:rPr dirty="0"/>
              <a:t>»)</a:t>
            </a:r>
          </a:p>
          <a:p>
            <a:pPr>
              <a:defRPr sz="2000"/>
            </a:pPr>
            <a:r>
              <a:rPr dirty="0" err="1"/>
              <a:t>Рухливі</a:t>
            </a:r>
            <a:r>
              <a:rPr dirty="0"/>
              <a:t> з </a:t>
            </a:r>
            <a:r>
              <a:rPr dirty="0" err="1"/>
              <a:t>мовними</a:t>
            </a:r>
            <a:r>
              <a:rPr dirty="0"/>
              <a:t> </a:t>
            </a:r>
            <a:r>
              <a:rPr dirty="0" err="1"/>
              <a:t>завданнями</a:t>
            </a:r>
            <a:r>
              <a:rPr dirty="0"/>
              <a:t> («</a:t>
            </a:r>
            <a:r>
              <a:rPr dirty="0" err="1"/>
              <a:t>Злови</a:t>
            </a:r>
            <a:r>
              <a:rPr dirty="0"/>
              <a:t> </a:t>
            </a:r>
            <a:r>
              <a:rPr dirty="0" err="1"/>
              <a:t>слово</a:t>
            </a:r>
            <a:r>
              <a:rPr dirty="0"/>
              <a:t>», «</a:t>
            </a:r>
            <a:r>
              <a:rPr dirty="0" err="1"/>
              <a:t>Знайди</a:t>
            </a:r>
            <a:r>
              <a:rPr dirty="0"/>
              <a:t> </a:t>
            </a:r>
            <a:r>
              <a:rPr dirty="0" err="1"/>
              <a:t>пару</a:t>
            </a:r>
            <a:r>
              <a:rPr dirty="0"/>
              <a:t>»)</a:t>
            </a:r>
          </a:p>
          <a:p>
            <a:pPr>
              <a:defRPr sz="2000"/>
            </a:pPr>
            <a:r>
              <a:rPr dirty="0" err="1"/>
              <a:t>Настільно-друковані</a:t>
            </a:r>
            <a:r>
              <a:rPr dirty="0"/>
              <a:t> (</a:t>
            </a:r>
            <a:r>
              <a:rPr dirty="0" err="1"/>
              <a:t>лото</a:t>
            </a:r>
            <a:r>
              <a:rPr dirty="0"/>
              <a:t>, </a:t>
            </a:r>
            <a:r>
              <a:rPr dirty="0" err="1"/>
              <a:t>доміно</a:t>
            </a:r>
            <a:r>
              <a:rPr dirty="0"/>
              <a:t> </a:t>
            </a:r>
            <a:r>
              <a:rPr dirty="0" err="1"/>
              <a:t>зі</a:t>
            </a:r>
            <a:r>
              <a:rPr dirty="0"/>
              <a:t> </a:t>
            </a:r>
            <a:r>
              <a:rPr dirty="0" err="1"/>
              <a:t>словами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картинками</a:t>
            </a:r>
            <a:r>
              <a:rPr dirty="0"/>
              <a:t>)</a:t>
            </a:r>
          </a:p>
          <a:p>
            <a:pPr>
              <a:defRPr sz="2000"/>
            </a:pPr>
            <a:r>
              <a:rPr dirty="0" err="1"/>
              <a:t>Рольові</a:t>
            </a:r>
            <a:r>
              <a:rPr dirty="0"/>
              <a:t> (</a:t>
            </a:r>
            <a:r>
              <a:rPr dirty="0" err="1"/>
              <a:t>магазин</a:t>
            </a:r>
            <a:r>
              <a:rPr dirty="0"/>
              <a:t>, </a:t>
            </a:r>
            <a:r>
              <a:rPr dirty="0" err="1"/>
              <a:t>лікарня</a:t>
            </a:r>
            <a:r>
              <a:rPr dirty="0"/>
              <a:t>, </a:t>
            </a:r>
            <a:r>
              <a:rPr dirty="0" err="1"/>
              <a:t>подорож</a:t>
            </a:r>
            <a:r>
              <a:rPr dirty="0"/>
              <a:t>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60F480C-991C-4640-8524-9CA46FACF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040631" y="2046290"/>
            <a:ext cx="4893820" cy="32602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949" y="390525"/>
            <a:ext cx="6347713" cy="1320800"/>
          </a:xfrm>
        </p:spPr>
        <p:txBody>
          <a:bodyPr>
            <a:normAutofit/>
          </a:bodyPr>
          <a:lstStyle/>
          <a:p>
            <a:r>
              <a:rPr sz="4400" dirty="0" err="1"/>
              <a:t>Приклади</a:t>
            </a:r>
            <a:r>
              <a:rPr sz="4400" dirty="0"/>
              <a:t> </a:t>
            </a:r>
            <a:r>
              <a:rPr sz="4400" dirty="0" err="1"/>
              <a:t>ігор</a:t>
            </a:r>
            <a:endParaRPr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949" y="1425575"/>
            <a:ext cx="3343276" cy="4756150"/>
          </a:xfrm>
        </p:spPr>
        <p:txBody>
          <a:bodyPr>
            <a:normAutofit/>
          </a:bodyPr>
          <a:lstStyle/>
          <a:p>
            <a:endParaRPr dirty="0"/>
          </a:p>
          <a:p>
            <a:pPr>
              <a:defRPr sz="2000"/>
            </a:pPr>
            <a:r>
              <a:rPr dirty="0"/>
              <a:t>«</a:t>
            </a:r>
            <a:r>
              <a:rPr dirty="0" err="1"/>
              <a:t>Чарівний</a:t>
            </a:r>
            <a:r>
              <a:rPr dirty="0"/>
              <a:t> </a:t>
            </a:r>
            <a:r>
              <a:rPr dirty="0" err="1"/>
              <a:t>мішечок</a:t>
            </a:r>
            <a:r>
              <a:rPr dirty="0"/>
              <a:t>» (</a:t>
            </a:r>
            <a:r>
              <a:rPr dirty="0" err="1"/>
              <a:t>дитина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дотик</a:t>
            </a:r>
            <a:r>
              <a:rPr dirty="0"/>
              <a:t> </a:t>
            </a:r>
            <a:r>
              <a:rPr dirty="0" err="1"/>
              <a:t>знаходить</a:t>
            </a:r>
            <a:r>
              <a:rPr dirty="0"/>
              <a:t> </a:t>
            </a:r>
            <a:r>
              <a:rPr dirty="0" err="1"/>
              <a:t>предмет</a:t>
            </a:r>
            <a:r>
              <a:rPr dirty="0"/>
              <a:t> і </a:t>
            </a:r>
            <a:r>
              <a:rPr dirty="0" err="1"/>
              <a:t>називає</a:t>
            </a:r>
            <a:r>
              <a:rPr dirty="0"/>
              <a:t> </a:t>
            </a:r>
            <a:r>
              <a:rPr dirty="0" err="1"/>
              <a:t>його</a:t>
            </a:r>
            <a:r>
              <a:rPr dirty="0"/>
              <a:t>)</a:t>
            </a:r>
          </a:p>
          <a:p>
            <a:pPr>
              <a:defRPr sz="2000"/>
            </a:pPr>
            <a:r>
              <a:rPr dirty="0"/>
              <a:t>«</a:t>
            </a:r>
            <a:r>
              <a:rPr dirty="0" err="1"/>
              <a:t>Телефон</a:t>
            </a:r>
            <a:r>
              <a:rPr dirty="0"/>
              <a:t>» (</a:t>
            </a:r>
            <a:r>
              <a:rPr dirty="0" err="1"/>
              <a:t>передача</a:t>
            </a:r>
            <a:r>
              <a:rPr dirty="0"/>
              <a:t> </a:t>
            </a:r>
            <a:r>
              <a:rPr dirty="0" err="1"/>
              <a:t>слова</a:t>
            </a:r>
            <a:r>
              <a:rPr dirty="0"/>
              <a:t>/</a:t>
            </a:r>
            <a:r>
              <a:rPr dirty="0" err="1"/>
              <a:t>речення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колу</a:t>
            </a:r>
            <a:r>
              <a:rPr dirty="0"/>
              <a:t>)</a:t>
            </a:r>
          </a:p>
          <a:p>
            <a:pPr>
              <a:defRPr sz="2000"/>
            </a:pPr>
            <a:r>
              <a:rPr dirty="0"/>
              <a:t>«</a:t>
            </a:r>
            <a:r>
              <a:rPr dirty="0" err="1"/>
              <a:t>Казкарі</a:t>
            </a:r>
            <a:r>
              <a:rPr dirty="0"/>
              <a:t>» (</a:t>
            </a:r>
            <a:r>
              <a:rPr dirty="0" err="1"/>
              <a:t>складання</a:t>
            </a:r>
            <a:r>
              <a:rPr dirty="0"/>
              <a:t> </a:t>
            </a:r>
            <a:r>
              <a:rPr dirty="0" err="1"/>
              <a:t>історії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черзі</a:t>
            </a:r>
            <a:r>
              <a:rPr dirty="0"/>
              <a:t> </a:t>
            </a:r>
            <a:r>
              <a:rPr dirty="0" err="1"/>
              <a:t>одним</a:t>
            </a:r>
            <a:r>
              <a:rPr dirty="0"/>
              <a:t> </a:t>
            </a:r>
            <a:r>
              <a:rPr dirty="0" err="1"/>
              <a:t>реченням</a:t>
            </a:r>
            <a:r>
              <a:rPr dirty="0"/>
              <a:t>)</a:t>
            </a:r>
          </a:p>
          <a:p>
            <a:pPr>
              <a:defRPr sz="2000"/>
            </a:pPr>
            <a:r>
              <a:rPr dirty="0"/>
              <a:t>«</a:t>
            </a:r>
            <a:r>
              <a:rPr dirty="0" err="1"/>
              <a:t>Склади</a:t>
            </a:r>
            <a:r>
              <a:rPr dirty="0"/>
              <a:t> </a:t>
            </a:r>
            <a:r>
              <a:rPr dirty="0" err="1"/>
              <a:t>слово</a:t>
            </a:r>
            <a:r>
              <a:rPr dirty="0"/>
              <a:t>» (з </a:t>
            </a:r>
            <a:r>
              <a:rPr dirty="0" err="1"/>
              <a:t>букв</a:t>
            </a:r>
            <a:r>
              <a:rPr dirty="0"/>
              <a:t> </a:t>
            </a:r>
            <a:r>
              <a:rPr dirty="0" err="1"/>
              <a:t>чи</a:t>
            </a:r>
            <a:r>
              <a:rPr dirty="0"/>
              <a:t> </a:t>
            </a:r>
            <a:r>
              <a:rPr dirty="0" err="1"/>
              <a:t>складів</a:t>
            </a:r>
            <a:r>
              <a:rPr dirty="0"/>
              <a:t>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DEE1AD9-E364-4ED1-B06F-0CB7A65BCF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8176" y="305593"/>
            <a:ext cx="2114550" cy="216217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8B10D4F-DC8A-402D-8F25-F1B1025AAF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76" y="2467768"/>
            <a:ext cx="3571875" cy="237941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837973D-BEF5-4C5C-9E92-B02B9F8A82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5225" y="4523582"/>
            <a:ext cx="2857500" cy="21431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949" y="342900"/>
            <a:ext cx="6347713" cy="1320800"/>
          </a:xfrm>
        </p:spPr>
        <p:txBody>
          <a:bodyPr>
            <a:noAutofit/>
          </a:bodyPr>
          <a:lstStyle/>
          <a:p>
            <a:r>
              <a:rPr sz="4400" dirty="0" err="1"/>
              <a:t>Рекомендації</a:t>
            </a:r>
            <a:r>
              <a:rPr sz="4400" dirty="0"/>
              <a:t> </a:t>
            </a:r>
            <a:r>
              <a:rPr sz="4400" dirty="0" err="1"/>
              <a:t>щодо</a:t>
            </a:r>
            <a:r>
              <a:rPr sz="4400" dirty="0"/>
              <a:t> </a:t>
            </a:r>
            <a:r>
              <a:rPr sz="4400" dirty="0" err="1"/>
              <a:t>організації</a:t>
            </a:r>
            <a:endParaRPr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949" y="1979615"/>
            <a:ext cx="3181351" cy="3880773"/>
          </a:xfrm>
        </p:spPr>
        <p:txBody>
          <a:bodyPr>
            <a:normAutofit lnSpcReduction="10000"/>
          </a:bodyPr>
          <a:lstStyle/>
          <a:p>
            <a:endParaRPr dirty="0"/>
          </a:p>
          <a:p>
            <a:pPr>
              <a:defRPr sz="2000"/>
            </a:pPr>
            <a:r>
              <a:rPr dirty="0" err="1"/>
              <a:t>Пояснювати</a:t>
            </a:r>
            <a:r>
              <a:rPr dirty="0"/>
              <a:t> </a:t>
            </a:r>
            <a:r>
              <a:rPr dirty="0" err="1"/>
              <a:t>правила</a:t>
            </a:r>
            <a:r>
              <a:rPr dirty="0"/>
              <a:t> </a:t>
            </a:r>
            <a:r>
              <a:rPr dirty="0" err="1"/>
              <a:t>просто</a:t>
            </a:r>
            <a:r>
              <a:rPr dirty="0"/>
              <a:t> й </a:t>
            </a:r>
            <a:r>
              <a:rPr dirty="0" err="1"/>
              <a:t>чітко</a:t>
            </a:r>
            <a:endParaRPr dirty="0"/>
          </a:p>
          <a:p>
            <a:pPr>
              <a:defRPr sz="2000"/>
            </a:pPr>
            <a:r>
              <a:rPr dirty="0" err="1"/>
              <a:t>Давати</a:t>
            </a:r>
            <a:r>
              <a:rPr dirty="0"/>
              <a:t> </a:t>
            </a:r>
            <a:r>
              <a:rPr dirty="0" err="1"/>
              <a:t>дітям</a:t>
            </a:r>
            <a:r>
              <a:rPr dirty="0"/>
              <a:t> </a:t>
            </a:r>
            <a:r>
              <a:rPr dirty="0" err="1"/>
              <a:t>можливість</a:t>
            </a:r>
            <a:r>
              <a:rPr dirty="0"/>
              <a:t> </a:t>
            </a:r>
            <a:r>
              <a:rPr dirty="0" err="1"/>
              <a:t>бути</a:t>
            </a:r>
            <a:r>
              <a:rPr dirty="0"/>
              <a:t> </a:t>
            </a:r>
            <a:r>
              <a:rPr dirty="0" err="1"/>
              <a:t>ведучими</a:t>
            </a:r>
            <a:endParaRPr dirty="0"/>
          </a:p>
          <a:p>
            <a:pPr>
              <a:defRPr sz="2000"/>
            </a:pPr>
            <a:r>
              <a:rPr dirty="0" err="1"/>
              <a:t>Змінювати</a:t>
            </a:r>
            <a:r>
              <a:rPr dirty="0"/>
              <a:t> </a:t>
            </a:r>
            <a:r>
              <a:rPr dirty="0" err="1"/>
              <a:t>ігри</a:t>
            </a:r>
            <a:r>
              <a:rPr dirty="0"/>
              <a:t>, </a:t>
            </a:r>
            <a:r>
              <a:rPr dirty="0" err="1"/>
              <a:t>щоб</a:t>
            </a:r>
            <a:r>
              <a:rPr dirty="0"/>
              <a:t> </a:t>
            </a:r>
            <a:r>
              <a:rPr dirty="0" err="1"/>
              <a:t>зберігати</a:t>
            </a:r>
            <a:r>
              <a:rPr dirty="0"/>
              <a:t> </a:t>
            </a:r>
            <a:r>
              <a:rPr dirty="0" err="1"/>
              <a:t>інтерес</a:t>
            </a:r>
            <a:endParaRPr dirty="0"/>
          </a:p>
          <a:p>
            <a:pPr>
              <a:defRPr sz="2000"/>
            </a:pPr>
            <a:r>
              <a:rPr dirty="0" err="1"/>
              <a:t>Використовувати</a:t>
            </a:r>
            <a:r>
              <a:rPr dirty="0"/>
              <a:t> </a:t>
            </a:r>
            <a:r>
              <a:rPr dirty="0" err="1"/>
              <a:t>елементи</a:t>
            </a:r>
            <a:r>
              <a:rPr dirty="0"/>
              <a:t> </a:t>
            </a:r>
            <a:r>
              <a:rPr dirty="0" err="1"/>
              <a:t>змагання</a:t>
            </a:r>
            <a:r>
              <a:rPr dirty="0"/>
              <a:t>, </a:t>
            </a:r>
            <a:r>
              <a:rPr dirty="0" err="1"/>
              <a:t>але</a:t>
            </a:r>
            <a:r>
              <a:rPr dirty="0"/>
              <a:t> з </a:t>
            </a:r>
            <a:r>
              <a:rPr dirty="0" err="1"/>
              <a:t>акцентом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співпрацю</a:t>
            </a:r>
            <a:endParaRPr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D6A3F1-B6AA-4207-A6DC-E279EFB2EF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4071" y="1979615"/>
            <a:ext cx="5114654" cy="34114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899" y="390525"/>
            <a:ext cx="6347713" cy="1320800"/>
          </a:xfrm>
        </p:spPr>
        <p:txBody>
          <a:bodyPr>
            <a:normAutofit/>
          </a:bodyPr>
          <a:lstStyle/>
          <a:p>
            <a:r>
              <a:rPr sz="4400" dirty="0" err="1"/>
              <a:t>Очікувані</a:t>
            </a:r>
            <a:r>
              <a:rPr sz="4400" dirty="0"/>
              <a:t> </a:t>
            </a:r>
            <a:r>
              <a:rPr sz="4400" dirty="0" err="1"/>
              <a:t>результати</a:t>
            </a:r>
            <a:endParaRPr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7299" y="971551"/>
            <a:ext cx="6347714" cy="2457450"/>
          </a:xfrm>
        </p:spPr>
        <p:txBody>
          <a:bodyPr>
            <a:normAutofit/>
          </a:bodyPr>
          <a:lstStyle/>
          <a:p>
            <a:endParaRPr dirty="0"/>
          </a:p>
          <a:p>
            <a:pPr>
              <a:defRPr sz="2000"/>
            </a:pPr>
            <a:r>
              <a:rPr dirty="0" err="1"/>
              <a:t>Розширення</a:t>
            </a:r>
            <a:r>
              <a:rPr dirty="0"/>
              <a:t> </a:t>
            </a:r>
            <a:r>
              <a:rPr dirty="0" err="1"/>
              <a:t>словникового</a:t>
            </a:r>
            <a:r>
              <a:rPr dirty="0"/>
              <a:t> </a:t>
            </a:r>
            <a:r>
              <a:rPr dirty="0" err="1"/>
              <a:t>запасу</a:t>
            </a:r>
            <a:endParaRPr dirty="0"/>
          </a:p>
          <a:p>
            <a:pPr>
              <a:defRPr sz="2000"/>
            </a:pPr>
            <a:r>
              <a:rPr dirty="0" err="1"/>
              <a:t>Формування</a:t>
            </a:r>
            <a:r>
              <a:rPr dirty="0"/>
              <a:t> </a:t>
            </a:r>
            <a:r>
              <a:rPr dirty="0" err="1"/>
              <a:t>правильної</a:t>
            </a:r>
            <a:r>
              <a:rPr dirty="0"/>
              <a:t> </a:t>
            </a:r>
            <a:r>
              <a:rPr dirty="0" err="1"/>
              <a:t>вимови</a:t>
            </a:r>
            <a:endParaRPr dirty="0"/>
          </a:p>
          <a:p>
            <a:pPr>
              <a:defRPr sz="2000"/>
            </a:pPr>
            <a:r>
              <a:rPr dirty="0" err="1"/>
              <a:t>Вміння</a:t>
            </a:r>
            <a:r>
              <a:rPr dirty="0"/>
              <a:t> </a:t>
            </a:r>
            <a:r>
              <a:rPr dirty="0" err="1"/>
              <a:t>будувати</a:t>
            </a:r>
            <a:r>
              <a:rPr dirty="0"/>
              <a:t> </a:t>
            </a:r>
            <a:r>
              <a:rPr dirty="0" err="1"/>
              <a:t>зв’язні</a:t>
            </a:r>
            <a:r>
              <a:rPr dirty="0"/>
              <a:t> </a:t>
            </a:r>
            <a:r>
              <a:rPr dirty="0" err="1"/>
              <a:t>висловлювання</a:t>
            </a:r>
            <a:endParaRPr dirty="0"/>
          </a:p>
          <a:p>
            <a:pPr>
              <a:defRPr sz="2000"/>
            </a:pPr>
            <a:r>
              <a:rPr dirty="0" err="1"/>
              <a:t>Позитивна</a:t>
            </a:r>
            <a:r>
              <a:rPr dirty="0"/>
              <a:t> </a:t>
            </a:r>
            <a:r>
              <a:rPr dirty="0" err="1"/>
              <a:t>мотивація</a:t>
            </a:r>
            <a:r>
              <a:rPr dirty="0"/>
              <a:t> </a:t>
            </a:r>
            <a:r>
              <a:rPr dirty="0" err="1"/>
              <a:t>до</a:t>
            </a:r>
            <a:r>
              <a:rPr dirty="0"/>
              <a:t> </a:t>
            </a:r>
            <a:r>
              <a:rPr dirty="0" err="1"/>
              <a:t>вивчення</a:t>
            </a:r>
            <a:r>
              <a:rPr dirty="0"/>
              <a:t> </a:t>
            </a:r>
            <a:r>
              <a:rPr dirty="0" err="1"/>
              <a:t>української</a:t>
            </a:r>
            <a:r>
              <a:rPr dirty="0"/>
              <a:t> </a:t>
            </a:r>
            <a:r>
              <a:rPr dirty="0" err="1"/>
              <a:t>мови</a:t>
            </a:r>
            <a:endParaRPr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18123A9-4994-4990-A8AE-4A264477BD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7068" y="3689140"/>
            <a:ext cx="5003357" cy="27783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674" y="361950"/>
            <a:ext cx="6347713" cy="1320800"/>
          </a:xfrm>
        </p:spPr>
        <p:txBody>
          <a:bodyPr>
            <a:normAutofit/>
          </a:bodyPr>
          <a:lstStyle/>
          <a:p>
            <a:r>
              <a:rPr sz="4400" dirty="0" err="1"/>
              <a:t>Висновок</a:t>
            </a:r>
            <a:endParaRPr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699" y="650413"/>
            <a:ext cx="6347714" cy="3880773"/>
          </a:xfrm>
        </p:spPr>
        <p:txBody>
          <a:bodyPr/>
          <a:lstStyle/>
          <a:p>
            <a:endParaRPr dirty="0"/>
          </a:p>
          <a:p>
            <a:pPr>
              <a:defRPr sz="2000"/>
            </a:pPr>
            <a:r>
              <a:rPr dirty="0" err="1"/>
              <a:t>Ігри</a:t>
            </a:r>
            <a:r>
              <a:rPr dirty="0"/>
              <a:t> — </a:t>
            </a:r>
            <a:r>
              <a:rPr dirty="0" err="1"/>
              <a:t>це</a:t>
            </a:r>
            <a:r>
              <a:rPr dirty="0"/>
              <a:t> </a:t>
            </a: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лише</a:t>
            </a:r>
            <a:r>
              <a:rPr dirty="0"/>
              <a:t> </a:t>
            </a:r>
            <a:r>
              <a:rPr dirty="0" err="1"/>
              <a:t>розвага</a:t>
            </a:r>
            <a:r>
              <a:rPr dirty="0"/>
              <a:t>, а й </a:t>
            </a:r>
            <a:r>
              <a:rPr dirty="0" err="1"/>
              <a:t>ефективний</a:t>
            </a:r>
            <a:r>
              <a:rPr dirty="0"/>
              <a:t> </a:t>
            </a:r>
            <a:r>
              <a:rPr dirty="0" err="1"/>
              <a:t>методичний</a:t>
            </a:r>
            <a:r>
              <a:rPr dirty="0"/>
              <a:t> </a:t>
            </a:r>
            <a:r>
              <a:rPr dirty="0" err="1"/>
              <a:t>інструмент</a:t>
            </a:r>
            <a:endParaRPr dirty="0"/>
          </a:p>
          <a:p>
            <a:pPr>
              <a:defRPr sz="2000"/>
            </a:pPr>
            <a:r>
              <a:rPr dirty="0" err="1"/>
              <a:t>Завдяки</a:t>
            </a:r>
            <a:r>
              <a:rPr dirty="0"/>
              <a:t> </a:t>
            </a:r>
            <a:r>
              <a:rPr dirty="0" err="1"/>
              <a:t>іграм</a:t>
            </a:r>
            <a:r>
              <a:rPr dirty="0"/>
              <a:t> </a:t>
            </a:r>
            <a:r>
              <a:rPr dirty="0" err="1"/>
              <a:t>вихователь</a:t>
            </a:r>
            <a:r>
              <a:rPr dirty="0"/>
              <a:t> </a:t>
            </a:r>
            <a:r>
              <a:rPr dirty="0" err="1"/>
              <a:t>допомагає</a:t>
            </a:r>
            <a:r>
              <a:rPr dirty="0"/>
              <a:t> </a:t>
            </a:r>
            <a:r>
              <a:rPr dirty="0" err="1"/>
              <a:t>дітям</a:t>
            </a:r>
            <a:r>
              <a:rPr dirty="0"/>
              <a:t> </a:t>
            </a:r>
            <a:r>
              <a:rPr dirty="0" err="1"/>
              <a:t>полюбити</a:t>
            </a:r>
            <a:r>
              <a:rPr dirty="0"/>
              <a:t> </a:t>
            </a:r>
            <a:r>
              <a:rPr dirty="0" err="1"/>
              <a:t>українську</a:t>
            </a:r>
            <a:r>
              <a:rPr dirty="0"/>
              <a:t> </a:t>
            </a:r>
            <a:r>
              <a:rPr dirty="0" err="1"/>
              <a:t>мову</a:t>
            </a:r>
            <a:r>
              <a:rPr dirty="0"/>
              <a:t> й </a:t>
            </a:r>
            <a:r>
              <a:rPr dirty="0" err="1"/>
              <a:t>впевнено</a:t>
            </a:r>
            <a:r>
              <a:rPr dirty="0"/>
              <a:t> </a:t>
            </a:r>
            <a:r>
              <a:rPr dirty="0" err="1"/>
              <a:t>нею</a:t>
            </a:r>
            <a:r>
              <a:rPr dirty="0"/>
              <a:t> </a:t>
            </a:r>
            <a:r>
              <a:rPr dirty="0" err="1"/>
              <a:t>користуватися</a:t>
            </a:r>
            <a:endParaRPr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B553FC3-C5C3-4907-98AC-1137022220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207"/>
          <a:stretch/>
        </p:blipFill>
        <p:spPr>
          <a:xfrm>
            <a:off x="0" y="2809412"/>
            <a:ext cx="9144000" cy="404858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52</TotalTime>
  <Words>222</Words>
  <Application>Microsoft Office PowerPoint</Application>
  <PresentationFormat>Экран (4:3)</PresentationFormat>
  <Paragraphs>41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Аспект</vt:lpstr>
      <vt:lpstr>Рекомендації для вихователів</vt:lpstr>
      <vt:lpstr>Значення гри</vt:lpstr>
      <vt:lpstr>Завдання вихователя</vt:lpstr>
      <vt:lpstr>Типи ігор для розвитку мовлення</vt:lpstr>
      <vt:lpstr>Приклади ігор</vt:lpstr>
      <vt:lpstr>Рекомендації щодо організації</vt:lpstr>
      <vt:lpstr>Очікувані результати</vt:lpstr>
      <vt:lpstr>Висновок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Рекомендації для вихователів</dc:title>
  <dc:subject/>
  <dc:creator/>
  <cp:keywords/>
  <dc:description>generated using python-pptx</dc:description>
  <cp:lastModifiedBy>Lenovo</cp:lastModifiedBy>
  <cp:revision>5</cp:revision>
  <dcterms:created xsi:type="dcterms:W3CDTF">2013-01-27T09:14:16Z</dcterms:created>
  <dcterms:modified xsi:type="dcterms:W3CDTF">2025-09-12T07:10:09Z</dcterms:modified>
  <cp:category/>
</cp:coreProperties>
</file>