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72" r:id="rId3"/>
    <p:sldId id="273" r:id="rId4"/>
    <p:sldId id="269" r:id="rId5"/>
    <p:sldId id="270" r:id="rId6"/>
    <p:sldId id="271" r:id="rId7"/>
    <p:sldId id="276" r:id="rId8"/>
    <p:sldId id="275" r:id="rId9"/>
    <p:sldId id="277" r:id="rId10"/>
    <p:sldId id="280" r:id="rId11"/>
    <p:sldId id="278" r:id="rId12"/>
    <p:sldId id="281" r:id="rId13"/>
    <p:sldId id="279" r:id="rId14"/>
    <p:sldId id="274" r:id="rId15"/>
    <p:sldId id="260" r:id="rId16"/>
    <p:sldId id="282" r:id="rId17"/>
    <p:sldId id="283" r:id="rId18"/>
    <p:sldId id="284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1D8B"/>
    <a:srgbClr val="0432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97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8A81F2-2588-4E0A-8EC3-C2B1168FD431}" type="datetimeFigureOut">
              <a:rPr lang="ru-RU" smtClean="0"/>
              <a:t>15.01.2023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5A7B4F-82FC-4843-B7BC-F1DF6964E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943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5A7B4F-82FC-4843-B7BC-F1DF6964E57C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3905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 descr="post-279854-1298288370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00938" y="-428625"/>
            <a:ext cx="1643062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7" descr="post-279854-1298288370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313"/>
            <a:ext cx="2357438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8" descr="97e6b01896c7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340000">
            <a:off x="-628650" y="-349250"/>
            <a:ext cx="3330575" cy="268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B1BAD-2600-4EAA-9379-C8CA848D76C5}" type="datetimeFigureOut">
              <a:rPr lang="ru-RU"/>
              <a:pPr>
                <a:defRPr/>
              </a:pPr>
              <a:t>15.01.2023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83E49-2CC0-4DFB-81AD-6EACA585E1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BFD9F-0921-4B0B-BB59-693886E52E56}" type="datetimeFigureOut">
              <a:rPr lang="ru-RU"/>
              <a:pPr>
                <a:defRPr/>
              </a:pPr>
              <a:t>15.01.2023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304EC-D977-4055-AC30-4405E1713C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75E84-3787-4B9F-9D1D-13B030ADF928}" type="datetimeFigureOut">
              <a:rPr lang="ru-RU"/>
              <a:pPr>
                <a:defRPr/>
              </a:pPr>
              <a:t>15.01.2023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18D255-C6A2-4B4E-B4FA-C4997F6F63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3EE40-CC0B-4DA7-9257-5C0728F3EE87}" type="datetimeFigureOut">
              <a:rPr lang="ru-RU"/>
              <a:pPr>
                <a:defRPr/>
              </a:pPr>
              <a:t>15.01.2023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D0A08-CEF7-4141-B23D-422FB5569E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88926-9C94-43CA-BF36-27BBA812A17B}" type="datetimeFigureOut">
              <a:rPr lang="ru-RU"/>
              <a:pPr>
                <a:defRPr/>
              </a:pPr>
              <a:t>15.01.2023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7C912-0393-450A-B351-1AE56B2956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4D710-137D-40D2-BE27-197A6192B0FC}" type="datetimeFigureOut">
              <a:rPr lang="ru-RU"/>
              <a:pPr>
                <a:defRPr/>
              </a:pPr>
              <a:t>15.01.2023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3E1C9-6B74-4997-BCA4-1050142203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529A1-DC83-48EA-97A0-398D4EECD7AE}" type="datetimeFigureOut">
              <a:rPr lang="ru-RU"/>
              <a:pPr>
                <a:defRPr/>
              </a:pPr>
              <a:t>15.01.2023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081CB-5CD3-4D47-A03E-A22BD56895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0F9C0-0E88-4C27-9FF0-C95442E740CE}" type="datetimeFigureOut">
              <a:rPr lang="ru-RU"/>
              <a:pPr>
                <a:defRPr/>
              </a:pPr>
              <a:t>15.01.2023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109DC-2CA6-434D-AAC6-8791B8E48D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30A2B-5015-4015-B263-D586A1561A60}" type="datetimeFigureOut">
              <a:rPr lang="ru-RU"/>
              <a:pPr>
                <a:defRPr/>
              </a:pPr>
              <a:t>15.01.2023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8A1FC-004A-47B6-9010-04EA564E92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6C15B-FE5B-4AA3-ABCA-6E3BE2C70DA5}" type="datetimeFigureOut">
              <a:rPr lang="ru-RU"/>
              <a:pPr>
                <a:defRPr/>
              </a:pPr>
              <a:t>15.01.2023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56D1C-9071-457D-B68F-50EF4541E3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D60DC-E9AF-4355-8F2A-C8ABD5AD9A0C}" type="datetimeFigureOut">
              <a:rPr lang="ru-RU"/>
              <a:pPr>
                <a:defRPr/>
              </a:pPr>
              <a:t>15.01.2023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D504C-8A30-40BB-A834-D3F4914D9A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WatercolorSponge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3A471D7-4AE8-4734-A572-7F74B234D3FD}" type="datetimeFigureOut">
              <a:rPr lang="ru-RU"/>
              <a:pPr>
                <a:defRPr/>
              </a:pPr>
              <a:t>15.01.2023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4637F9A-CB88-427F-921D-034F32A6DF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7.png"/><Relationship Id="rId4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emf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emf"/><Relationship Id="rId5" Type="http://schemas.openxmlformats.org/officeDocument/2006/relationships/image" Target="../media/image23.emf"/><Relationship Id="rId4" Type="http://schemas.openxmlformats.org/officeDocument/2006/relationships/image" Target="../media/image22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emf"/><Relationship Id="rId5" Type="http://schemas.openxmlformats.org/officeDocument/2006/relationships/image" Target="../media/image26.emf"/><Relationship Id="rId4" Type="http://schemas.openxmlformats.org/officeDocument/2006/relationships/image" Target="../media/image25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emf"/><Relationship Id="rId5" Type="http://schemas.openxmlformats.org/officeDocument/2006/relationships/image" Target="../media/image29.emf"/><Relationship Id="rId4" Type="http://schemas.openxmlformats.org/officeDocument/2006/relationships/image" Target="../media/image28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emf"/><Relationship Id="rId5" Type="http://schemas.openxmlformats.org/officeDocument/2006/relationships/image" Target="../media/image32.emf"/><Relationship Id="rId4" Type="http://schemas.openxmlformats.org/officeDocument/2006/relationships/image" Target="../media/image31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microsoft.com/office/2007/relationships/hdphoto" Target="../media/hdphoto7.wdp"/><Relationship Id="rId3" Type="http://schemas.openxmlformats.org/officeDocument/2006/relationships/image" Target="../media/image34.png"/><Relationship Id="rId7" Type="http://schemas.microsoft.com/office/2007/relationships/hdphoto" Target="../media/hdphoto4.wdp"/><Relationship Id="rId12" Type="http://schemas.openxmlformats.org/officeDocument/2006/relationships/image" Target="../media/image3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microsoft.com/office/2007/relationships/hdphoto" Target="../media/hdphoto6.wdp"/><Relationship Id="rId5" Type="http://schemas.microsoft.com/office/2007/relationships/hdphoto" Target="../media/hdphoto3.wdp"/><Relationship Id="rId15" Type="http://schemas.microsoft.com/office/2007/relationships/hdphoto" Target="../media/hdphoto8.wdp"/><Relationship Id="rId10" Type="http://schemas.openxmlformats.org/officeDocument/2006/relationships/image" Target="../media/image38.png"/><Relationship Id="rId4" Type="http://schemas.openxmlformats.org/officeDocument/2006/relationships/image" Target="../media/image35.png"/><Relationship Id="rId9" Type="http://schemas.microsoft.com/office/2007/relationships/hdphoto" Target="../media/hdphoto5.wdp"/><Relationship Id="rId14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emf"/><Relationship Id="rId3" Type="http://schemas.openxmlformats.org/officeDocument/2006/relationships/image" Target="../media/image41.png"/><Relationship Id="rId7" Type="http://schemas.openxmlformats.org/officeDocument/2006/relationships/image" Target="../media/image44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emf"/><Relationship Id="rId5" Type="http://schemas.openxmlformats.org/officeDocument/2006/relationships/image" Target="../media/image42.emf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emf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abetka.ukrlife.org/time_ua.html" TargetMode="External"/><Relationship Id="rId2" Type="http://schemas.openxmlformats.org/officeDocument/2006/relationships/hyperlink" Target="https://dovidka.biz.ua/prysliv-ya-pro-dni-tyzhnya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ogle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2627784" y="1628800"/>
            <a:ext cx="5832475" cy="2880320"/>
          </a:xfrm>
        </p:spPr>
        <p:txBody>
          <a:bodyPr/>
          <a:lstStyle/>
          <a:p>
            <a:pPr eaLnBrk="1" hangingPunct="1"/>
            <a:r>
              <a:rPr lang="ru-RU" b="1" dirty="0" smtClean="0">
                <a:solidFill>
                  <a:srgbClr val="FF0000"/>
                </a:solidFill>
                <a:effectLst>
                  <a:innerShdw blurRad="114300">
                    <a:prstClr val="black"/>
                  </a:innerShdw>
                </a:effectLst>
              </a:rPr>
              <a:t/>
            </a:r>
            <a:br>
              <a:rPr lang="ru-RU" b="1" dirty="0" smtClean="0">
                <a:solidFill>
                  <a:srgbClr val="FF0000"/>
                </a:solidFill>
                <a:effectLst>
                  <a:innerShdw blurRad="114300">
                    <a:prstClr val="black"/>
                  </a:innerShdw>
                </a:effectLst>
              </a:rPr>
            </a:br>
            <a:endParaRPr lang="ru-RU" dirty="0" smtClean="0">
              <a:solidFill>
                <a:srgbClr val="FF0000"/>
              </a:solidFill>
              <a:effectLst>
                <a:innerShdw blurRad="114300">
                  <a:prstClr val="black"/>
                </a:inn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7744" y="3897052"/>
            <a:ext cx="5256584" cy="1224136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«Дні тижня»</a:t>
            </a:r>
            <a:endParaRPr lang="ru-RU" dirty="0" smtClean="0">
              <a:solidFill>
                <a:srgbClr val="043206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51720" y="425510"/>
            <a:ext cx="5975738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Робота </a:t>
            </a:r>
          </a:p>
          <a:p>
            <a:pPr algn="ctr"/>
            <a:r>
              <a:rPr lang="uk-UA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зі словниковими</a:t>
            </a:r>
          </a:p>
          <a:p>
            <a:pPr algn="ctr"/>
            <a:r>
              <a:rPr lang="uk-UA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с</a:t>
            </a:r>
            <a:r>
              <a:rPr lang="uk-UA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ловами </a:t>
            </a:r>
          </a:p>
          <a:p>
            <a:pPr algn="ctr"/>
            <a:r>
              <a:rPr lang="uk-UA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у</a:t>
            </a:r>
            <a:r>
              <a:rPr lang="uk-UA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2 класі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11960" y="4653136"/>
            <a:ext cx="506807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Новогродівський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ЗЗСО</a:t>
            </a:r>
          </a:p>
          <a:p>
            <a:pPr algn="ctr"/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І-ІІІ ступенів №10 </a:t>
            </a:r>
          </a:p>
          <a:p>
            <a:pPr algn="ctr"/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м. Тараса Шевченка</a:t>
            </a:r>
          </a:p>
          <a:p>
            <a:pPr algn="ctr"/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Коваленко Л.А.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картинка для дітей квітка семицвітка"/>
          <p:cNvPicPr/>
          <p:nvPr/>
        </p:nvPicPr>
        <p:blipFill>
          <a:blip r:embed="rId2" cstate="print">
            <a:clrChange>
              <a:clrFrom>
                <a:srgbClr val="F2F1F7"/>
              </a:clrFrom>
              <a:clrTo>
                <a:srgbClr val="F2F1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413" y="332656"/>
            <a:ext cx="2965103" cy="273630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755576" y="260648"/>
            <a:ext cx="453650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 smtClean="0"/>
              <a:t>- 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755576" y="2204864"/>
            <a:ext cx="426642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Гра «Доповни речення»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Понеділок.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 …  .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 …  …  .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 …  …  …  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95536" y="116632"/>
            <a:ext cx="84550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ru-RU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1.День </a:t>
            </a:r>
            <a:r>
              <a:rPr lang="ru-RU" sz="32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тижня</a:t>
            </a:r>
            <a:r>
              <a:rPr lang="ru-RU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ru-RU" sz="32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між</a:t>
            </a:r>
            <a:r>
              <a:rPr lang="ru-RU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ru-RU" sz="32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неділею</a:t>
            </a:r>
            <a:r>
              <a:rPr lang="ru-RU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і </a:t>
            </a:r>
            <a:r>
              <a:rPr lang="ru-RU" sz="32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вівторком</a:t>
            </a:r>
            <a:r>
              <a:rPr lang="ru-RU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ru-RU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3728" y="908720"/>
            <a:ext cx="26287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err="1">
                <a:solidFill>
                  <a:srgbClr val="FF0000"/>
                </a:solidFill>
              </a:rPr>
              <a:t>п</a:t>
            </a:r>
            <a:r>
              <a:rPr lang="ru-RU" sz="3600" b="1" i="1" dirty="0" err="1" smtClean="0">
                <a:solidFill>
                  <a:srgbClr val="FF0000"/>
                </a:solidFill>
              </a:rPr>
              <a:t>онед</a:t>
            </a:r>
            <a:r>
              <a:rPr lang="uk-UA" sz="3600" b="1" i="1" dirty="0" smtClean="0">
                <a:solidFill>
                  <a:srgbClr val="FF0000"/>
                </a:solidFill>
              </a:rPr>
              <a:t>і</a:t>
            </a:r>
            <a:r>
              <a:rPr lang="ru-RU" sz="3600" b="1" i="1" dirty="0" err="1" smtClean="0">
                <a:solidFill>
                  <a:srgbClr val="FF0000"/>
                </a:solidFill>
              </a:rPr>
              <a:t>лок</a:t>
            </a:r>
            <a:r>
              <a:rPr lang="ru-RU" sz="3600" b="1" i="1" dirty="0" smtClean="0">
                <a:solidFill>
                  <a:srgbClr val="FF0000"/>
                </a:solidFill>
              </a:rPr>
              <a:t>.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95536" y="1340768"/>
            <a:ext cx="719113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2. </a:t>
            </a:r>
            <a:r>
              <a:rPr lang="ru-RU" sz="32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Утвори</a:t>
            </a:r>
            <a:r>
              <a:rPr lang="ru-RU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ru-RU" sz="32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нові</a:t>
            </a:r>
            <a:r>
              <a:rPr lang="ru-RU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слова з букв </a:t>
            </a:r>
            <a:r>
              <a:rPr lang="ru-RU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слова </a:t>
            </a:r>
          </a:p>
          <a:p>
            <a:pPr algn="ctr"/>
            <a:r>
              <a:rPr lang="ru-RU" sz="32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понеділок</a:t>
            </a:r>
            <a:r>
              <a:rPr lang="ru-RU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.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275856" y="3068960"/>
            <a:ext cx="519610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4. Ігри від діда Буквоїда.</a:t>
            </a:r>
            <a:endParaRPr lang="ru-RU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47864" y="3717032"/>
            <a:ext cx="551202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err="1" smtClean="0">
                <a:solidFill>
                  <a:srgbClr val="C00000"/>
                </a:solidFill>
              </a:rPr>
              <a:t>Пон.ділок</a:t>
            </a:r>
            <a:r>
              <a:rPr lang="ru-RU" sz="3200" i="1" dirty="0">
                <a:solidFill>
                  <a:srgbClr val="C00000"/>
                </a:solidFill>
              </a:rPr>
              <a:t>, </a:t>
            </a:r>
            <a:r>
              <a:rPr lang="ru-RU" sz="3200" i="1" dirty="0" err="1">
                <a:solidFill>
                  <a:srgbClr val="C00000"/>
                </a:solidFill>
              </a:rPr>
              <a:t>наче</a:t>
            </a:r>
            <a:r>
              <a:rPr lang="ru-RU" sz="3200" i="1" dirty="0">
                <a:solidFill>
                  <a:srgbClr val="C00000"/>
                </a:solidFill>
              </a:rPr>
              <a:t> </a:t>
            </a:r>
            <a:r>
              <a:rPr lang="ru-RU" sz="3200" i="1" dirty="0" err="1" smtClean="0">
                <a:solidFill>
                  <a:srgbClr val="C00000"/>
                </a:solidFill>
              </a:rPr>
              <a:t>та.о</a:t>
            </a:r>
            <a:r>
              <a:rPr lang="ru-RU" sz="3200" i="1" dirty="0">
                <a:solidFill>
                  <a:srgbClr val="C00000"/>
                </a:solidFill>
              </a:rPr>
              <a:t>,</a:t>
            </a:r>
          </a:p>
          <a:p>
            <a:r>
              <a:rPr lang="ru-RU" sz="3200" i="1" dirty="0">
                <a:solidFill>
                  <a:srgbClr val="C00000"/>
                </a:solidFill>
              </a:rPr>
              <a:t>В </a:t>
            </a:r>
            <a:r>
              <a:rPr lang="ru-RU" sz="3200" i="1" dirty="0" err="1" smtClean="0">
                <a:solidFill>
                  <a:srgbClr val="C00000"/>
                </a:solidFill>
              </a:rPr>
              <a:t>н.ого</a:t>
            </a:r>
            <a:r>
              <a:rPr lang="ru-RU" sz="3200" i="1" dirty="0" smtClean="0">
                <a:solidFill>
                  <a:srgbClr val="C00000"/>
                </a:solidFill>
              </a:rPr>
              <a:t> </a:t>
            </a:r>
            <a:r>
              <a:rPr lang="ru-RU" sz="3200" i="1" dirty="0" err="1" smtClean="0">
                <a:solidFill>
                  <a:srgbClr val="C00000"/>
                </a:solidFill>
              </a:rPr>
              <a:t>різ.их</a:t>
            </a:r>
            <a:r>
              <a:rPr lang="ru-RU" sz="3200" i="1" dirty="0" smtClean="0">
                <a:solidFill>
                  <a:srgbClr val="C00000"/>
                </a:solidFill>
              </a:rPr>
              <a:t> справ </a:t>
            </a:r>
            <a:r>
              <a:rPr lang="ru-RU" sz="3200" i="1" dirty="0" err="1" smtClean="0">
                <a:solidFill>
                  <a:srgbClr val="C00000"/>
                </a:solidFill>
              </a:rPr>
              <a:t>б.гато</a:t>
            </a:r>
            <a:r>
              <a:rPr lang="ru-RU" sz="3200" i="1" dirty="0">
                <a:solidFill>
                  <a:srgbClr val="C00000"/>
                </a:solidFill>
              </a:rPr>
              <a:t>,</a:t>
            </a:r>
          </a:p>
          <a:p>
            <a:r>
              <a:rPr lang="ru-RU" sz="3200" i="1" dirty="0">
                <a:solidFill>
                  <a:srgbClr val="C00000"/>
                </a:solidFill>
              </a:rPr>
              <a:t>Та </a:t>
            </a:r>
            <a:r>
              <a:rPr lang="ru-RU" sz="3200" i="1" dirty="0" err="1" smtClean="0">
                <a:solidFill>
                  <a:srgbClr val="C00000"/>
                </a:solidFill>
              </a:rPr>
              <a:t>до.ки</a:t>
            </a:r>
            <a:r>
              <a:rPr lang="ru-RU" sz="3200" i="1" dirty="0" smtClean="0">
                <a:solidFill>
                  <a:srgbClr val="C00000"/>
                </a:solidFill>
              </a:rPr>
              <a:t> .ого </a:t>
            </a:r>
            <a:r>
              <a:rPr lang="ru-RU" sz="3200" i="1" dirty="0">
                <a:solidFill>
                  <a:srgbClr val="C00000"/>
                </a:solidFill>
              </a:rPr>
              <a:t>й </a:t>
            </a:r>
            <a:r>
              <a:rPr lang="ru-RU" sz="3200" i="1" dirty="0" err="1" smtClean="0">
                <a:solidFill>
                  <a:srgbClr val="C00000"/>
                </a:solidFill>
              </a:rPr>
              <a:t>с.нки</a:t>
            </a:r>
            <a:endParaRPr lang="ru-RU" sz="3200" i="1" dirty="0">
              <a:solidFill>
                <a:srgbClr val="C00000"/>
              </a:solidFill>
            </a:endParaRPr>
          </a:p>
          <a:p>
            <a:r>
              <a:rPr lang="ru-RU" sz="3200" i="1" dirty="0" err="1" smtClean="0">
                <a:solidFill>
                  <a:srgbClr val="C00000"/>
                </a:solidFill>
              </a:rPr>
              <a:t>Пом.гають</a:t>
            </a:r>
            <a:r>
              <a:rPr lang="ru-RU" sz="3200" i="1" dirty="0" smtClean="0">
                <a:solidFill>
                  <a:srgbClr val="C00000"/>
                </a:solidFill>
              </a:rPr>
              <a:t> </a:t>
            </a:r>
            <a:r>
              <a:rPr lang="ru-RU" sz="3200" i="1" dirty="0" err="1" smtClean="0">
                <a:solidFill>
                  <a:srgbClr val="C00000"/>
                </a:solidFill>
              </a:rPr>
              <a:t>залю.ки</a:t>
            </a:r>
            <a:r>
              <a:rPr lang="ru-RU" sz="3200" i="1" dirty="0">
                <a:solidFill>
                  <a:srgbClr val="C00000"/>
                </a:solidFill>
              </a:rPr>
              <a:t>.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293096"/>
            <a:ext cx="2545656" cy="2340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51553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696" y="404664"/>
            <a:ext cx="5944115" cy="64013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323" y="1052736"/>
            <a:ext cx="8821677" cy="34750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189" y="3142681"/>
            <a:ext cx="6986622" cy="34140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576" y="3501008"/>
            <a:ext cx="7992888" cy="194421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600" y="2204864"/>
            <a:ext cx="7776864" cy="86409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1601" y="1484784"/>
            <a:ext cx="7776864" cy="911816"/>
          </a:xfrm>
          <a:prstGeom prst="rect">
            <a:avLst/>
          </a:prstGeom>
        </p:spPr>
      </p:pic>
      <p:pic>
        <p:nvPicPr>
          <p:cNvPr id="8" name="Picture 4" descr="C:\Documents and Settings\Оля\Рабочий стол\новіі фото\смивсапив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560" y="-22270"/>
            <a:ext cx="1224136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5267617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052736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/>
            </a:r>
            <a:br>
              <a:rPr lang="ru-RU" b="1" dirty="0" smtClean="0">
                <a:solidFill>
                  <a:srgbClr val="00B050"/>
                </a:solidFill>
              </a:rPr>
            </a:b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12160" y="404664"/>
            <a:ext cx="2962913" cy="27373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27584" y="404664"/>
            <a:ext cx="49309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Днів у тижні </a:t>
            </a:r>
            <a:r>
              <a:rPr lang="uk-UA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ровно</a:t>
            </a: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сім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9592" y="908720"/>
            <a:ext cx="41351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Назви вивчимо усі</a:t>
            </a:r>
            <a:r>
              <a:rPr lang="uk-UA" dirty="0" smtClean="0"/>
              <a:t>: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99592" y="1412776"/>
            <a:ext cx="38603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- перший день,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99592" y="1916832"/>
            <a:ext cx="34740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за ним … йде</a:t>
            </a:r>
            <a:r>
              <a:rPr lang="uk-UA" dirty="0" smtClean="0"/>
              <a:t>.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843808" y="2420888"/>
            <a:ext cx="33118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вівторок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99592" y="3717032"/>
            <a:ext cx="20882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 = ● </a:t>
            </a:r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‒ </a:t>
            </a:r>
            <a:r>
              <a:rPr lang="ru-RU" b="1" dirty="0">
                <a:solidFill>
                  <a:prstClr val="black"/>
                </a:solidFill>
                <a:latin typeface="Arial" charset="0"/>
              </a:rPr>
              <a:t>‒</a:t>
            </a:r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 </a:t>
            </a:r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● </a:t>
            </a:r>
            <a:r>
              <a:rPr lang="ru-RU" b="1" dirty="0">
                <a:solidFill>
                  <a:prstClr val="black"/>
                </a:solidFill>
                <a:latin typeface="Arial" charset="0"/>
              </a:rPr>
              <a:t>‒ ● ‒ </a:t>
            </a:r>
            <a:endParaRPr lang="ru-RU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3717032"/>
            <a:ext cx="187220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= </a:t>
            </a:r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● ‒  </a:t>
            </a:r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= </a:t>
            </a:r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● ‒ </a:t>
            </a:r>
            <a:r>
              <a:rPr lang="ru-RU" b="1" dirty="0">
                <a:solidFill>
                  <a:prstClr val="black"/>
                </a:solidFill>
                <a:latin typeface="Arial" charset="0"/>
              </a:rPr>
              <a:t>● ‒ 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491880" y="3717032"/>
            <a:ext cx="187220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prstClr val="black"/>
                </a:solidFill>
                <a:latin typeface="Arial" charset="0"/>
              </a:rPr>
              <a:t>‒ </a:t>
            </a:r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● </a:t>
            </a:r>
            <a:r>
              <a:rPr lang="ru-RU" b="1" dirty="0">
                <a:solidFill>
                  <a:prstClr val="black"/>
                </a:solidFill>
                <a:latin typeface="Arial" charset="0"/>
              </a:rPr>
              <a:t>‒ ‒ ● ‒  </a:t>
            </a:r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● =</a:t>
            </a:r>
            <a:endParaRPr lang="ru-RU" dirty="0"/>
          </a:p>
        </p:txBody>
      </p:sp>
      <p:sp>
        <p:nvSpPr>
          <p:cNvPr id="21" name="Стрелка углом вверх 20"/>
          <p:cNvSpPr/>
          <p:nvPr/>
        </p:nvSpPr>
        <p:spPr>
          <a:xfrm rot="10800000">
            <a:off x="1907704" y="2924944"/>
            <a:ext cx="1080120" cy="72008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16" y="4509120"/>
            <a:ext cx="1201016" cy="120101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635896" y="5013176"/>
            <a:ext cx="6552728" cy="8940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ru-RU" sz="11500" dirty="0">
              <a:solidFill>
                <a:prstClr val="black"/>
              </a:solidFill>
            </a:endParaRPr>
          </a:p>
          <a:p>
            <a:pPr lvl="0"/>
            <a:endParaRPr lang="ru-RU" sz="11500" dirty="0">
              <a:solidFill>
                <a:prstClr val="black"/>
              </a:solidFill>
            </a:endParaRPr>
          </a:p>
          <a:p>
            <a:pPr lvl="0"/>
            <a:endParaRPr lang="ru-RU" sz="11500" dirty="0" smtClean="0">
              <a:solidFill>
                <a:prstClr val="black"/>
              </a:solidFill>
            </a:endParaRPr>
          </a:p>
          <a:p>
            <a:pPr lvl="0"/>
            <a:endParaRPr lang="ru-RU" sz="11500" dirty="0" smtClean="0">
              <a:solidFill>
                <a:prstClr val="black"/>
              </a:solidFill>
            </a:endParaRPr>
          </a:p>
          <a:p>
            <a:endParaRPr lang="ru-RU" sz="115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267744" y="4221088"/>
            <a:ext cx="83869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y-AM" sz="11500" dirty="0">
                <a:solidFill>
                  <a:prstClr val="black"/>
                </a:solidFill>
              </a:rPr>
              <a:t>՚՚</a:t>
            </a:r>
            <a:endParaRPr lang="ru-RU" dirty="0"/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4365104"/>
            <a:ext cx="1371476" cy="1371476"/>
          </a:xfrm>
          <a:prstGeom prst="rect">
            <a:avLst/>
          </a:prstGeom>
        </p:spPr>
      </p:pic>
      <p:sp>
        <p:nvSpPr>
          <p:cNvPr id="26" name="Прямоугольник 25"/>
          <p:cNvSpPr/>
          <p:nvPr/>
        </p:nvSpPr>
        <p:spPr>
          <a:xfrm>
            <a:off x="4355976" y="4221088"/>
            <a:ext cx="83869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y-AM" sz="11500" dirty="0">
                <a:solidFill>
                  <a:prstClr val="black"/>
                </a:solidFill>
              </a:rPr>
              <a:t>՚՚</a:t>
            </a:r>
            <a:endParaRPr lang="ru-RU" dirty="0"/>
          </a:p>
        </p:txBody>
      </p:sp>
      <p:pic>
        <p:nvPicPr>
          <p:cNvPr id="27" name="Рисунок 26" descr="C:\Users\Людмила\Pictures\око, коза, сіль.pn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277" b="39308" l="4141" r="434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5526" b="55963"/>
          <a:stretch/>
        </p:blipFill>
        <p:spPr bwMode="auto">
          <a:xfrm>
            <a:off x="4932040" y="4365104"/>
            <a:ext cx="1966838" cy="15121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8" name="Прямоугольник 27"/>
          <p:cNvSpPr/>
          <p:nvPr/>
        </p:nvSpPr>
        <p:spPr>
          <a:xfrm>
            <a:off x="6732240" y="4221088"/>
            <a:ext cx="511679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y-AM" sz="11500" dirty="0">
                <a:solidFill>
                  <a:prstClr val="black"/>
                </a:solidFill>
              </a:rPr>
              <a:t>՚</a:t>
            </a:r>
            <a:endParaRPr lang="ru-RU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2555776" y="5517232"/>
            <a:ext cx="381642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200" b="1" cap="none" spc="0" dirty="0" smtClean="0">
                <a:ln/>
                <a:solidFill>
                  <a:srgbClr val="7030A0"/>
                </a:solidFill>
                <a:effectLst/>
              </a:rPr>
              <a:t>вівторок</a:t>
            </a:r>
            <a:endParaRPr lang="ru-RU" sz="3200" b="1" cap="none" spc="0" dirty="0">
              <a:ln/>
              <a:solidFill>
                <a:srgbClr val="7030A0"/>
              </a:soli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1607" y="1308830"/>
            <a:ext cx="2092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FF0000"/>
                </a:solidFill>
              </a:rPr>
              <a:t>Понеділок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464843" y="1810271"/>
            <a:ext cx="17316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FF0000"/>
                </a:solidFill>
              </a:rPr>
              <a:t>вівторок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  <p:bldP spid="13" grpId="0" animBg="1"/>
      <p:bldP spid="14" grpId="0" animBg="1"/>
      <p:bldP spid="21" grpId="0" animBg="1"/>
      <p:bldP spid="29" grpId="0"/>
      <p:bldP spid="5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052736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/>
            </a:r>
            <a:br>
              <a:rPr lang="ru-RU" b="1" dirty="0" smtClean="0">
                <a:solidFill>
                  <a:srgbClr val="00B050"/>
                </a:solidFill>
              </a:rPr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548680"/>
            <a:ext cx="5944115" cy="6401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723" y="1196752"/>
            <a:ext cx="8547103" cy="35588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065" y="4077072"/>
            <a:ext cx="8424935" cy="108012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5438" y="5373216"/>
            <a:ext cx="8424936" cy="1008112"/>
          </a:xfrm>
          <a:prstGeom prst="rect">
            <a:avLst/>
          </a:prstGeom>
        </p:spPr>
      </p:pic>
      <p:pic>
        <p:nvPicPr>
          <p:cNvPr id="13" name="Объект 12"/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877710" y="1484784"/>
            <a:ext cx="8280920" cy="1944216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483995" y="3284984"/>
            <a:ext cx="814915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2.«Зберіть» речення, запишіть каліграфічно.</a:t>
            </a:r>
            <a:endParaRPr lang="ru-RU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" name="Picture 4" descr="C:\Documents and Settings\Оля\Рабочий стол\новіі фото\смивсапив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188640"/>
            <a:ext cx="1080120" cy="10801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2877514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052736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/>
            </a:r>
            <a:br>
              <a:rPr lang="ru-RU" b="1" dirty="0" smtClean="0">
                <a:solidFill>
                  <a:srgbClr val="00B050"/>
                </a:solidFill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548680"/>
            <a:ext cx="63385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Вранці ми із добрим ділом </a:t>
            </a:r>
            <a:r>
              <a:rPr lang="uk-UA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</a:t>
            </a:r>
            <a:r>
              <a:rPr lang="uk-UA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ривітали …</a:t>
            </a:r>
            <a:endParaRPr lang="ru-RU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980728"/>
            <a:ext cx="614405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Ніченька минула скоро трудовий іде ...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76256" y="980728"/>
            <a:ext cx="18166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2800" b="1" dirty="0">
                <a:ln/>
                <a:solidFill>
                  <a:srgbClr val="00B050"/>
                </a:solidFill>
              </a:rPr>
              <a:t>в</a:t>
            </a:r>
            <a:r>
              <a:rPr lang="uk-UA" sz="2800" b="1" cap="none" spc="0" dirty="0" smtClean="0">
                <a:ln/>
                <a:solidFill>
                  <a:srgbClr val="00B050"/>
                </a:solidFill>
                <a:effectLst/>
              </a:rPr>
              <a:t>івторок</a:t>
            </a:r>
            <a:r>
              <a:rPr lang="uk-UA" sz="2400" b="1" cap="none" spc="0" dirty="0" smtClean="0">
                <a:ln/>
                <a:solidFill>
                  <a:srgbClr val="00B050"/>
                </a:solidFill>
                <a:effectLst/>
              </a:rPr>
              <a:t> </a:t>
            </a:r>
            <a:endParaRPr lang="ru-RU" sz="2400" b="1" cap="none" spc="0" dirty="0">
              <a:ln/>
              <a:solidFill>
                <a:srgbClr val="00B050"/>
              </a:solidFill>
              <a:effectLst/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 smtClean="0"/>
          </a:p>
          <a:p>
            <a:endParaRPr lang="uk-UA" dirty="0"/>
          </a:p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748850" y="476672"/>
            <a:ext cx="19865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00B050"/>
                </a:solidFill>
              </a:rPr>
              <a:t>понеділок</a:t>
            </a:r>
            <a:endParaRPr lang="ru-RU" sz="2800" b="1" cap="none" spc="0" dirty="0">
              <a:ln/>
              <a:solidFill>
                <a:srgbClr val="00B050"/>
              </a:solidFill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43783" y="1412776"/>
            <a:ext cx="618002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Спритна, вміла, молода вже настала …</a:t>
            </a:r>
            <a:endParaRPr lang="ru-RU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187624" y="1916832"/>
            <a:ext cx="189186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/>
                <a:solidFill>
                  <a:srgbClr val="C00000"/>
                </a:solidFill>
                <a:effectLst/>
              </a:rPr>
              <a:t>СЕРЕДА</a:t>
            </a:r>
            <a:endParaRPr lang="ru-RU" sz="32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9592" y="2420888"/>
            <a:ext cx="646933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Зробіть звуковий аналіз слова</a:t>
            </a:r>
            <a:endParaRPr lang="ru-RU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707904" y="1988840"/>
            <a:ext cx="180020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prstClr val="black"/>
                </a:solidFill>
                <a:latin typeface="Arial" charset="0"/>
              </a:rPr>
              <a:t> ‒ ● ‒  </a:t>
            </a:r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● </a:t>
            </a:r>
            <a:r>
              <a:rPr lang="ru-RU" b="1" dirty="0">
                <a:solidFill>
                  <a:prstClr val="black"/>
                </a:solidFill>
                <a:latin typeface="Arial" charset="0"/>
              </a:rPr>
              <a:t>‒ </a:t>
            </a:r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●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39552" y="4653136"/>
            <a:ext cx="8340680" cy="11387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8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Доберіть прикметники до кожної букви слова</a:t>
            </a:r>
          </a:p>
          <a:p>
            <a:pPr algn="ctr"/>
            <a:r>
              <a:rPr lang="uk-UA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с</a:t>
            </a:r>
            <a:r>
              <a:rPr lang="uk-UA" sz="4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ереда </a:t>
            </a:r>
            <a:endParaRPr lang="ru-RU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7" name="Облако 16"/>
          <p:cNvSpPr/>
          <p:nvPr/>
        </p:nvSpPr>
        <p:spPr>
          <a:xfrm>
            <a:off x="683568" y="3212976"/>
            <a:ext cx="2376264" cy="1152128"/>
          </a:xfrm>
          <a:prstGeom prst="clou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err="1" smtClean="0">
                <a:solidFill>
                  <a:schemeClr val="tx1"/>
                </a:solidFill>
              </a:rPr>
              <a:t>сиреда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8" name="Облако 17"/>
          <p:cNvSpPr/>
          <p:nvPr/>
        </p:nvSpPr>
        <p:spPr>
          <a:xfrm>
            <a:off x="3563888" y="3284984"/>
            <a:ext cx="2232248" cy="108012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err="1" smtClean="0">
                <a:solidFill>
                  <a:schemeClr val="tx1"/>
                </a:solidFill>
              </a:rPr>
              <a:t>сирида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9" name="Облако 18"/>
          <p:cNvSpPr/>
          <p:nvPr/>
        </p:nvSpPr>
        <p:spPr>
          <a:xfrm>
            <a:off x="6372200" y="3284984"/>
            <a:ext cx="2160240" cy="1080120"/>
          </a:xfrm>
          <a:prstGeom prst="cloud">
            <a:avLst/>
          </a:prstGeom>
          <a:solidFill>
            <a:srgbClr val="EF1D8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solidFill>
                  <a:schemeClr val="tx1"/>
                </a:solidFill>
              </a:rPr>
              <a:t>середа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2280" y="1412776"/>
            <a:ext cx="1772537" cy="1634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36974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  <p:bldP spid="13" grpId="0"/>
      <p:bldP spid="14" grpId="0"/>
      <p:bldP spid="15" grpId="0" animBg="1"/>
      <p:bldP spid="16" grpId="0"/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052736"/>
            <a:ext cx="8229600" cy="1143000"/>
          </a:xfrm>
        </p:spPr>
        <p:txBody>
          <a:bodyPr/>
          <a:lstStyle/>
          <a:p>
            <a:r>
              <a:rPr lang="ru-RU" b="1" smtClean="0">
                <a:solidFill>
                  <a:srgbClr val="00B050"/>
                </a:solidFill>
              </a:rPr>
              <a:t/>
            </a:r>
            <a:br>
              <a:rPr lang="ru-RU" b="1" smtClean="0">
                <a:solidFill>
                  <a:srgbClr val="00B050"/>
                </a:solidFill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9672" y="404664"/>
            <a:ext cx="5944115" cy="6401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11560" y="2924944"/>
            <a:ext cx="793762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2.Утворіть речення, запишіть каліграфічно.</a:t>
            </a:r>
            <a:endParaRPr lang="ru-RU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723" y="1196752"/>
            <a:ext cx="8547103" cy="35588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84" y="1484784"/>
            <a:ext cx="7957391" cy="97000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584" y="2060848"/>
            <a:ext cx="8064895" cy="108012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99592" y="3356992"/>
            <a:ext cx="77048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err="1" smtClean="0"/>
              <a:t>Середа</a:t>
            </a:r>
            <a:r>
              <a:rPr lang="ru-RU" sz="3200" dirty="0" err="1" smtClean="0"/>
              <a:t>названатакзасвоєсерединнеположенняміжсімомаднямитижня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576" y="4365104"/>
            <a:ext cx="8208912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11265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052736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/>
            </a:r>
            <a:br>
              <a:rPr lang="ru-RU" b="1" dirty="0" smtClean="0">
                <a:solidFill>
                  <a:srgbClr val="00B050"/>
                </a:solidFill>
              </a:rPr>
            </a:br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9405195"/>
              </p:ext>
            </p:extLst>
          </p:nvPr>
        </p:nvGraphicFramePr>
        <p:xfrm>
          <a:off x="755576" y="3861048"/>
          <a:ext cx="7848876" cy="10436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60214">
                  <a:extLst>
                    <a:ext uri="{9D8B030D-6E8A-4147-A177-3AD203B41FA5}">
                      <a16:colId xmlns:a16="http://schemas.microsoft.com/office/drawing/2014/main" val="3878925946"/>
                    </a:ext>
                  </a:extLst>
                </a:gridCol>
                <a:gridCol w="560214">
                  <a:extLst>
                    <a:ext uri="{9D8B030D-6E8A-4147-A177-3AD203B41FA5}">
                      <a16:colId xmlns:a16="http://schemas.microsoft.com/office/drawing/2014/main" val="1391602700"/>
                    </a:ext>
                  </a:extLst>
                </a:gridCol>
                <a:gridCol w="560214">
                  <a:extLst>
                    <a:ext uri="{9D8B030D-6E8A-4147-A177-3AD203B41FA5}">
                      <a16:colId xmlns:a16="http://schemas.microsoft.com/office/drawing/2014/main" val="1445256898"/>
                    </a:ext>
                  </a:extLst>
                </a:gridCol>
                <a:gridCol w="560214">
                  <a:extLst>
                    <a:ext uri="{9D8B030D-6E8A-4147-A177-3AD203B41FA5}">
                      <a16:colId xmlns:a16="http://schemas.microsoft.com/office/drawing/2014/main" val="3857657542"/>
                    </a:ext>
                  </a:extLst>
                </a:gridCol>
                <a:gridCol w="560214">
                  <a:extLst>
                    <a:ext uri="{9D8B030D-6E8A-4147-A177-3AD203B41FA5}">
                      <a16:colId xmlns:a16="http://schemas.microsoft.com/office/drawing/2014/main" val="844774067"/>
                    </a:ext>
                  </a:extLst>
                </a:gridCol>
                <a:gridCol w="560214">
                  <a:extLst>
                    <a:ext uri="{9D8B030D-6E8A-4147-A177-3AD203B41FA5}">
                      <a16:colId xmlns:a16="http://schemas.microsoft.com/office/drawing/2014/main" val="2339899945"/>
                    </a:ext>
                  </a:extLst>
                </a:gridCol>
                <a:gridCol w="560214">
                  <a:extLst>
                    <a:ext uri="{9D8B030D-6E8A-4147-A177-3AD203B41FA5}">
                      <a16:colId xmlns:a16="http://schemas.microsoft.com/office/drawing/2014/main" val="2684895378"/>
                    </a:ext>
                  </a:extLst>
                </a:gridCol>
                <a:gridCol w="561054">
                  <a:extLst>
                    <a:ext uri="{9D8B030D-6E8A-4147-A177-3AD203B41FA5}">
                      <a16:colId xmlns:a16="http://schemas.microsoft.com/office/drawing/2014/main" val="2792103487"/>
                    </a:ext>
                  </a:extLst>
                </a:gridCol>
                <a:gridCol w="561054">
                  <a:extLst>
                    <a:ext uri="{9D8B030D-6E8A-4147-A177-3AD203B41FA5}">
                      <a16:colId xmlns:a16="http://schemas.microsoft.com/office/drawing/2014/main" val="812663345"/>
                    </a:ext>
                  </a:extLst>
                </a:gridCol>
                <a:gridCol w="561054">
                  <a:extLst>
                    <a:ext uri="{9D8B030D-6E8A-4147-A177-3AD203B41FA5}">
                      <a16:colId xmlns:a16="http://schemas.microsoft.com/office/drawing/2014/main" val="3309565356"/>
                    </a:ext>
                  </a:extLst>
                </a:gridCol>
                <a:gridCol w="561054">
                  <a:extLst>
                    <a:ext uri="{9D8B030D-6E8A-4147-A177-3AD203B41FA5}">
                      <a16:colId xmlns:a16="http://schemas.microsoft.com/office/drawing/2014/main" val="3583355954"/>
                    </a:ext>
                  </a:extLst>
                </a:gridCol>
                <a:gridCol w="561054">
                  <a:extLst>
                    <a:ext uri="{9D8B030D-6E8A-4147-A177-3AD203B41FA5}">
                      <a16:colId xmlns:a16="http://schemas.microsoft.com/office/drawing/2014/main" val="275384548"/>
                    </a:ext>
                  </a:extLst>
                </a:gridCol>
                <a:gridCol w="561054">
                  <a:extLst>
                    <a:ext uri="{9D8B030D-6E8A-4147-A177-3AD203B41FA5}">
                      <a16:colId xmlns:a16="http://schemas.microsoft.com/office/drawing/2014/main" val="888617092"/>
                    </a:ext>
                  </a:extLst>
                </a:gridCol>
                <a:gridCol w="561054">
                  <a:extLst>
                    <a:ext uri="{9D8B030D-6E8A-4147-A177-3AD203B41FA5}">
                      <a16:colId xmlns:a16="http://schemas.microsoft.com/office/drawing/2014/main" val="420847241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6867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3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3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3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3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k-UA" sz="32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endParaRPr lang="ru-RU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4867523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-324544" y="404664"/>
            <a:ext cx="748883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   1. Йде четвертий </a:t>
            </a:r>
            <a:r>
              <a:rPr lang="uk-UA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д</a:t>
            </a:r>
            <a:r>
              <a:rPr lang="uk-UA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ень тепер,</a:t>
            </a:r>
          </a:p>
          <a:p>
            <a:pPr algn="ctr"/>
            <a:r>
              <a:rPr lang="uk-UA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Називається               …</a:t>
            </a:r>
            <a:endParaRPr lang="ru-RU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7944" y="764704"/>
            <a:ext cx="19268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i="1" dirty="0" smtClean="0">
                <a:solidFill>
                  <a:srgbClr val="C00000"/>
                </a:solidFill>
              </a:rPr>
              <a:t>четвер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  <p:pic>
        <p:nvPicPr>
          <p:cNvPr id="7" name="Рисунок 6" descr="Картинки по запросу картинка для дітей квітка семицвітка"/>
          <p:cNvPicPr/>
          <p:nvPr/>
        </p:nvPicPr>
        <p:blipFill>
          <a:blip r:embed="rId2" cstate="print">
            <a:clrChange>
              <a:clrFrom>
                <a:srgbClr val="F2F1F7"/>
              </a:clrFrom>
              <a:clrTo>
                <a:srgbClr val="F2F1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7968" y="260648"/>
            <a:ext cx="2965103" cy="273630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107504" y="2852936"/>
            <a:ext cx="6763664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  <a:r>
              <a:rPr lang="uk-UA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. Визначте, які слова заховалися за номерами</a:t>
            </a:r>
            <a:endParaRPr lang="ru-RU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1412776"/>
            <a:ext cx="5628226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2. Виберіть відповідну звукову схему </a:t>
            </a:r>
            <a:endParaRPr lang="ru-RU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99592" y="2492896"/>
            <a:ext cx="180020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prstClr val="black"/>
                </a:solidFill>
                <a:latin typeface="Arial" charset="0"/>
              </a:rPr>
              <a:t>‒ </a:t>
            </a:r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● </a:t>
            </a:r>
            <a:r>
              <a:rPr lang="ru-RU" b="1" dirty="0">
                <a:solidFill>
                  <a:prstClr val="black"/>
                </a:solidFill>
                <a:latin typeface="Arial" charset="0"/>
              </a:rPr>
              <a:t>‒  </a:t>
            </a:r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● </a:t>
            </a:r>
            <a:r>
              <a:rPr lang="ru-RU" b="1" dirty="0">
                <a:solidFill>
                  <a:prstClr val="black"/>
                </a:solidFill>
                <a:latin typeface="Arial" charset="0"/>
              </a:rPr>
              <a:t>‒ </a:t>
            </a:r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●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76056" y="2492896"/>
            <a:ext cx="180020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prstClr val="black"/>
                </a:solidFill>
                <a:latin typeface="Arial" charset="0"/>
              </a:rPr>
              <a:t>‒ </a:t>
            </a:r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● </a:t>
            </a:r>
            <a:r>
              <a:rPr lang="ru-RU" b="1" dirty="0">
                <a:solidFill>
                  <a:prstClr val="black"/>
                </a:solidFill>
                <a:latin typeface="Arial" charset="0"/>
              </a:rPr>
              <a:t>‒ ‒ ● ‒   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059832" y="2492896"/>
            <a:ext cx="180020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‒ </a:t>
            </a:r>
            <a:r>
              <a:rPr lang="ru-RU" b="1" dirty="0">
                <a:solidFill>
                  <a:prstClr val="black"/>
                </a:solidFill>
                <a:latin typeface="Arial" charset="0"/>
              </a:rPr>
              <a:t>● </a:t>
            </a:r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‒ ‒ </a:t>
            </a:r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● ● </a:t>
            </a:r>
            <a:endParaRPr lang="ru-RU" dirty="0"/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4287023"/>
              </p:ext>
            </p:extLst>
          </p:nvPr>
        </p:nvGraphicFramePr>
        <p:xfrm>
          <a:off x="755576" y="5661248"/>
          <a:ext cx="388843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>
                  <a:extLst>
                    <a:ext uri="{9D8B030D-6E8A-4147-A177-3AD203B41FA5}">
                      <a16:colId xmlns:a16="http://schemas.microsoft.com/office/drawing/2014/main" val="3534955011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877631068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3967035906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80094013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1161901877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994595483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765722070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138398816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10590816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uk-UA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2382417"/>
                  </a:ext>
                </a:extLst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6936892"/>
              </p:ext>
            </p:extLst>
          </p:nvPr>
        </p:nvGraphicFramePr>
        <p:xfrm>
          <a:off x="755576" y="4941168"/>
          <a:ext cx="35283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1049">
                  <a:extLst>
                    <a:ext uri="{9D8B030D-6E8A-4147-A177-3AD203B41FA5}">
                      <a16:colId xmlns:a16="http://schemas.microsoft.com/office/drawing/2014/main" val="2144103218"/>
                    </a:ext>
                  </a:extLst>
                </a:gridCol>
                <a:gridCol w="441049">
                  <a:extLst>
                    <a:ext uri="{9D8B030D-6E8A-4147-A177-3AD203B41FA5}">
                      <a16:colId xmlns:a16="http://schemas.microsoft.com/office/drawing/2014/main" val="1202318264"/>
                    </a:ext>
                  </a:extLst>
                </a:gridCol>
                <a:gridCol w="441049">
                  <a:extLst>
                    <a:ext uri="{9D8B030D-6E8A-4147-A177-3AD203B41FA5}">
                      <a16:colId xmlns:a16="http://schemas.microsoft.com/office/drawing/2014/main" val="260332703"/>
                    </a:ext>
                  </a:extLst>
                </a:gridCol>
                <a:gridCol w="441049">
                  <a:extLst>
                    <a:ext uri="{9D8B030D-6E8A-4147-A177-3AD203B41FA5}">
                      <a16:colId xmlns:a16="http://schemas.microsoft.com/office/drawing/2014/main" val="3064152491"/>
                    </a:ext>
                  </a:extLst>
                </a:gridCol>
                <a:gridCol w="441049">
                  <a:extLst>
                    <a:ext uri="{9D8B030D-6E8A-4147-A177-3AD203B41FA5}">
                      <a16:colId xmlns:a16="http://schemas.microsoft.com/office/drawing/2014/main" val="1432583093"/>
                    </a:ext>
                  </a:extLst>
                </a:gridCol>
                <a:gridCol w="441049">
                  <a:extLst>
                    <a:ext uri="{9D8B030D-6E8A-4147-A177-3AD203B41FA5}">
                      <a16:colId xmlns:a16="http://schemas.microsoft.com/office/drawing/2014/main" val="79568939"/>
                    </a:ext>
                  </a:extLst>
                </a:gridCol>
                <a:gridCol w="441049">
                  <a:extLst>
                    <a:ext uri="{9D8B030D-6E8A-4147-A177-3AD203B41FA5}">
                      <a16:colId xmlns:a16="http://schemas.microsoft.com/office/drawing/2014/main" val="710590106"/>
                    </a:ext>
                  </a:extLst>
                </a:gridCol>
                <a:gridCol w="441049">
                  <a:extLst>
                    <a:ext uri="{9D8B030D-6E8A-4147-A177-3AD203B41FA5}">
                      <a16:colId xmlns:a16="http://schemas.microsoft.com/office/drawing/2014/main" val="27931359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7864157"/>
                  </a:ext>
                </a:extLst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015128"/>
              </p:ext>
            </p:extLst>
          </p:nvPr>
        </p:nvGraphicFramePr>
        <p:xfrm>
          <a:off x="755576" y="6093296"/>
          <a:ext cx="266429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4049">
                  <a:extLst>
                    <a:ext uri="{9D8B030D-6E8A-4147-A177-3AD203B41FA5}">
                      <a16:colId xmlns:a16="http://schemas.microsoft.com/office/drawing/2014/main" val="3157514781"/>
                    </a:ext>
                  </a:extLst>
                </a:gridCol>
                <a:gridCol w="444049">
                  <a:extLst>
                    <a:ext uri="{9D8B030D-6E8A-4147-A177-3AD203B41FA5}">
                      <a16:colId xmlns:a16="http://schemas.microsoft.com/office/drawing/2014/main" val="1169462708"/>
                    </a:ext>
                  </a:extLst>
                </a:gridCol>
                <a:gridCol w="444049">
                  <a:extLst>
                    <a:ext uri="{9D8B030D-6E8A-4147-A177-3AD203B41FA5}">
                      <a16:colId xmlns:a16="http://schemas.microsoft.com/office/drawing/2014/main" val="323657155"/>
                    </a:ext>
                  </a:extLst>
                </a:gridCol>
                <a:gridCol w="444049">
                  <a:extLst>
                    <a:ext uri="{9D8B030D-6E8A-4147-A177-3AD203B41FA5}">
                      <a16:colId xmlns:a16="http://schemas.microsoft.com/office/drawing/2014/main" val="722629099"/>
                    </a:ext>
                  </a:extLst>
                </a:gridCol>
                <a:gridCol w="444049">
                  <a:extLst>
                    <a:ext uri="{9D8B030D-6E8A-4147-A177-3AD203B41FA5}">
                      <a16:colId xmlns:a16="http://schemas.microsoft.com/office/drawing/2014/main" val="2861677968"/>
                    </a:ext>
                  </a:extLst>
                </a:gridCol>
                <a:gridCol w="444049">
                  <a:extLst>
                    <a:ext uri="{9D8B030D-6E8A-4147-A177-3AD203B41FA5}">
                      <a16:colId xmlns:a16="http://schemas.microsoft.com/office/drawing/2014/main" val="31052718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3448014"/>
                  </a:ext>
                </a:extLst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9633372"/>
              </p:ext>
            </p:extLst>
          </p:nvPr>
        </p:nvGraphicFramePr>
        <p:xfrm>
          <a:off x="755576" y="5301208"/>
          <a:ext cx="2664294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4049">
                  <a:extLst>
                    <a:ext uri="{9D8B030D-6E8A-4147-A177-3AD203B41FA5}">
                      <a16:colId xmlns:a16="http://schemas.microsoft.com/office/drawing/2014/main" val="1803539973"/>
                    </a:ext>
                  </a:extLst>
                </a:gridCol>
                <a:gridCol w="444049">
                  <a:extLst>
                    <a:ext uri="{9D8B030D-6E8A-4147-A177-3AD203B41FA5}">
                      <a16:colId xmlns:a16="http://schemas.microsoft.com/office/drawing/2014/main" val="2996816857"/>
                    </a:ext>
                  </a:extLst>
                </a:gridCol>
                <a:gridCol w="444049">
                  <a:extLst>
                    <a:ext uri="{9D8B030D-6E8A-4147-A177-3AD203B41FA5}">
                      <a16:colId xmlns:a16="http://schemas.microsoft.com/office/drawing/2014/main" val="3528211867"/>
                    </a:ext>
                  </a:extLst>
                </a:gridCol>
                <a:gridCol w="444049">
                  <a:extLst>
                    <a:ext uri="{9D8B030D-6E8A-4147-A177-3AD203B41FA5}">
                      <a16:colId xmlns:a16="http://schemas.microsoft.com/office/drawing/2014/main" val="1797658612"/>
                    </a:ext>
                  </a:extLst>
                </a:gridCol>
                <a:gridCol w="444049">
                  <a:extLst>
                    <a:ext uri="{9D8B030D-6E8A-4147-A177-3AD203B41FA5}">
                      <a16:colId xmlns:a16="http://schemas.microsoft.com/office/drawing/2014/main" val="1992331988"/>
                    </a:ext>
                  </a:extLst>
                </a:gridCol>
                <a:gridCol w="444049">
                  <a:extLst>
                    <a:ext uri="{9D8B030D-6E8A-4147-A177-3AD203B41FA5}">
                      <a16:colId xmlns:a16="http://schemas.microsoft.com/office/drawing/2014/main" val="1249266769"/>
                    </a:ext>
                  </a:extLst>
                </a:gridCol>
              </a:tblGrid>
              <a:tr h="298832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4128963"/>
                  </a:ext>
                </a:extLst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5364088" y="4797152"/>
            <a:ext cx="18015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вівторок</a:t>
            </a:r>
            <a:endParaRPr lang="ru-RU" sz="32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60032" y="5157192"/>
            <a:ext cx="14614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четвер</a:t>
            </a:r>
            <a:endParaRPr lang="ru-RU" sz="32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08104" y="5517232"/>
            <a:ext cx="19586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понеділок</a:t>
            </a:r>
            <a:endParaRPr lang="ru-RU" sz="32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860032" y="5877272"/>
            <a:ext cx="13312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середа</a:t>
            </a:r>
            <a:endParaRPr lang="ru-RU" sz="32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74346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2" grpId="0" animBg="1"/>
      <p:bldP spid="18" grpId="0"/>
      <p:bldP spid="19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052736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/>
            </a:r>
            <a:br>
              <a:rPr lang="ru-RU" b="1" dirty="0" smtClean="0">
                <a:solidFill>
                  <a:srgbClr val="00B050"/>
                </a:solidFill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9672" y="404664"/>
            <a:ext cx="5944115" cy="6401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39552" y="3356992"/>
            <a:ext cx="835690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2.Поясніть </a:t>
            </a:r>
            <a:r>
              <a:rPr lang="uk-UA" sz="28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прислів</a:t>
            </a:r>
            <a:r>
              <a:rPr lang="en-US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’</a:t>
            </a:r>
            <a:r>
              <a:rPr lang="uk-UA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я, запишіть каліграфічно.</a:t>
            </a:r>
            <a:endParaRPr lang="ru-RU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1412776"/>
            <a:ext cx="8547103" cy="35588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1772816"/>
            <a:ext cx="7992888" cy="97000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584" y="2492896"/>
            <a:ext cx="7992888" cy="97000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3568" y="3861048"/>
            <a:ext cx="8208912" cy="186075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35696" y="5373216"/>
            <a:ext cx="63367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Четвер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– </a:t>
            </a:r>
            <a:r>
              <a:rPr lang="ru-RU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слова "</a:t>
            </a:r>
            <a:r>
              <a:rPr lang="ru-RU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четвертий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(</a:t>
            </a:r>
            <a:r>
              <a:rPr lang="ru-RU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неділі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день</a:t>
            </a:r>
            <a:r>
              <a:rPr lang="ru-RU" dirty="0"/>
              <a:t>).</a:t>
            </a:r>
          </a:p>
        </p:txBody>
      </p:sp>
      <p:pic>
        <p:nvPicPr>
          <p:cNvPr id="10" name="Picture 4" descr="C:\Documents and Settings\Оля\Рабочий стол\новіі фото\смивсапив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332656"/>
            <a:ext cx="1080120" cy="10801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1364422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052736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/>
            </a:r>
            <a:br>
              <a:rPr lang="ru-RU" b="1" dirty="0" smtClean="0">
                <a:solidFill>
                  <a:srgbClr val="00B050"/>
                </a:solidFill>
              </a:rPr>
            </a:br>
            <a:endParaRPr lang="ru-RU" dirty="0"/>
          </a:p>
        </p:txBody>
      </p:sp>
      <p:pic>
        <p:nvPicPr>
          <p:cNvPr id="4" name="Рисунок 3" descr="Картинки по запросу картинка для дітей квітка семицвітка"/>
          <p:cNvPicPr/>
          <p:nvPr/>
        </p:nvPicPr>
        <p:blipFill>
          <a:blip r:embed="rId3" cstate="print">
            <a:clrChange>
              <a:clrFrom>
                <a:srgbClr val="F2F1F7"/>
              </a:clrFrom>
              <a:clrTo>
                <a:srgbClr val="F2F1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60648"/>
            <a:ext cx="2965103" cy="273630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31573" y="260648"/>
            <a:ext cx="5055615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1. Д</a:t>
            </a:r>
            <a:r>
              <a:rPr lang="uk-UA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і</a:t>
            </a:r>
            <a:r>
              <a:rPr lang="ru-RU" sz="32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ло</a:t>
            </a:r>
            <a:r>
              <a:rPr lang="ru-RU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добре ладиться,</a:t>
            </a:r>
          </a:p>
          <a:p>
            <a:pPr algn="ctr"/>
            <a:r>
              <a:rPr lang="uk-UA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Як настане               … </a:t>
            </a:r>
            <a:endParaRPr lang="ru-RU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19872" y="692696"/>
            <a:ext cx="25186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i="1" dirty="0">
                <a:solidFill>
                  <a:srgbClr val="C00000"/>
                </a:solidFill>
              </a:rPr>
              <a:t>п</a:t>
            </a:r>
            <a:r>
              <a:rPr lang="uk-UA" sz="3600" b="1" i="1" dirty="0" smtClean="0">
                <a:solidFill>
                  <a:srgbClr val="C00000"/>
                </a:solidFill>
              </a:rPr>
              <a:t>'ятниця 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5536" y="1340768"/>
            <a:ext cx="703840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2. Зробіть звуковий аналіз слова.</a:t>
            </a:r>
            <a:endParaRPr lang="ru-RU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2195736" y="2060848"/>
            <a:ext cx="352839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>
              <a:buNone/>
            </a:pPr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 </a:t>
            </a:r>
            <a:r>
              <a:rPr lang="ru-RU" b="1" dirty="0">
                <a:solidFill>
                  <a:prstClr val="black"/>
                </a:solidFill>
                <a:latin typeface="Arial" charset="0"/>
              </a:rPr>
              <a:t>‒ </a:t>
            </a:r>
            <a:r>
              <a:rPr lang="ru-RU" b="1" dirty="0">
                <a:solidFill>
                  <a:prstClr val="black"/>
                </a:solidFill>
                <a:latin typeface="Arial" charset="0"/>
              </a:rPr>
              <a:t>= </a:t>
            </a:r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● </a:t>
            </a:r>
            <a:r>
              <a:rPr lang="ru-RU" b="1" dirty="0">
                <a:solidFill>
                  <a:prstClr val="black"/>
                </a:solidFill>
                <a:latin typeface="Arial" charset="0"/>
              </a:rPr>
              <a:t>‒ ‒ </a:t>
            </a:r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●  </a:t>
            </a:r>
            <a:r>
              <a:rPr lang="ru-RU" b="1" dirty="0">
                <a:solidFill>
                  <a:prstClr val="black"/>
                </a:solidFill>
                <a:latin typeface="Arial" charset="0"/>
              </a:rPr>
              <a:t>= </a:t>
            </a:r>
            <a:r>
              <a:rPr lang="ru-RU" b="1" dirty="0" smtClean="0">
                <a:solidFill>
                  <a:prstClr val="black"/>
                </a:solidFill>
                <a:latin typeface="Arial" charset="0"/>
              </a:rPr>
              <a:t>● </a:t>
            </a:r>
            <a:endParaRPr lang="ru-RU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421496" y="2967335"/>
            <a:ext cx="630102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3. Знайдіть словникові слова.</a:t>
            </a:r>
            <a:endParaRPr lang="ru-RU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7584" y="3212976"/>
            <a:ext cx="784887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 </a:t>
            </a:r>
            <a:r>
              <a:rPr lang="uk-UA" sz="32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uk-UA" sz="3200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ошитпонеділокручкасередапартавівтороквікночетвертатоп</a:t>
            </a:r>
            <a:r>
              <a:rPr lang="en-US" sz="32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200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ятниця</a:t>
            </a:r>
            <a:r>
              <a:rPr lang="uk-UA" sz="32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9592" y="4653136"/>
            <a:ext cx="76328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Зошит</a:t>
            </a:r>
            <a:r>
              <a:rPr lang="uk-UA" sz="3200" i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понеділок</a:t>
            </a:r>
            <a:r>
              <a:rPr lang="uk-UA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ручка</a:t>
            </a:r>
            <a:r>
              <a:rPr lang="uk-UA" sz="3200" i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середа</a:t>
            </a:r>
            <a:r>
              <a:rPr lang="uk-UA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парта</a:t>
            </a:r>
            <a:endParaRPr lang="uk-UA" sz="32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200" i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вівторок</a:t>
            </a:r>
            <a:r>
              <a:rPr lang="uk-UA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вікно</a:t>
            </a:r>
            <a:r>
              <a:rPr lang="uk-UA" sz="3200" i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четвер</a:t>
            </a:r>
            <a:r>
              <a:rPr lang="uk-UA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тато</a:t>
            </a:r>
            <a:r>
              <a:rPr lang="uk-UA" sz="3200" i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sz="3200" i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200" i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ятниця</a:t>
            </a:r>
            <a:endParaRPr lang="ru-RU" sz="3200" i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78457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uiExpand="1" build="p" animBg="1"/>
      <p:bldP spid="9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052736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/>
            </a:r>
            <a:br>
              <a:rPr lang="ru-RU" b="1" dirty="0" smtClean="0">
                <a:solidFill>
                  <a:srgbClr val="00B050"/>
                </a:solidFill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9672" y="404664"/>
            <a:ext cx="5944115" cy="6401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11560" y="2852936"/>
            <a:ext cx="814915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2.«Зберіть» речення, запишіть каліграфічно.</a:t>
            </a:r>
            <a:endParaRPr lang="ru-RU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723" y="1196752"/>
            <a:ext cx="8547103" cy="35588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84" y="1484784"/>
            <a:ext cx="8064896" cy="100811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2060848"/>
            <a:ext cx="7992888" cy="11140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55576" y="3212976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 err="1" smtClean="0">
                <a:solidFill>
                  <a:srgbClr val="C00000"/>
                </a:solidFill>
              </a:rPr>
              <a:t>Нетяжкаробота,колиєробота</a:t>
            </a:r>
            <a:r>
              <a:rPr lang="uk-UA" sz="3200" i="1" dirty="0" smtClean="0">
                <a:solidFill>
                  <a:srgbClr val="C00000"/>
                </a:solidFill>
              </a:rPr>
              <a:t>. </a:t>
            </a:r>
            <a:r>
              <a:rPr lang="uk-UA" sz="3200" i="1" dirty="0" err="1" smtClean="0">
                <a:solidFill>
                  <a:srgbClr val="C00000"/>
                </a:solidFill>
              </a:rPr>
              <a:t>Ледачомубуть,тойкуризагребуть</a:t>
            </a:r>
            <a:r>
              <a:rPr lang="uk-UA" sz="3200" i="1" dirty="0" smtClean="0">
                <a:solidFill>
                  <a:srgbClr val="C00000"/>
                </a:solidFill>
              </a:rPr>
              <a:t>.</a:t>
            </a:r>
            <a:endParaRPr lang="ru-RU" sz="3200" i="1" dirty="0">
              <a:solidFill>
                <a:srgbClr val="C000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576" y="4149080"/>
            <a:ext cx="8064896" cy="2592288"/>
          </a:xfrm>
          <a:prstGeom prst="rect">
            <a:avLst/>
          </a:prstGeom>
        </p:spPr>
      </p:pic>
      <p:pic>
        <p:nvPicPr>
          <p:cNvPr id="10" name="Picture 4" descr="C:\Documents and Settings\Оля\Рабочий стол\новіі фото\смивсапив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188640"/>
            <a:ext cx="1080120" cy="10801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4551237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052736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/>
            </a:r>
            <a:br>
              <a:rPr lang="ru-RU" b="1" dirty="0" smtClean="0">
                <a:solidFill>
                  <a:srgbClr val="00B050"/>
                </a:solidFill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431367" y="260648"/>
            <a:ext cx="806509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               1.Дома </a:t>
            </a:r>
            <a:r>
              <a:rPr lang="ru-RU" sz="32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скрізь</a:t>
            </a:r>
            <a:r>
              <a:rPr lang="ru-RU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ru-RU" sz="32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кипить</a:t>
            </a:r>
            <a:r>
              <a:rPr lang="ru-RU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ru-RU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робота</a:t>
            </a:r>
          </a:p>
          <a:p>
            <a:pPr algn="ctr"/>
            <a:r>
              <a:rPr lang="ru-RU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Як </a:t>
            </a:r>
            <a:r>
              <a:rPr lang="ru-RU" sz="32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почався</a:t>
            </a:r>
            <a:r>
              <a:rPr lang="ru-RU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день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27984" y="692696"/>
            <a:ext cx="17527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3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убота.</a:t>
            </a:r>
            <a:endParaRPr lang="ru-RU" sz="36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 descr="Картинки по запросу картинка для дітей квітка семицвітка"/>
          <p:cNvPicPr>
            <a:picLocks noGrp="1"/>
          </p:cNvPicPr>
          <p:nvPr>
            <p:ph idx="1"/>
          </p:nvPr>
        </p:nvPicPr>
        <p:blipFill>
          <a:blip r:embed="rId2" cstate="print">
            <a:clrChange>
              <a:clrFrom>
                <a:srgbClr val="F2F1F7"/>
              </a:clrFrom>
              <a:clrTo>
                <a:srgbClr val="F2F1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60648"/>
            <a:ext cx="3649133" cy="273685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755576" y="1340768"/>
            <a:ext cx="5410905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2. Вірш від діда Буквоїда.</a:t>
            </a:r>
          </a:p>
          <a:p>
            <a:pPr algn="ctr"/>
            <a:endParaRPr lang="ru-RU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59632" y="1844824"/>
            <a:ext cx="413779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А </a:t>
            </a:r>
            <a:r>
              <a:rPr lang="ru-RU" sz="2800" dirty="0" err="1" smtClean="0">
                <a:solidFill>
                  <a:srgbClr val="C00000"/>
                </a:solidFill>
              </a:rPr>
              <a:t>су.та</a:t>
            </a: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dirty="0" err="1" smtClean="0">
                <a:solidFill>
                  <a:srgbClr val="C00000"/>
                </a:solidFill>
              </a:rPr>
              <a:t>кухо.арить</a:t>
            </a:r>
            <a:r>
              <a:rPr lang="ru-RU" sz="2800" dirty="0">
                <a:solidFill>
                  <a:srgbClr val="C00000"/>
                </a:solidFill>
              </a:rPr>
              <a:t>,</a:t>
            </a:r>
            <a:br>
              <a:rPr lang="ru-RU" sz="2800" dirty="0">
                <a:solidFill>
                  <a:srgbClr val="C00000"/>
                </a:solidFill>
              </a:rPr>
            </a:br>
            <a:r>
              <a:rPr lang="ru-RU" sz="2800" dirty="0">
                <a:solidFill>
                  <a:srgbClr val="C00000"/>
                </a:solidFill>
              </a:rPr>
              <a:t>І </a:t>
            </a:r>
            <a:r>
              <a:rPr lang="ru-RU" sz="2800" dirty="0" err="1" smtClean="0">
                <a:solidFill>
                  <a:srgbClr val="C00000"/>
                </a:solidFill>
              </a:rPr>
              <a:t>насма.ить</a:t>
            </a:r>
            <a:r>
              <a:rPr lang="ru-RU" sz="2800" dirty="0">
                <a:solidFill>
                  <a:srgbClr val="C00000"/>
                </a:solidFill>
              </a:rPr>
              <a:t>, і </a:t>
            </a:r>
            <a:r>
              <a:rPr lang="ru-RU" sz="2800" dirty="0" err="1" smtClean="0">
                <a:solidFill>
                  <a:srgbClr val="C00000"/>
                </a:solidFill>
              </a:rPr>
              <a:t>на.арить</a:t>
            </a:r>
            <a:r>
              <a:rPr lang="ru-RU" sz="2800" dirty="0">
                <a:solidFill>
                  <a:srgbClr val="C00000"/>
                </a:solidFill>
              </a:rPr>
              <a:t>,</a:t>
            </a:r>
            <a:br>
              <a:rPr lang="ru-RU" sz="2800" dirty="0">
                <a:solidFill>
                  <a:srgbClr val="C00000"/>
                </a:solidFill>
              </a:rPr>
            </a:br>
            <a:r>
              <a:rPr lang="ru-RU" sz="2800" dirty="0" err="1" smtClean="0">
                <a:solidFill>
                  <a:srgbClr val="C00000"/>
                </a:solidFill>
              </a:rPr>
              <a:t>Бо.щ</a:t>
            </a:r>
            <a:r>
              <a:rPr lang="ru-RU" sz="2800" dirty="0">
                <a:solidFill>
                  <a:srgbClr val="C00000"/>
                </a:solidFill>
              </a:rPr>
              <a:t>, </a:t>
            </a:r>
            <a:r>
              <a:rPr lang="ru-RU" sz="2800" dirty="0" err="1" smtClean="0">
                <a:solidFill>
                  <a:srgbClr val="C00000"/>
                </a:solidFill>
              </a:rPr>
              <a:t>ола.ки</a:t>
            </a:r>
            <a:r>
              <a:rPr lang="ru-RU" sz="2800" dirty="0">
                <a:solidFill>
                  <a:srgbClr val="C00000"/>
                </a:solidFill>
              </a:rPr>
              <a:t>, </a:t>
            </a:r>
            <a:r>
              <a:rPr lang="ru-RU" sz="2800" dirty="0" err="1" smtClean="0">
                <a:solidFill>
                  <a:srgbClr val="C00000"/>
                </a:solidFill>
              </a:rPr>
              <a:t>пам</a:t>
            </a:r>
            <a:r>
              <a:rPr lang="uk-UA" sz="2800" dirty="0" smtClean="0">
                <a:solidFill>
                  <a:srgbClr val="C00000"/>
                </a:solidFill>
              </a:rPr>
              <a:t>.у</a:t>
            </a:r>
            <a:r>
              <a:rPr lang="ru-RU" sz="2800" dirty="0" err="1" smtClean="0">
                <a:solidFill>
                  <a:srgbClr val="C00000"/>
                </a:solidFill>
              </a:rPr>
              <a:t>шки</a:t>
            </a:r>
            <a:r>
              <a:rPr lang="ru-RU" sz="2800" dirty="0">
                <a:solidFill>
                  <a:srgbClr val="C00000"/>
                </a:solidFill>
              </a:rPr>
              <a:t>,</a:t>
            </a:r>
            <a:br>
              <a:rPr lang="ru-RU" sz="2800" dirty="0">
                <a:solidFill>
                  <a:srgbClr val="C00000"/>
                </a:solidFill>
              </a:rPr>
            </a:br>
            <a:r>
              <a:rPr lang="ru-RU" sz="2800" dirty="0" err="1">
                <a:solidFill>
                  <a:srgbClr val="C00000"/>
                </a:solidFill>
              </a:rPr>
              <a:t>Із</a:t>
            </a:r>
            <a:r>
              <a:rPr lang="ru-RU" sz="2800" dirty="0">
                <a:solidFill>
                  <a:srgbClr val="C00000"/>
                </a:solidFill>
              </a:rPr>
              <a:t> </a:t>
            </a:r>
            <a:r>
              <a:rPr lang="ru-RU" sz="2800" dirty="0" err="1" smtClean="0">
                <a:solidFill>
                  <a:srgbClr val="C00000"/>
                </a:solidFill>
              </a:rPr>
              <a:t>пови.лом</a:t>
            </a: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dirty="0" err="1" smtClean="0">
                <a:solidFill>
                  <a:srgbClr val="C00000"/>
                </a:solidFill>
              </a:rPr>
              <a:t>пирі.ки</a:t>
            </a:r>
            <a:r>
              <a:rPr lang="ru-RU" sz="2800" dirty="0">
                <a:solidFill>
                  <a:srgbClr val="C00000"/>
                </a:solidFill>
              </a:rPr>
              <a:t>.</a:t>
            </a:r>
            <a:br>
              <a:rPr lang="ru-RU" sz="2800" dirty="0">
                <a:solidFill>
                  <a:srgbClr val="C00000"/>
                </a:solidFill>
              </a:rPr>
            </a:b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1966" y="3573016"/>
            <a:ext cx="706610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3. Розшифруйте і запишіть слова.</a:t>
            </a:r>
            <a:endParaRPr lang="ru-RU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87624" y="4005064"/>
            <a:ext cx="77048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Товіврок</a:t>
            </a:r>
            <a:r>
              <a:rPr lang="uk-UA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локподіне</a:t>
            </a:r>
            <a:r>
              <a:rPr lang="uk-UA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даресе</a:t>
            </a:r>
            <a:r>
              <a:rPr lang="uk-UA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нип</a:t>
            </a:r>
            <a:r>
              <a:rPr lang="en-US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ятця</a:t>
            </a:r>
            <a:r>
              <a:rPr lang="uk-UA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вечерт</a:t>
            </a:r>
            <a:r>
              <a:rPr lang="uk-UA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босута</a:t>
            </a:r>
            <a:r>
              <a:rPr lang="uk-UA" dirty="0" smtClean="0"/>
              <a:t>.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259632" y="5085184"/>
            <a:ext cx="74888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Вівторок, понеділок, середа, п</a:t>
            </a:r>
            <a:r>
              <a:rPr lang="en-US" sz="32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200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ятниця</a:t>
            </a:r>
            <a:r>
              <a:rPr lang="uk-UA" sz="32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четвер, субота.</a:t>
            </a:r>
            <a:endParaRPr lang="ru-RU" sz="3200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35039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052736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/>
            </a:r>
            <a:br>
              <a:rPr lang="ru-RU" b="1" dirty="0" smtClean="0">
                <a:solidFill>
                  <a:srgbClr val="00B050"/>
                </a:solidFill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9672" y="404664"/>
            <a:ext cx="5944115" cy="6401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95536" y="2852936"/>
            <a:ext cx="8099875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2.Поставте потрібний розділовий знак, запишіть каліграфічно.</a:t>
            </a:r>
            <a:endParaRPr lang="ru-RU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723" y="1196141"/>
            <a:ext cx="8561773" cy="35649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576" y="1484784"/>
            <a:ext cx="7920880" cy="10420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568" y="2204864"/>
            <a:ext cx="8064896" cy="108012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3568" y="3645024"/>
            <a:ext cx="8136904" cy="3096344"/>
          </a:xfrm>
          <a:prstGeom prst="rect">
            <a:avLst/>
          </a:prstGeom>
        </p:spPr>
      </p:pic>
      <p:pic>
        <p:nvPicPr>
          <p:cNvPr id="11" name="Picture 4" descr="C:\Documents and Settings\Оля\Рабочий стол\новіі фото\смивсапив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188640"/>
            <a:ext cx="1080120" cy="10801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1895758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052736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/>
            </a:r>
            <a:br>
              <a:rPr lang="ru-RU" b="1" dirty="0" smtClean="0">
                <a:solidFill>
                  <a:srgbClr val="00B050"/>
                </a:solidFill>
              </a:rPr>
            </a:br>
            <a:endParaRPr lang="ru-RU" dirty="0"/>
          </a:p>
        </p:txBody>
      </p:sp>
      <p:pic>
        <p:nvPicPr>
          <p:cNvPr id="4" name="Объект 5" descr="Картинки по запросу картинка для дітей квітка семицвітка"/>
          <p:cNvPicPr>
            <a:picLocks/>
          </p:cNvPicPr>
          <p:nvPr/>
        </p:nvPicPr>
        <p:blipFill>
          <a:blip r:embed="rId2" cstate="print">
            <a:clrChange>
              <a:clrFrom>
                <a:srgbClr val="F2F1F7"/>
              </a:clrFrom>
              <a:clrTo>
                <a:srgbClr val="F2F1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60648"/>
            <a:ext cx="3649133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-1071328" y="260648"/>
            <a:ext cx="7206268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           1. А </a:t>
            </a:r>
            <a:r>
              <a:rPr lang="ru-RU" sz="32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субота</a:t>
            </a:r>
            <a:r>
              <a:rPr lang="ru-RU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з </a:t>
            </a:r>
            <a:r>
              <a:rPr lang="ru-RU" sz="32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хлібом-сіллю</a:t>
            </a:r>
            <a:endParaRPr lang="ru-RU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ru-RU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 Привела </a:t>
            </a:r>
            <a:r>
              <a:rPr lang="ru-RU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сестру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11960" y="692696"/>
            <a:ext cx="19124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неділю</a:t>
            </a:r>
            <a:endParaRPr lang="ru-RU" sz="36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1412776"/>
            <a:ext cx="787741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3462">
                  <a:solidFill>
                    <a:schemeClr val="bg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2. Знайдіть відповідну звукову схему.</a:t>
            </a:r>
            <a:endParaRPr lang="ru-RU" sz="3200" b="1" cap="none" spc="0" dirty="0">
              <a:ln w="13462">
                <a:solidFill>
                  <a:schemeClr val="bg1"/>
                </a:solidFill>
                <a:prstDash val="solid"/>
              </a:ln>
              <a:effectLst>
                <a:outerShdw dist="38100" dir="2700000" algn="bl" rotWithShape="0">
                  <a:schemeClr val="accent5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15816" y="1772816"/>
            <a:ext cx="18726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dirty="0" smtClean="0">
                <a:solidFill>
                  <a:srgbClr val="C00000"/>
                </a:solidFill>
              </a:rPr>
              <a:t>неділя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3568" y="2564904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prstClr val="black"/>
                </a:solidFill>
                <a:latin typeface="Arial" charset="0"/>
              </a:rPr>
              <a:t>‒ </a:t>
            </a:r>
            <a:r>
              <a:rPr lang="ru-RU" sz="2400" b="1" dirty="0" smtClean="0">
                <a:solidFill>
                  <a:prstClr val="black"/>
                </a:solidFill>
                <a:latin typeface="Arial" charset="0"/>
              </a:rPr>
              <a:t>● </a:t>
            </a:r>
            <a:r>
              <a:rPr lang="ru-RU" sz="2400" b="1" dirty="0">
                <a:solidFill>
                  <a:prstClr val="black"/>
                </a:solidFill>
                <a:latin typeface="Arial" charset="0"/>
              </a:rPr>
              <a:t>‒  </a:t>
            </a:r>
            <a:r>
              <a:rPr lang="ru-RU" sz="2400" b="1" dirty="0" smtClean="0">
                <a:solidFill>
                  <a:prstClr val="black"/>
                </a:solidFill>
                <a:latin typeface="Arial" charset="0"/>
              </a:rPr>
              <a:t>● </a:t>
            </a:r>
            <a:r>
              <a:rPr lang="ru-RU" sz="2400" b="1" dirty="0">
                <a:solidFill>
                  <a:prstClr val="black"/>
                </a:solidFill>
                <a:latin typeface="Arial" charset="0"/>
              </a:rPr>
              <a:t>‒ </a:t>
            </a:r>
            <a:r>
              <a:rPr lang="ru-RU" sz="2400" b="1" dirty="0" smtClean="0">
                <a:solidFill>
                  <a:prstClr val="black"/>
                </a:solidFill>
                <a:latin typeface="Arial" charset="0"/>
              </a:rPr>
              <a:t>● 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724128" y="2492896"/>
            <a:ext cx="23762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prstClr val="black"/>
                </a:solidFill>
                <a:latin typeface="Arial" charset="0"/>
              </a:rPr>
              <a:t>‒  </a:t>
            </a:r>
            <a:r>
              <a:rPr lang="ru-RU" sz="2400" b="1" dirty="0" smtClean="0">
                <a:solidFill>
                  <a:prstClr val="black"/>
                </a:solidFill>
                <a:latin typeface="Arial" charset="0"/>
              </a:rPr>
              <a:t>●  =  ● </a:t>
            </a:r>
            <a:r>
              <a:rPr lang="ru-RU" sz="2400" b="1" dirty="0">
                <a:solidFill>
                  <a:prstClr val="black"/>
                </a:solidFill>
                <a:latin typeface="Arial" charset="0"/>
              </a:rPr>
              <a:t>=</a:t>
            </a:r>
            <a:r>
              <a:rPr lang="ru-RU" sz="2400" b="1" dirty="0" smtClean="0">
                <a:solidFill>
                  <a:prstClr val="black"/>
                </a:solidFill>
                <a:latin typeface="Arial" charset="0"/>
              </a:rPr>
              <a:t> ● </a:t>
            </a:r>
            <a:endParaRPr lang="ru-RU" sz="2400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816" y="2852936"/>
            <a:ext cx="2658072" cy="720080"/>
          </a:xfrm>
          <a:prstGeom prst="rect">
            <a:avLst/>
          </a:prstGeom>
        </p:spPr>
      </p:pic>
      <p:sp>
        <p:nvSpPr>
          <p:cNvPr id="18" name="Стрелка вправо с вырезом 17"/>
          <p:cNvSpPr/>
          <p:nvPr/>
        </p:nvSpPr>
        <p:spPr>
          <a:xfrm rot="1115464">
            <a:off x="4679401" y="2289214"/>
            <a:ext cx="1045228" cy="393119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1115616" y="4005064"/>
            <a:ext cx="667432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4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Якийсьомийденьтижня</a:t>
            </a:r>
            <a:endParaRPr lang="ru-RU" sz="4400" b="1" dirty="0">
              <a:ln w="13462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51520" y="3284984"/>
            <a:ext cx="830079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3. Розділіть слова. </a:t>
            </a:r>
            <a:r>
              <a:rPr lang="uk-UA" sz="32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Поставте</a:t>
            </a:r>
            <a:r>
              <a:rPr lang="uk-UA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потрібний розділовий знак.</a:t>
            </a:r>
            <a:endParaRPr lang="ru-RU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051720" y="4581128"/>
            <a:ext cx="52645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i="1" dirty="0" smtClean="0">
                <a:solidFill>
                  <a:srgbClr val="002060"/>
                </a:solidFill>
              </a:rPr>
              <a:t>Який сьомий день тижня?</a:t>
            </a:r>
            <a:endParaRPr lang="ru-RU" sz="3200" i="1" dirty="0">
              <a:solidFill>
                <a:srgbClr val="002060"/>
              </a:solidFill>
            </a:endParaRPr>
          </a:p>
        </p:txBody>
      </p:sp>
      <p:pic>
        <p:nvPicPr>
          <p:cNvPr id="23" name="Рисунок 22" descr="Картинки по запросу картинки для дітей носоріг"/>
          <p:cNvPicPr/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00" b="98000" l="12667" r="9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333"/>
          <a:stretch/>
        </p:blipFill>
        <p:spPr bwMode="auto">
          <a:xfrm>
            <a:off x="899592" y="5085184"/>
            <a:ext cx="1512168" cy="10801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4" name="Рисунок 23" descr="Картинки по запросу картинки для дітей індик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9657" l="0" r="9949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229200"/>
            <a:ext cx="1183005" cy="1171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Рисунок 24" descr="Картинки по запросу картинки для дітей екскаватор"/>
          <p:cNvPicPr/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667" b="96667" l="4922" r="949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229200"/>
            <a:ext cx="1405255" cy="790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Рисунок 25" descr="Картинки по запросу картинки для дітей дідусь"/>
          <p:cNvPicPr/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97" b="99668" l="0" r="100000">
                        <a14:foregroundMark x1="52500" y1="37542" x2="52500" y2="37542"/>
                        <a14:foregroundMark x1="50500" y1="18937" x2="50500" y2="18937"/>
                        <a14:foregroundMark x1="73000" y1="16611" x2="73000" y2="16611"/>
                        <a14:foregroundMark x1="26000" y1="21927" x2="26000" y2="21927"/>
                        <a14:foregroundMark x1="17000" y1="19269" x2="17000" y2="19269"/>
                        <a14:foregroundMark x1="31500" y1="39535" x2="31500" y2="39535"/>
                        <a14:backgroundMark x1="83500" y1="30565" x2="83500" y2="30565"/>
                        <a14:backgroundMark x1="12000" y1="84718" x2="12000" y2="84718"/>
                        <a14:backgroundMark x1="16000" y1="37209" x2="16000" y2="37209"/>
                        <a14:backgroundMark x1="91500" y1="90033" x2="91500" y2="900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5157192"/>
            <a:ext cx="714375" cy="10750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Рисунок 26" descr="Картинки по запросу картинки для дітей лялька"/>
          <p:cNvPicPr/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158" b="9763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5229200"/>
            <a:ext cx="1470025" cy="1095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Рисунок 27" descr="Картинки по запросу картинки для дітей ялинка"/>
          <p:cNvPicPr/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693" b="9805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157192"/>
            <a:ext cx="1009650" cy="11245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8062107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 animBg="1"/>
      <p:bldP spid="10" grpId="0" animBg="1"/>
      <p:bldP spid="18" grpId="0" animBg="1"/>
      <p:bldP spid="20" grpId="0"/>
      <p:bldP spid="2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C:\Documents and Settings\Оля\Рабочий стол\новіі фото\смивсапив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1524000" cy="1524000"/>
          </a:xfrm>
          <a:prstGeom prst="rect">
            <a:avLst/>
          </a:prstGeom>
          <a:noFill/>
        </p:spPr>
      </p:pic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83568" y="1844824"/>
            <a:ext cx="8157592" cy="3960440"/>
          </a:xfrm>
        </p:spPr>
        <p:txBody>
          <a:bodyPr/>
          <a:lstStyle/>
          <a:p>
            <a:pPr>
              <a:buNone/>
            </a:pPr>
            <a:r>
              <a:rPr lang="uk-UA" b="1" i="1" dirty="0" smtClean="0">
                <a:solidFill>
                  <a:srgbClr val="00B050"/>
                </a:solidFill>
              </a:rPr>
              <a:t>    </a:t>
            </a:r>
            <a:endParaRPr lang="ru-RU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712" y="404664"/>
            <a:ext cx="5944115" cy="640135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19256" cy="115699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723" y="1196141"/>
            <a:ext cx="8561773" cy="35649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67544" y="2924944"/>
            <a:ext cx="835690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2.Поясніть </a:t>
            </a:r>
            <a:r>
              <a:rPr lang="uk-UA" sz="28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прислів</a:t>
            </a:r>
            <a:r>
              <a:rPr lang="en-US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’</a:t>
            </a:r>
            <a:r>
              <a:rPr lang="uk-UA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я, запишіть каліграфічно.</a:t>
            </a:r>
            <a:endParaRPr lang="ru-RU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576" y="1412776"/>
            <a:ext cx="8208912" cy="111402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7584" y="2132856"/>
            <a:ext cx="7992888" cy="104201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3568" y="3429000"/>
            <a:ext cx="8136904" cy="150071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5576" y="4869160"/>
            <a:ext cx="8064896" cy="157272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052736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/>
            </a:r>
            <a:br>
              <a:rPr lang="ru-RU" b="1" dirty="0" smtClean="0">
                <a:solidFill>
                  <a:srgbClr val="00B050"/>
                </a:solidFill>
              </a:rPr>
            </a:br>
            <a:endParaRPr lang="ru-RU" dirty="0"/>
          </a:p>
        </p:txBody>
      </p:sp>
      <p:pic>
        <p:nvPicPr>
          <p:cNvPr id="4" name="Объект 5" descr="Картинки по запросу картинка для дітей квітка семицвітка"/>
          <p:cNvPicPr>
            <a:picLocks/>
          </p:cNvPicPr>
          <p:nvPr/>
        </p:nvPicPr>
        <p:blipFill>
          <a:blip r:embed="rId2" cstate="print">
            <a:clrChange>
              <a:clrFrom>
                <a:srgbClr val="F2F1F7"/>
              </a:clrFrom>
              <a:clrTo>
                <a:srgbClr val="F2F1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9853" y="260648"/>
            <a:ext cx="3649133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99592" y="404664"/>
            <a:ext cx="5143011" cy="6124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err="1"/>
              <a:t>Вранці</a:t>
            </a:r>
            <a:r>
              <a:rPr lang="ru-RU" sz="2800" i="1" dirty="0"/>
              <a:t> ми </a:t>
            </a:r>
            <a:r>
              <a:rPr lang="ru-RU" sz="2800" i="1" dirty="0" err="1"/>
              <a:t>із</a:t>
            </a:r>
            <a:r>
              <a:rPr lang="ru-RU" sz="2800" i="1" dirty="0"/>
              <a:t> </a:t>
            </a:r>
            <a:r>
              <a:rPr lang="ru-RU" sz="2800" i="1" dirty="0" err="1"/>
              <a:t>добрим</a:t>
            </a:r>
            <a:r>
              <a:rPr lang="ru-RU" sz="2800" i="1" dirty="0"/>
              <a:t> </a:t>
            </a:r>
            <a:r>
              <a:rPr lang="ru-RU" sz="2800" i="1" dirty="0" err="1"/>
              <a:t>ділом</a:t>
            </a:r>
            <a:endParaRPr lang="ru-RU" sz="2800" i="1" dirty="0"/>
          </a:p>
          <a:p>
            <a:r>
              <a:rPr lang="ru-RU" sz="2800" i="1" dirty="0" err="1"/>
              <a:t>Привітали</a:t>
            </a:r>
            <a:r>
              <a:rPr lang="ru-RU" sz="2800" i="1" dirty="0"/>
              <a:t> ….. </a:t>
            </a:r>
            <a:r>
              <a:rPr lang="ru-RU" sz="2800" i="1" dirty="0" smtClean="0"/>
              <a:t>                     .</a:t>
            </a:r>
            <a:endParaRPr lang="ru-RU" sz="2800" i="1" dirty="0"/>
          </a:p>
          <a:p>
            <a:r>
              <a:rPr lang="ru-RU" sz="2800" i="1" dirty="0" err="1"/>
              <a:t>Ніченька</a:t>
            </a:r>
            <a:r>
              <a:rPr lang="ru-RU" sz="2800" i="1" dirty="0"/>
              <a:t> минула скоро</a:t>
            </a:r>
          </a:p>
          <a:p>
            <a:r>
              <a:rPr lang="ru-RU" sz="2800" i="1" dirty="0" err="1"/>
              <a:t>Трудовий</a:t>
            </a:r>
            <a:r>
              <a:rPr lang="ru-RU" sz="2800" i="1" dirty="0"/>
              <a:t> </a:t>
            </a:r>
            <a:r>
              <a:rPr lang="ru-RU" sz="2800" i="1" dirty="0" err="1"/>
              <a:t>іде</a:t>
            </a:r>
            <a:r>
              <a:rPr lang="ru-RU" sz="2800" i="1" dirty="0"/>
              <a:t> ….. </a:t>
            </a:r>
            <a:r>
              <a:rPr lang="ru-RU" sz="2800" i="1" dirty="0" smtClean="0"/>
              <a:t>                  .</a:t>
            </a:r>
            <a:endParaRPr lang="ru-RU" sz="2800" i="1" dirty="0"/>
          </a:p>
          <a:p>
            <a:r>
              <a:rPr lang="ru-RU" sz="2800" i="1" dirty="0" err="1"/>
              <a:t>Спритна</a:t>
            </a:r>
            <a:r>
              <a:rPr lang="ru-RU" sz="2800" i="1" dirty="0"/>
              <a:t>, </a:t>
            </a:r>
            <a:r>
              <a:rPr lang="ru-RU" sz="2800" i="1" dirty="0" err="1"/>
              <a:t>вміла</a:t>
            </a:r>
            <a:r>
              <a:rPr lang="ru-RU" sz="2800" i="1" dirty="0"/>
              <a:t>, молода</a:t>
            </a:r>
          </a:p>
          <a:p>
            <a:r>
              <a:rPr lang="ru-RU" sz="2800" i="1" dirty="0" err="1"/>
              <a:t>Вже</a:t>
            </a:r>
            <a:r>
              <a:rPr lang="ru-RU" sz="2800" i="1" dirty="0"/>
              <a:t> настала </a:t>
            </a:r>
            <a:r>
              <a:rPr lang="ru-RU" sz="2800" i="1" dirty="0" smtClean="0"/>
              <a:t>……                 .</a:t>
            </a:r>
            <a:endParaRPr lang="ru-RU" sz="2800" i="1" dirty="0"/>
          </a:p>
          <a:p>
            <a:r>
              <a:rPr lang="ru-RU" sz="2800" i="1" dirty="0" err="1"/>
              <a:t>Йде</a:t>
            </a:r>
            <a:r>
              <a:rPr lang="ru-RU" sz="2800" i="1" dirty="0"/>
              <a:t> </a:t>
            </a:r>
            <a:r>
              <a:rPr lang="ru-RU" sz="2800" i="1" dirty="0" err="1"/>
              <a:t>четвертий</a:t>
            </a:r>
            <a:r>
              <a:rPr lang="ru-RU" sz="2800" i="1" dirty="0"/>
              <a:t> день </a:t>
            </a:r>
            <a:r>
              <a:rPr lang="ru-RU" sz="2800" i="1" dirty="0" err="1"/>
              <a:t>тепер</a:t>
            </a:r>
            <a:r>
              <a:rPr lang="ru-RU" sz="2800" i="1" dirty="0"/>
              <a:t>,</a:t>
            </a:r>
          </a:p>
          <a:p>
            <a:r>
              <a:rPr lang="ru-RU" sz="2800" i="1" dirty="0" err="1"/>
              <a:t>Називається</a:t>
            </a:r>
            <a:r>
              <a:rPr lang="ru-RU" sz="2800" i="1" dirty="0"/>
              <a:t> ….. </a:t>
            </a:r>
            <a:r>
              <a:rPr lang="ru-RU" sz="2800" i="1" dirty="0" smtClean="0"/>
              <a:t>                  .</a:t>
            </a:r>
            <a:endParaRPr lang="ru-RU" sz="2800" i="1" dirty="0"/>
          </a:p>
          <a:p>
            <a:r>
              <a:rPr lang="ru-RU" sz="2800" i="1" dirty="0" err="1"/>
              <a:t>Діло</a:t>
            </a:r>
            <a:r>
              <a:rPr lang="ru-RU" sz="2800" i="1" dirty="0"/>
              <a:t> добре ладиться</a:t>
            </a:r>
          </a:p>
          <a:p>
            <a:r>
              <a:rPr lang="ru-RU" sz="2800" i="1" dirty="0"/>
              <a:t>Як настала </a:t>
            </a:r>
            <a:r>
              <a:rPr lang="ru-RU" sz="2800" i="1" dirty="0" smtClean="0"/>
              <a:t>……                    .</a:t>
            </a:r>
            <a:endParaRPr lang="ru-RU" sz="2800" i="1" dirty="0"/>
          </a:p>
          <a:p>
            <a:r>
              <a:rPr lang="ru-RU" sz="2800" i="1" dirty="0"/>
              <a:t>Дома </a:t>
            </a:r>
            <a:r>
              <a:rPr lang="ru-RU" sz="2800" i="1" dirty="0" err="1"/>
              <a:t>скрізь</a:t>
            </a:r>
            <a:r>
              <a:rPr lang="ru-RU" sz="2800" i="1" dirty="0"/>
              <a:t> </a:t>
            </a:r>
            <a:r>
              <a:rPr lang="ru-RU" sz="2800" i="1" dirty="0" err="1"/>
              <a:t>кипить</a:t>
            </a:r>
            <a:r>
              <a:rPr lang="ru-RU" sz="2800" i="1" dirty="0"/>
              <a:t> робота</a:t>
            </a:r>
          </a:p>
          <a:p>
            <a:r>
              <a:rPr lang="ru-RU" sz="2800" i="1" dirty="0"/>
              <a:t>Як </a:t>
            </a:r>
            <a:r>
              <a:rPr lang="ru-RU" sz="2800" i="1" dirty="0" err="1"/>
              <a:t>почався</a:t>
            </a:r>
            <a:r>
              <a:rPr lang="ru-RU" sz="2800" i="1" dirty="0"/>
              <a:t> день </a:t>
            </a:r>
            <a:r>
              <a:rPr lang="ru-RU" sz="2800" i="1" dirty="0" smtClean="0"/>
              <a:t>…..               .</a:t>
            </a:r>
            <a:endParaRPr lang="ru-RU" sz="2800" i="1" dirty="0"/>
          </a:p>
          <a:p>
            <a:r>
              <a:rPr lang="ru-RU" sz="2800" i="1" dirty="0"/>
              <a:t>А </a:t>
            </a:r>
            <a:r>
              <a:rPr lang="ru-RU" sz="2800" i="1" dirty="0" err="1"/>
              <a:t>субота</a:t>
            </a:r>
            <a:r>
              <a:rPr lang="ru-RU" sz="2800" i="1" dirty="0"/>
              <a:t> з </a:t>
            </a:r>
            <a:r>
              <a:rPr lang="ru-RU" sz="2800" i="1" dirty="0" err="1"/>
              <a:t>хлібом-сіллю</a:t>
            </a:r>
            <a:endParaRPr lang="ru-RU" sz="2800" i="1" dirty="0"/>
          </a:p>
          <a:p>
            <a:r>
              <a:rPr lang="ru-RU" sz="2800" i="1" dirty="0"/>
              <a:t>Привела сестру ……  </a:t>
            </a:r>
            <a:r>
              <a:rPr lang="ru-RU" sz="2800" i="1" dirty="0" smtClean="0"/>
              <a:t>           .</a:t>
            </a:r>
            <a:endParaRPr lang="ru-RU" sz="2800" i="1" dirty="0"/>
          </a:p>
        </p:txBody>
      </p:sp>
      <p:sp>
        <p:nvSpPr>
          <p:cNvPr id="6" name="TextBox 5"/>
          <p:cNvSpPr txBox="1"/>
          <p:nvPr/>
        </p:nvSpPr>
        <p:spPr>
          <a:xfrm>
            <a:off x="3491880" y="764704"/>
            <a:ext cx="22409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FF0000"/>
                </a:solidFill>
              </a:rPr>
              <a:t>понеділок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35896" y="1628800"/>
            <a:ext cx="21087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FF0000"/>
                </a:solidFill>
              </a:rPr>
              <a:t>вівторок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23928" y="2492896"/>
            <a:ext cx="16035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FF0000"/>
                </a:solidFill>
              </a:rPr>
              <a:t>середа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79912" y="3429000"/>
            <a:ext cx="17325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FF0000"/>
                </a:solidFill>
              </a:rPr>
              <a:t>четвер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63888" y="4221088"/>
            <a:ext cx="21451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FF0000"/>
                </a:solidFill>
              </a:rPr>
              <a:t>п'ятниця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95936" y="5085184"/>
            <a:ext cx="17375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FF0000"/>
                </a:solidFill>
              </a:rPr>
              <a:t>субота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95936" y="5877272"/>
            <a:ext cx="16419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FF0000"/>
                </a:solidFill>
              </a:rPr>
              <a:t>неділю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81399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C:\Documents and Settings\Оля\Рабочий стол\новіі фото\смивсапив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1524000" cy="1524000"/>
          </a:xfrm>
          <a:prstGeom prst="rect">
            <a:avLst/>
          </a:prstGeom>
          <a:noFill/>
        </p:spPr>
      </p:pic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39552" y="1700808"/>
            <a:ext cx="8157592" cy="2232248"/>
          </a:xfrm>
        </p:spPr>
        <p:txBody>
          <a:bodyPr/>
          <a:lstStyle/>
          <a:p>
            <a:pPr>
              <a:buNone/>
            </a:pPr>
            <a:r>
              <a:rPr lang="uk-UA" b="1" i="1" dirty="0" smtClean="0">
                <a:solidFill>
                  <a:srgbClr val="00B050"/>
                </a:solidFill>
              </a:rPr>
              <a:t>    </a:t>
            </a:r>
            <a:endParaRPr lang="ru-RU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3068960"/>
            <a:ext cx="8218120" cy="1158340"/>
          </a:xfrm>
          <a:prstGeom prst="rect">
            <a:avLst/>
          </a:prstGeom>
        </p:spPr>
      </p:pic>
      <p:pic>
        <p:nvPicPr>
          <p:cNvPr id="7" name="Объект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907704" y="188640"/>
            <a:ext cx="5944115" cy="640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827584" y="620688"/>
            <a:ext cx="8496997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8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Доберіть слова, які підходять за змістом. </a:t>
            </a:r>
            <a:endParaRPr lang="ru-RU" sz="2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71600" y="980728"/>
            <a:ext cx="84969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(Шумів, лютував, осипався) весняний гай. Уже (зникли, з'явилися, осипалися) перші ніжні листочки на деревах. Лунають (дзвінкі, веселі, сумні) пташині пісні. Кипить робота біля (гнізд, дверей, нірок). Весна!</a:t>
            </a:r>
            <a:endParaRPr lang="ru-RU" sz="28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584" y="3068960"/>
            <a:ext cx="8064896" cy="378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62426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Використан</a:t>
            </a:r>
            <a:r>
              <a:rPr lang="uk-UA" dirty="0" smtClean="0"/>
              <a:t>і джерела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err="1" smtClean="0"/>
              <a:t>Прислів</a:t>
            </a:r>
            <a:r>
              <a:rPr lang="en-US" dirty="0" smtClean="0"/>
              <a:t>’</a:t>
            </a:r>
            <a:r>
              <a:rPr lang="uk-UA" dirty="0" smtClean="0"/>
              <a:t>я про дні тижня </a:t>
            </a:r>
            <a:r>
              <a:rPr lang="en-US" dirty="0">
                <a:hlinkClick r:id="rId2"/>
              </a:rPr>
              <a:t>https://dovidka.biz.ua/prysliv-ya-pro-dni-tyzhnya</a:t>
            </a:r>
            <a:r>
              <a:rPr lang="en-US" dirty="0" smtClean="0">
                <a:hlinkClick r:id="rId2"/>
              </a:rPr>
              <a:t>/</a:t>
            </a:r>
            <a:r>
              <a:rPr lang="uk-UA" dirty="0" smtClean="0"/>
              <a:t> </a:t>
            </a:r>
          </a:p>
          <a:p>
            <a:r>
              <a:rPr lang="uk-UA" dirty="0" smtClean="0"/>
              <a:t>Весела абетка </a:t>
            </a:r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abetka.ukrlife.org/time_ua.html</a:t>
            </a:r>
            <a:r>
              <a:rPr lang="uk-UA" dirty="0" smtClean="0"/>
              <a:t> </a:t>
            </a:r>
          </a:p>
          <a:p>
            <a:r>
              <a:rPr lang="uk-UA" dirty="0" smtClean="0"/>
              <a:t>Картинки </a:t>
            </a:r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www.google.com</a:t>
            </a:r>
            <a:r>
              <a:rPr lang="uk-UA" dirty="0" smtClean="0"/>
              <a:t> </a:t>
            </a:r>
          </a:p>
          <a:p>
            <a:r>
              <a:rPr lang="uk-UA" dirty="0" err="1" smtClean="0"/>
              <a:t>Мовні</a:t>
            </a:r>
            <a:r>
              <a:rPr lang="uk-UA" dirty="0" smtClean="0"/>
              <a:t> ігри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249107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952</TotalTime>
  <Words>691</Words>
  <Application>Microsoft Office PowerPoint</Application>
  <PresentationFormat>Экран (4:3)</PresentationFormat>
  <Paragraphs>205</Paragraphs>
  <Slides>18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Тема Office</vt:lpstr>
      <vt:lpstr> </vt:lpstr>
      <vt:lpstr>Презентация PowerPoint</vt:lpstr>
      <vt:lpstr>Презентация PowerPoint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Презентация PowerPoint</vt:lpstr>
      <vt:lpstr> </vt:lpstr>
      <vt:lpstr>Презентация PowerPoint</vt:lpstr>
      <vt:lpstr>Використані джерела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natasha23</dc:creator>
  <cp:lastModifiedBy>Людмила</cp:lastModifiedBy>
  <cp:revision>125</cp:revision>
  <dcterms:created xsi:type="dcterms:W3CDTF">2011-08-02T23:19:04Z</dcterms:created>
  <dcterms:modified xsi:type="dcterms:W3CDTF">2023-01-15T09:31:56Z</dcterms:modified>
</cp:coreProperties>
</file>