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5" r:id="rId7"/>
    <p:sldId id="266" r:id="rId8"/>
    <p:sldId id="261" r:id="rId9"/>
    <p:sldId id="267" r:id="rId10"/>
    <p:sldId id="262" r:id="rId11"/>
    <p:sldId id="268" r:id="rId12"/>
    <p:sldId id="264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D8EE57BC-AEA5-4208-BDF6-29008500CDDA}">
          <p14:sldIdLst>
            <p14:sldId id="256"/>
            <p14:sldId id="257"/>
            <p14:sldId id="259"/>
            <p14:sldId id="258"/>
            <p14:sldId id="260"/>
            <p14:sldId id="261"/>
            <p14:sldId id="262"/>
            <p14:sldId id="264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DF1B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7" autoAdjust="0"/>
    <p:restoredTop sz="92982" autoAdjust="0"/>
  </p:normalViewPr>
  <p:slideViewPr>
    <p:cSldViewPr snapToGrid="0">
      <p:cViewPr varScale="1">
        <p:scale>
          <a:sx n="78" d="100"/>
          <a:sy n="78" d="100"/>
        </p:scale>
        <p:origin x="-84" y="-5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00EAD0-9C8D-4116-AB43-BC7FFAAC40F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42FCB7C-95D2-4A50-AA13-C85BBD7F6242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indent="457200"/>
          <a:r>
            <a:rPr lang="ru-RU" sz="2800" dirty="0">
              <a:solidFill>
                <a:schemeClr val="tx1"/>
              </a:solidFill>
            </a:rPr>
            <a:t>Технологія проведення уроків з використанням сучасних технічних засобів і нових інформаційних технологій</a:t>
          </a:r>
          <a:endParaRPr lang="uk-UA" sz="2800" dirty="0">
            <a:solidFill>
              <a:schemeClr val="tx1"/>
            </a:solidFill>
          </a:endParaRPr>
        </a:p>
      </dgm:t>
    </dgm:pt>
    <dgm:pt modelId="{E9BD7526-E63D-4F57-9809-441DB3D93173}" type="parTrans" cxnId="{D452B067-DFA6-48AE-844F-40D1B9771E73}">
      <dgm:prSet/>
      <dgm:spPr/>
      <dgm:t>
        <a:bodyPr/>
        <a:lstStyle/>
        <a:p>
          <a:endParaRPr lang="uk-UA"/>
        </a:p>
      </dgm:t>
    </dgm:pt>
    <dgm:pt modelId="{3E621891-213D-4E8A-9968-09D8548957EE}" type="sibTrans" cxnId="{D452B067-DFA6-48AE-844F-40D1B9771E73}">
      <dgm:prSet/>
      <dgm:spPr/>
      <dgm:t>
        <a:bodyPr/>
        <a:lstStyle/>
        <a:p>
          <a:endParaRPr lang="uk-UA"/>
        </a:p>
      </dgm:t>
    </dgm:pt>
    <dgm:pt modelId="{D07B1647-3334-4931-A075-559E992208AF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uk-UA" sz="2800" dirty="0">
              <a:solidFill>
                <a:schemeClr val="tx1"/>
              </a:solidFill>
            </a:rPr>
            <a:t>тренує і активізує пам'ять</a:t>
          </a:r>
        </a:p>
      </dgm:t>
    </dgm:pt>
    <dgm:pt modelId="{CCD84FAA-8D95-4B66-84F6-3E716919D098}" type="parTrans" cxnId="{0CFE11D6-F1A4-4986-87A8-2DE7DAB72CD5}">
      <dgm:prSet/>
      <dgm:spPr/>
      <dgm:t>
        <a:bodyPr/>
        <a:lstStyle/>
        <a:p>
          <a:endParaRPr lang="uk-UA"/>
        </a:p>
      </dgm:t>
    </dgm:pt>
    <dgm:pt modelId="{6CCC282D-FDC1-4EC3-A8FB-539557E84C63}" type="sibTrans" cxnId="{0CFE11D6-F1A4-4986-87A8-2DE7DAB72CD5}">
      <dgm:prSet/>
      <dgm:spPr/>
      <dgm:t>
        <a:bodyPr/>
        <a:lstStyle/>
        <a:p>
          <a:endParaRPr lang="uk-UA"/>
        </a:p>
      </dgm:t>
    </dgm:pt>
    <dgm:pt modelId="{97F2EF8C-BEF7-4A31-9623-022F14B7C948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uk-UA" sz="2800" dirty="0">
              <a:solidFill>
                <a:schemeClr val="tx1"/>
              </a:solidFill>
            </a:rPr>
            <a:t>спостережливість</a:t>
          </a:r>
        </a:p>
      </dgm:t>
    </dgm:pt>
    <dgm:pt modelId="{FD174572-C8B0-4122-BFCC-85BF45158B23}" type="parTrans" cxnId="{373A4127-E0A5-4321-ADBB-DEB8FFAE6122}">
      <dgm:prSet/>
      <dgm:spPr/>
      <dgm:t>
        <a:bodyPr/>
        <a:lstStyle/>
        <a:p>
          <a:endParaRPr lang="uk-UA"/>
        </a:p>
      </dgm:t>
    </dgm:pt>
    <dgm:pt modelId="{F6613A05-FA1F-4584-81F2-437CEFDD2588}" type="sibTrans" cxnId="{373A4127-E0A5-4321-ADBB-DEB8FFAE6122}">
      <dgm:prSet/>
      <dgm:spPr/>
      <dgm:t>
        <a:bodyPr/>
        <a:lstStyle/>
        <a:p>
          <a:endParaRPr lang="uk-UA"/>
        </a:p>
      </dgm:t>
    </dgm:pt>
    <dgm:pt modelId="{250545E7-47E4-4431-9A5A-C0C7A361348D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uk-UA" sz="2800" dirty="0">
              <a:solidFill>
                <a:schemeClr val="tx1"/>
              </a:solidFill>
            </a:rPr>
            <a:t>розвиває критичне мислення</a:t>
          </a:r>
        </a:p>
      </dgm:t>
    </dgm:pt>
    <dgm:pt modelId="{8BA55C23-7894-4957-91FB-ED7FC2262947}" type="parTrans" cxnId="{5ABDD75B-1535-4D69-AFE0-1B1D847BB80F}">
      <dgm:prSet/>
      <dgm:spPr/>
      <dgm:t>
        <a:bodyPr/>
        <a:lstStyle/>
        <a:p>
          <a:endParaRPr lang="uk-UA"/>
        </a:p>
      </dgm:t>
    </dgm:pt>
    <dgm:pt modelId="{C7DC9EE1-EAAF-4237-9095-8B6B04F6DF8F}" type="sibTrans" cxnId="{5ABDD75B-1535-4D69-AFE0-1B1D847BB80F}">
      <dgm:prSet/>
      <dgm:spPr/>
      <dgm:t>
        <a:bodyPr/>
        <a:lstStyle/>
        <a:p>
          <a:endParaRPr lang="uk-UA"/>
        </a:p>
      </dgm:t>
    </dgm:pt>
    <dgm:pt modelId="{9F7E7F8B-AF07-436C-90FE-3B645F5CBFC9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uk-UA" sz="2800" dirty="0">
              <a:solidFill>
                <a:schemeClr val="tx1"/>
              </a:solidFill>
            </a:rPr>
            <a:t>концентрує увагу учнів</a:t>
          </a:r>
        </a:p>
      </dgm:t>
    </dgm:pt>
    <dgm:pt modelId="{49281EC7-C9B2-4A17-AF1D-BE5DEF5267AB}" type="parTrans" cxnId="{99C56265-D0D2-49A4-91C2-41B04CB1A488}">
      <dgm:prSet/>
      <dgm:spPr/>
      <dgm:t>
        <a:bodyPr/>
        <a:lstStyle/>
        <a:p>
          <a:endParaRPr lang="uk-UA"/>
        </a:p>
      </dgm:t>
    </dgm:pt>
    <dgm:pt modelId="{0550F236-F6A9-482E-8074-7F57E73C8371}" type="sibTrans" cxnId="{99C56265-D0D2-49A4-91C2-41B04CB1A488}">
      <dgm:prSet/>
      <dgm:spPr/>
      <dgm:t>
        <a:bodyPr/>
        <a:lstStyle/>
        <a:p>
          <a:endParaRPr lang="uk-UA"/>
        </a:p>
      </dgm:t>
    </dgm:pt>
    <dgm:pt modelId="{EF1B25AE-4EA0-49A7-8AD6-DEA76DD1FFCA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800" dirty="0">
              <a:solidFill>
                <a:schemeClr val="tx1"/>
              </a:solidFill>
            </a:rPr>
            <a:t>змушує по-іншому оцінити інформацію</a:t>
          </a:r>
          <a:endParaRPr lang="uk-UA" sz="2800" dirty="0">
            <a:solidFill>
              <a:schemeClr val="tx1"/>
            </a:solidFill>
          </a:endParaRPr>
        </a:p>
      </dgm:t>
    </dgm:pt>
    <dgm:pt modelId="{7C4E157F-B43C-41DB-A2B0-F9F250C3AFD8}" type="parTrans" cxnId="{2CB11C96-4375-445D-97C4-C171155BE4E3}">
      <dgm:prSet/>
      <dgm:spPr/>
      <dgm:t>
        <a:bodyPr/>
        <a:lstStyle/>
        <a:p>
          <a:endParaRPr lang="uk-UA"/>
        </a:p>
      </dgm:t>
    </dgm:pt>
    <dgm:pt modelId="{8D93158C-CC91-43BE-AE8D-110A20E8BACE}" type="sibTrans" cxnId="{2CB11C96-4375-445D-97C4-C171155BE4E3}">
      <dgm:prSet/>
      <dgm:spPr/>
      <dgm:t>
        <a:bodyPr/>
        <a:lstStyle/>
        <a:p>
          <a:endParaRPr lang="uk-UA"/>
        </a:p>
      </dgm:t>
    </dgm:pt>
    <dgm:pt modelId="{992E2148-8CAE-4588-A29C-EE37B85F33D6}" type="pres">
      <dgm:prSet presAssocID="{5D00EAD0-9C8D-4116-AB43-BC7FFAAC40F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EAAB7FA-50FC-4F30-BA7B-6172C8903C73}" type="pres">
      <dgm:prSet presAssocID="{242FCB7C-95D2-4A50-AA13-C85BBD7F6242}" presName="parentText" presStyleLbl="node1" presStyleIdx="0" presStyleCnt="6" custScaleY="121681" custLinFactY="194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4146B7-9CCF-48A4-9B67-CCB8D35A2D89}" type="pres">
      <dgm:prSet presAssocID="{3E621891-213D-4E8A-9968-09D8548957EE}" presName="spacer" presStyleCnt="0"/>
      <dgm:spPr/>
    </dgm:pt>
    <dgm:pt modelId="{1D4E1BB7-A85E-47AE-8F04-920073BD17F9}" type="pres">
      <dgm:prSet presAssocID="{D07B1647-3334-4931-A075-559E992208AF}" presName="parentText" presStyleLbl="node1" presStyleIdx="1" presStyleCnt="6" custScaleY="54420" custLinFactY="-898" custLinFactNeighborX="4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7C2624-38FF-4C14-9DBB-23714A3D14FE}" type="pres">
      <dgm:prSet presAssocID="{6CCC282D-FDC1-4EC3-A8FB-539557E84C63}" presName="spacer" presStyleCnt="0"/>
      <dgm:spPr/>
    </dgm:pt>
    <dgm:pt modelId="{DBA79381-9669-4E89-B39F-1161CF6EE057}" type="pres">
      <dgm:prSet presAssocID="{97F2EF8C-BEF7-4A31-9623-022F14B7C948}" presName="parentText" presStyleLbl="node1" presStyleIdx="2" presStyleCnt="6" custScaleY="48825" custLinFactY="-619" custLinFactNeighborX="-13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46E269-F361-4806-AAD2-E3F66BC58BE1}" type="pres">
      <dgm:prSet presAssocID="{F6613A05-FA1F-4584-81F2-437CEFDD2588}" presName="spacer" presStyleCnt="0"/>
      <dgm:spPr/>
    </dgm:pt>
    <dgm:pt modelId="{CF2A1FBC-FEE5-4D05-B944-5DE8DEB0C753}" type="pres">
      <dgm:prSet presAssocID="{250545E7-47E4-4431-9A5A-C0C7A361348D}" presName="parentText" presStyleLbl="node1" presStyleIdx="3" presStyleCnt="6" custScaleY="51085" custLinFactY="112779" custLinFactNeighborX="-510" custLinFactNeighborY="2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D88023-8337-438E-973A-0BBAE3935434}" type="pres">
      <dgm:prSet presAssocID="{C7DC9EE1-EAAF-4237-9095-8B6B04F6DF8F}" presName="spacer" presStyleCnt="0"/>
      <dgm:spPr/>
    </dgm:pt>
    <dgm:pt modelId="{44306727-E2C4-4E41-BF51-1E45BD57758B}" type="pres">
      <dgm:prSet presAssocID="{9F7E7F8B-AF07-436C-90FE-3B645F5CBFC9}" presName="parentText" presStyleLbl="node1" presStyleIdx="4" presStyleCnt="6" custScaleY="50053" custLinFactY="-3257" custLinFactNeighborX="-24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FF238B-7783-4987-88CA-65665C9D9C7A}" type="pres">
      <dgm:prSet presAssocID="{0550F236-F6A9-482E-8074-7F57E73C8371}" presName="spacer" presStyleCnt="0"/>
      <dgm:spPr/>
    </dgm:pt>
    <dgm:pt modelId="{B0B80943-B957-4C1F-BF2D-0E0A48732AB4}" type="pres">
      <dgm:prSet presAssocID="{EF1B25AE-4EA0-49A7-8AD6-DEA76DD1FFCA}" presName="parentText" presStyleLbl="node1" presStyleIdx="5" presStyleCnt="6" custScaleY="48580" custLinFactY="-102155" custLinFactNeighborX="461" custLinFactNeighborY="-2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52B067-DFA6-48AE-844F-40D1B9771E73}" srcId="{5D00EAD0-9C8D-4116-AB43-BC7FFAAC40F7}" destId="{242FCB7C-95D2-4A50-AA13-C85BBD7F6242}" srcOrd="0" destOrd="0" parTransId="{E9BD7526-E63D-4F57-9809-441DB3D93173}" sibTransId="{3E621891-213D-4E8A-9968-09D8548957EE}"/>
    <dgm:cxn modelId="{2CAFE323-A1B1-4504-84C1-43403EF36C0C}" type="presOf" srcId="{D07B1647-3334-4931-A075-559E992208AF}" destId="{1D4E1BB7-A85E-47AE-8F04-920073BD17F9}" srcOrd="0" destOrd="0" presId="urn:microsoft.com/office/officeart/2005/8/layout/vList2"/>
    <dgm:cxn modelId="{E3B0B132-98C4-49E3-ABE4-50F706F79294}" type="presOf" srcId="{EF1B25AE-4EA0-49A7-8AD6-DEA76DD1FFCA}" destId="{B0B80943-B957-4C1F-BF2D-0E0A48732AB4}" srcOrd="0" destOrd="0" presId="urn:microsoft.com/office/officeart/2005/8/layout/vList2"/>
    <dgm:cxn modelId="{2CB11C96-4375-445D-97C4-C171155BE4E3}" srcId="{5D00EAD0-9C8D-4116-AB43-BC7FFAAC40F7}" destId="{EF1B25AE-4EA0-49A7-8AD6-DEA76DD1FFCA}" srcOrd="5" destOrd="0" parTransId="{7C4E157F-B43C-41DB-A2B0-F9F250C3AFD8}" sibTransId="{8D93158C-CC91-43BE-AE8D-110A20E8BACE}"/>
    <dgm:cxn modelId="{4FA2C18A-2B04-4838-AA86-5142CA21CAB4}" type="presOf" srcId="{5D00EAD0-9C8D-4116-AB43-BC7FFAAC40F7}" destId="{992E2148-8CAE-4588-A29C-EE37B85F33D6}" srcOrd="0" destOrd="0" presId="urn:microsoft.com/office/officeart/2005/8/layout/vList2"/>
    <dgm:cxn modelId="{759D84E8-3CC5-4B87-A9CA-635648FF6CD5}" type="presOf" srcId="{9F7E7F8B-AF07-436C-90FE-3B645F5CBFC9}" destId="{44306727-E2C4-4E41-BF51-1E45BD57758B}" srcOrd="0" destOrd="0" presId="urn:microsoft.com/office/officeart/2005/8/layout/vList2"/>
    <dgm:cxn modelId="{B6FA6DD3-1199-4B0C-97D1-55C2DD69D9A7}" type="presOf" srcId="{250545E7-47E4-4431-9A5A-C0C7A361348D}" destId="{CF2A1FBC-FEE5-4D05-B944-5DE8DEB0C753}" srcOrd="0" destOrd="0" presId="urn:microsoft.com/office/officeart/2005/8/layout/vList2"/>
    <dgm:cxn modelId="{5EB11A21-0A9C-4861-8370-7F18DD0255D7}" type="presOf" srcId="{242FCB7C-95D2-4A50-AA13-C85BBD7F6242}" destId="{0EAAB7FA-50FC-4F30-BA7B-6172C8903C73}" srcOrd="0" destOrd="0" presId="urn:microsoft.com/office/officeart/2005/8/layout/vList2"/>
    <dgm:cxn modelId="{0CFE11D6-F1A4-4986-87A8-2DE7DAB72CD5}" srcId="{5D00EAD0-9C8D-4116-AB43-BC7FFAAC40F7}" destId="{D07B1647-3334-4931-A075-559E992208AF}" srcOrd="1" destOrd="0" parTransId="{CCD84FAA-8D95-4B66-84F6-3E716919D098}" sibTransId="{6CCC282D-FDC1-4EC3-A8FB-539557E84C63}"/>
    <dgm:cxn modelId="{99C56265-D0D2-49A4-91C2-41B04CB1A488}" srcId="{5D00EAD0-9C8D-4116-AB43-BC7FFAAC40F7}" destId="{9F7E7F8B-AF07-436C-90FE-3B645F5CBFC9}" srcOrd="4" destOrd="0" parTransId="{49281EC7-C9B2-4A17-AF1D-BE5DEF5267AB}" sibTransId="{0550F236-F6A9-482E-8074-7F57E73C8371}"/>
    <dgm:cxn modelId="{2C8AE2E9-F47F-4CC1-BA20-7FF11D0934AC}" type="presOf" srcId="{97F2EF8C-BEF7-4A31-9623-022F14B7C948}" destId="{DBA79381-9669-4E89-B39F-1161CF6EE057}" srcOrd="0" destOrd="0" presId="urn:microsoft.com/office/officeart/2005/8/layout/vList2"/>
    <dgm:cxn modelId="{373A4127-E0A5-4321-ADBB-DEB8FFAE6122}" srcId="{5D00EAD0-9C8D-4116-AB43-BC7FFAAC40F7}" destId="{97F2EF8C-BEF7-4A31-9623-022F14B7C948}" srcOrd="2" destOrd="0" parTransId="{FD174572-C8B0-4122-BFCC-85BF45158B23}" sibTransId="{F6613A05-FA1F-4584-81F2-437CEFDD2588}"/>
    <dgm:cxn modelId="{5ABDD75B-1535-4D69-AFE0-1B1D847BB80F}" srcId="{5D00EAD0-9C8D-4116-AB43-BC7FFAAC40F7}" destId="{250545E7-47E4-4431-9A5A-C0C7A361348D}" srcOrd="3" destOrd="0" parTransId="{8BA55C23-7894-4957-91FB-ED7FC2262947}" sibTransId="{C7DC9EE1-EAAF-4237-9095-8B6B04F6DF8F}"/>
    <dgm:cxn modelId="{587E8591-01E9-4E97-99A5-A70B58268FCB}" type="presParOf" srcId="{992E2148-8CAE-4588-A29C-EE37B85F33D6}" destId="{0EAAB7FA-50FC-4F30-BA7B-6172C8903C73}" srcOrd="0" destOrd="0" presId="urn:microsoft.com/office/officeart/2005/8/layout/vList2"/>
    <dgm:cxn modelId="{2F41700D-ECED-4B18-9676-C6957EC0C355}" type="presParOf" srcId="{992E2148-8CAE-4588-A29C-EE37B85F33D6}" destId="{C04146B7-9CCF-48A4-9B67-CCB8D35A2D89}" srcOrd="1" destOrd="0" presId="urn:microsoft.com/office/officeart/2005/8/layout/vList2"/>
    <dgm:cxn modelId="{A968ED3F-B6D5-4551-9FB5-4B8D3DF74070}" type="presParOf" srcId="{992E2148-8CAE-4588-A29C-EE37B85F33D6}" destId="{1D4E1BB7-A85E-47AE-8F04-920073BD17F9}" srcOrd="2" destOrd="0" presId="urn:microsoft.com/office/officeart/2005/8/layout/vList2"/>
    <dgm:cxn modelId="{2D8ED097-11D2-425E-9D84-E0596209C775}" type="presParOf" srcId="{992E2148-8CAE-4588-A29C-EE37B85F33D6}" destId="{E47C2624-38FF-4C14-9DBB-23714A3D14FE}" srcOrd="3" destOrd="0" presId="urn:microsoft.com/office/officeart/2005/8/layout/vList2"/>
    <dgm:cxn modelId="{548D6D0B-FE76-43E3-9072-0AFAB74DD1F4}" type="presParOf" srcId="{992E2148-8CAE-4588-A29C-EE37B85F33D6}" destId="{DBA79381-9669-4E89-B39F-1161CF6EE057}" srcOrd="4" destOrd="0" presId="urn:microsoft.com/office/officeart/2005/8/layout/vList2"/>
    <dgm:cxn modelId="{881E4B0D-9567-4E87-9E00-213FDB4AFA3E}" type="presParOf" srcId="{992E2148-8CAE-4588-A29C-EE37B85F33D6}" destId="{6C46E269-F361-4806-AAD2-E3F66BC58BE1}" srcOrd="5" destOrd="0" presId="urn:microsoft.com/office/officeart/2005/8/layout/vList2"/>
    <dgm:cxn modelId="{320F56F6-075F-456E-B4D2-E2AA3AE74370}" type="presParOf" srcId="{992E2148-8CAE-4588-A29C-EE37B85F33D6}" destId="{CF2A1FBC-FEE5-4D05-B944-5DE8DEB0C753}" srcOrd="6" destOrd="0" presId="urn:microsoft.com/office/officeart/2005/8/layout/vList2"/>
    <dgm:cxn modelId="{D2A994DE-7BCB-43E6-93D7-EE76661F878C}" type="presParOf" srcId="{992E2148-8CAE-4588-A29C-EE37B85F33D6}" destId="{FED88023-8337-438E-973A-0BBAE3935434}" srcOrd="7" destOrd="0" presId="urn:microsoft.com/office/officeart/2005/8/layout/vList2"/>
    <dgm:cxn modelId="{1F55BFC6-9184-4726-AB30-426DD325C546}" type="presParOf" srcId="{992E2148-8CAE-4588-A29C-EE37B85F33D6}" destId="{44306727-E2C4-4E41-BF51-1E45BD57758B}" srcOrd="8" destOrd="0" presId="urn:microsoft.com/office/officeart/2005/8/layout/vList2"/>
    <dgm:cxn modelId="{116C1D65-75B1-4C85-82E0-02875A2AE9A1}" type="presParOf" srcId="{992E2148-8CAE-4588-A29C-EE37B85F33D6}" destId="{17FF238B-7783-4987-88CA-65665C9D9C7A}" srcOrd="9" destOrd="0" presId="urn:microsoft.com/office/officeart/2005/8/layout/vList2"/>
    <dgm:cxn modelId="{2E2128BE-DB65-4F4B-BD99-3F39BA21208B}" type="presParOf" srcId="{992E2148-8CAE-4588-A29C-EE37B85F33D6}" destId="{B0B80943-B957-4C1F-BF2D-0E0A48732AB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EAAB7FA-50FC-4F30-BA7B-6172C8903C73}">
      <dsp:nvSpPr>
        <dsp:cNvPr id="0" name=""/>
        <dsp:cNvSpPr/>
      </dsp:nvSpPr>
      <dsp:spPr>
        <a:xfrm>
          <a:off x="0" y="31862"/>
          <a:ext cx="7114778" cy="1804406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indent="45720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solidFill>
                <a:schemeClr val="tx1"/>
              </a:solidFill>
            </a:rPr>
            <a:t>Технологія проведення уроків з використанням сучасних технічних засобів і нових інформаційних технологій</a:t>
          </a:r>
          <a:endParaRPr lang="uk-UA" sz="2800" kern="1200" dirty="0">
            <a:solidFill>
              <a:schemeClr val="tx1"/>
            </a:solidFill>
          </a:endParaRPr>
        </a:p>
      </dsp:txBody>
      <dsp:txXfrm>
        <a:off x="0" y="31862"/>
        <a:ext cx="7114778" cy="1804406"/>
      </dsp:txXfrm>
    </dsp:sp>
    <dsp:sp modelId="{1D4E1BB7-A85E-47AE-8F04-920073BD17F9}">
      <dsp:nvSpPr>
        <dsp:cNvPr id="0" name=""/>
        <dsp:cNvSpPr/>
      </dsp:nvSpPr>
      <dsp:spPr>
        <a:xfrm>
          <a:off x="0" y="1793594"/>
          <a:ext cx="7114778" cy="806993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>
              <a:solidFill>
                <a:schemeClr val="tx1"/>
              </a:solidFill>
            </a:rPr>
            <a:t>тренує і активізує пам'ять</a:t>
          </a:r>
        </a:p>
      </dsp:txBody>
      <dsp:txXfrm>
        <a:off x="0" y="1793594"/>
        <a:ext cx="7114778" cy="806993"/>
      </dsp:txXfrm>
    </dsp:sp>
    <dsp:sp modelId="{DBA79381-9669-4E89-B39F-1161CF6EE057}">
      <dsp:nvSpPr>
        <dsp:cNvPr id="0" name=""/>
        <dsp:cNvSpPr/>
      </dsp:nvSpPr>
      <dsp:spPr>
        <a:xfrm>
          <a:off x="0" y="2605182"/>
          <a:ext cx="7114778" cy="7240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k-UA" sz="2800" kern="1200" dirty="0">
              <a:solidFill>
                <a:schemeClr val="tx1"/>
              </a:solidFill>
            </a:rPr>
            <a:t>спостережливість</a:t>
          </a:r>
        </a:p>
      </dsp:txBody>
      <dsp:txXfrm>
        <a:off x="0" y="2605182"/>
        <a:ext cx="7114778" cy="724025"/>
      </dsp:txXfrm>
    </dsp:sp>
    <dsp:sp modelId="{CF2A1FBC-FEE5-4D05-B944-5DE8DEB0C753}">
      <dsp:nvSpPr>
        <dsp:cNvPr id="0" name=""/>
        <dsp:cNvSpPr/>
      </dsp:nvSpPr>
      <dsp:spPr>
        <a:xfrm>
          <a:off x="0" y="4805344"/>
          <a:ext cx="7114778" cy="757539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k-UA" sz="2800" kern="1200" dirty="0">
              <a:solidFill>
                <a:schemeClr val="tx1"/>
              </a:solidFill>
            </a:rPr>
            <a:t>розвиває критичне мислення</a:t>
          </a:r>
        </a:p>
      </dsp:txBody>
      <dsp:txXfrm>
        <a:off x="0" y="4805344"/>
        <a:ext cx="7114778" cy="757539"/>
      </dsp:txXfrm>
    </dsp:sp>
    <dsp:sp modelId="{44306727-E2C4-4E41-BF51-1E45BD57758B}">
      <dsp:nvSpPr>
        <dsp:cNvPr id="0" name=""/>
        <dsp:cNvSpPr/>
      </dsp:nvSpPr>
      <dsp:spPr>
        <a:xfrm>
          <a:off x="0" y="4048540"/>
          <a:ext cx="7114778" cy="74223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>
              <a:solidFill>
                <a:schemeClr val="tx1"/>
              </a:solidFill>
            </a:rPr>
            <a:t>концентрує увагу учнів</a:t>
          </a:r>
        </a:p>
      </dsp:txBody>
      <dsp:txXfrm>
        <a:off x="0" y="4048540"/>
        <a:ext cx="7114778" cy="742235"/>
      </dsp:txXfrm>
    </dsp:sp>
    <dsp:sp modelId="{B0B80943-B957-4C1F-BF2D-0E0A48732AB4}">
      <dsp:nvSpPr>
        <dsp:cNvPr id="0" name=""/>
        <dsp:cNvSpPr/>
      </dsp:nvSpPr>
      <dsp:spPr>
        <a:xfrm>
          <a:off x="0" y="3324218"/>
          <a:ext cx="7114778" cy="720392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800" kern="1200" dirty="0">
              <a:solidFill>
                <a:schemeClr val="tx1"/>
              </a:solidFill>
            </a:rPr>
            <a:t>змушує по-іншому оцінити інформацію</a:t>
          </a:r>
          <a:endParaRPr lang="uk-UA" sz="2800" kern="1200" dirty="0">
            <a:solidFill>
              <a:schemeClr val="tx1"/>
            </a:solidFill>
          </a:endParaRPr>
        </a:p>
      </dsp:txBody>
      <dsp:txXfrm>
        <a:off x="0" y="3324218"/>
        <a:ext cx="7114778" cy="7203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252429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9139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208329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69749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93912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203977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622267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73470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04444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16860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433928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97DB5-7EB5-406D-B019-42086B627F43}" type="datetimeFigureOut">
              <a:rPr lang="uk-UA" smtClean="0"/>
              <a:pPr/>
              <a:t>08.01.2023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22543-E9B3-45C7-8CEE-035F6A44C0F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67216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9.png"/><Relationship Id="rId7" Type="http://schemas.openxmlformats.org/officeDocument/2006/relationships/image" Target="../media/image1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3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5.gif"/><Relationship Id="rId7" Type="http://schemas.openxmlformats.org/officeDocument/2006/relationships/image" Target="../media/image8.png"/><Relationship Id="rId2" Type="http://schemas.openxmlformats.org/officeDocument/2006/relationships/hyperlink" Target="https://mon.gov.ua/storage/app/media/pto/materialy/04.05.2022/Posibnyk-Malyarni.ta.oporyadzhuvalni.roboty.06.05.2022.pdf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7.png"/><Relationship Id="rId3" Type="http://schemas.openxmlformats.org/officeDocument/2006/relationships/image" Target="../media/image25.gif"/><Relationship Id="rId7" Type="http://schemas.openxmlformats.org/officeDocument/2006/relationships/hyperlink" Target="http://www.acrylputz.com.ua/" TargetMode="External"/><Relationship Id="rId12" Type="http://schemas.openxmlformats.org/officeDocument/2006/relationships/image" Target="../media/image5.png"/><Relationship Id="rId2" Type="http://schemas.openxmlformats.org/officeDocument/2006/relationships/hyperlink" Target="https://www.knauf.ua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4.png"/><Relationship Id="rId5" Type="http://schemas.openxmlformats.org/officeDocument/2006/relationships/hyperlink" Target="http://www.vidaron.com.ua/" TargetMode="External"/><Relationship Id="rId10" Type="http://schemas.openxmlformats.org/officeDocument/2006/relationships/image" Target="../media/image31.jpeg"/><Relationship Id="rId4" Type="http://schemas.openxmlformats.org/officeDocument/2006/relationships/hyperlink" Target="http://www.sniezka.ua/" TargetMode="External"/><Relationship Id="rId9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7" Type="http://schemas.openxmlformats.org/officeDocument/2006/relationships/image" Target="../media/image32.png"/><Relationship Id="rId2" Type="http://schemas.openxmlformats.org/officeDocument/2006/relationships/hyperlink" Target="https://drive.google.com/file/d/1qjSwoNMxDK01FPGn1ealI6Bgvy_CxxEu/view?usp=share_link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8.png"/><Relationship Id="rId7" Type="http://schemas.openxmlformats.org/officeDocument/2006/relationships/image" Target="../media/image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3.png"/><Relationship Id="rId7" Type="http://schemas.openxmlformats.org/officeDocument/2006/relationships/image" Target="../media/image47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увати 23"/>
          <p:cNvGrpSpPr/>
          <p:nvPr/>
        </p:nvGrpSpPr>
        <p:grpSpPr>
          <a:xfrm>
            <a:off x="-1354343" y="-638354"/>
            <a:ext cx="6190885" cy="8934090"/>
            <a:chOff x="-1354343" y="-638354"/>
            <a:chExt cx="6190885" cy="8934090"/>
          </a:xfrm>
        </p:grpSpPr>
        <p:sp>
          <p:nvSpPr>
            <p:cNvPr id="17" name="Прямокутник 16"/>
            <p:cNvSpPr/>
            <p:nvPr/>
          </p:nvSpPr>
          <p:spPr>
            <a:xfrm>
              <a:off x="-97761" y="3272286"/>
              <a:ext cx="1518248" cy="151824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0" name="Прямокутник 9"/>
            <p:cNvSpPr/>
            <p:nvPr/>
          </p:nvSpPr>
          <p:spPr>
            <a:xfrm>
              <a:off x="1765542" y="1601638"/>
              <a:ext cx="1518248" cy="1518248"/>
            </a:xfrm>
            <a:prstGeom prst="rect">
              <a:avLst/>
            </a:prstGeom>
            <a:noFill/>
            <a:ln w="117475" cmpd="thinThick">
              <a:solidFill>
                <a:schemeClr val="bg1"/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7" name="Прямокутник 6"/>
            <p:cNvSpPr/>
            <p:nvPr/>
          </p:nvSpPr>
          <p:spPr>
            <a:xfrm>
              <a:off x="-569342" y="-638354"/>
              <a:ext cx="2622430" cy="2622430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8" name="Прямокутник 7"/>
            <p:cNvSpPr/>
            <p:nvPr/>
          </p:nvSpPr>
          <p:spPr>
            <a:xfrm>
              <a:off x="3283790" y="483082"/>
              <a:ext cx="787878" cy="78787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9" name="Прямокутник 8"/>
            <p:cNvSpPr/>
            <p:nvPr/>
          </p:nvSpPr>
          <p:spPr>
            <a:xfrm>
              <a:off x="1293964" y="1224952"/>
              <a:ext cx="1518248" cy="151824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1" name="Прямокутник 10"/>
            <p:cNvSpPr/>
            <p:nvPr/>
          </p:nvSpPr>
          <p:spPr>
            <a:xfrm>
              <a:off x="-204156" y="-221407"/>
              <a:ext cx="787878" cy="787878"/>
            </a:xfrm>
            <a:prstGeom prst="rect">
              <a:avLst/>
            </a:prstGeom>
            <a:noFill/>
            <a:ln w="117475" cmpd="thinThick">
              <a:solidFill>
                <a:schemeClr val="bg1"/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4" name="Прямокутник 13"/>
            <p:cNvSpPr/>
            <p:nvPr/>
          </p:nvSpPr>
          <p:spPr>
            <a:xfrm>
              <a:off x="2771955" y="6002803"/>
              <a:ext cx="1518248" cy="151824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Прямокутник 11"/>
            <p:cNvSpPr/>
            <p:nvPr/>
          </p:nvSpPr>
          <p:spPr>
            <a:xfrm>
              <a:off x="583722" y="3847382"/>
              <a:ext cx="2622430" cy="2622430"/>
            </a:xfrm>
            <a:prstGeom prst="rect">
              <a:avLst/>
            </a:prstGeom>
            <a:noFill/>
            <a:ln w="117475" cmpd="thinThick">
              <a:solidFill>
                <a:schemeClr val="bg1"/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Прямокутник 12"/>
            <p:cNvSpPr/>
            <p:nvPr/>
          </p:nvSpPr>
          <p:spPr>
            <a:xfrm>
              <a:off x="-1354343" y="5673306"/>
              <a:ext cx="2622430" cy="2622430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5" name="Прямокутник 14"/>
            <p:cNvSpPr/>
            <p:nvPr/>
          </p:nvSpPr>
          <p:spPr>
            <a:xfrm>
              <a:off x="2024334" y="4224068"/>
              <a:ext cx="787878" cy="78787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Прямокутник 15"/>
            <p:cNvSpPr/>
            <p:nvPr/>
          </p:nvSpPr>
          <p:spPr>
            <a:xfrm>
              <a:off x="1708031" y="4559062"/>
              <a:ext cx="787878" cy="78787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8" name="Прямокутник 17"/>
            <p:cNvSpPr/>
            <p:nvPr/>
          </p:nvSpPr>
          <p:spPr>
            <a:xfrm>
              <a:off x="3896264" y="5608864"/>
              <a:ext cx="787878" cy="78787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9" name="Прямокутник 18"/>
            <p:cNvSpPr/>
            <p:nvPr/>
          </p:nvSpPr>
          <p:spPr>
            <a:xfrm>
              <a:off x="4048664" y="5761264"/>
              <a:ext cx="787878" cy="787878"/>
            </a:xfrm>
            <a:prstGeom prst="rect">
              <a:avLst/>
            </a:prstGeom>
            <a:noFill/>
            <a:ln w="117475" cmpd="thinThick">
              <a:solidFill>
                <a:schemeClr val="bg1"/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grpSp>
        <p:nvGrpSpPr>
          <p:cNvPr id="23" name="Групувати 22"/>
          <p:cNvGrpSpPr/>
          <p:nvPr/>
        </p:nvGrpSpPr>
        <p:grpSpPr>
          <a:xfrm rot="10800000">
            <a:off x="10188116" y="-638354"/>
            <a:ext cx="2777704" cy="2636804"/>
            <a:chOff x="8218639" y="3764330"/>
            <a:chExt cx="2777704" cy="2636804"/>
          </a:xfrm>
        </p:grpSpPr>
        <p:sp>
          <p:nvSpPr>
            <p:cNvPr id="20" name="Прямокутник 19"/>
            <p:cNvSpPr/>
            <p:nvPr/>
          </p:nvSpPr>
          <p:spPr>
            <a:xfrm>
              <a:off x="8690217" y="4882886"/>
              <a:ext cx="1518248" cy="1518248"/>
            </a:xfrm>
            <a:prstGeom prst="rect">
              <a:avLst/>
            </a:prstGeom>
            <a:noFill/>
            <a:ln w="117475" cmpd="thinThick">
              <a:solidFill>
                <a:schemeClr val="bg1"/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1" name="Прямокутник 20"/>
            <p:cNvSpPr/>
            <p:nvPr/>
          </p:nvSpPr>
          <p:spPr>
            <a:xfrm>
              <a:off x="10208465" y="3764330"/>
              <a:ext cx="787878" cy="78787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2" name="Прямокутник 21"/>
            <p:cNvSpPr/>
            <p:nvPr/>
          </p:nvSpPr>
          <p:spPr>
            <a:xfrm>
              <a:off x="8218639" y="4506200"/>
              <a:ext cx="1518248" cy="151824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cxnSp>
        <p:nvCxnSpPr>
          <p:cNvPr id="26" name="Пряма сполучна лінія 25"/>
          <p:cNvCxnSpPr/>
          <p:nvPr/>
        </p:nvCxnSpPr>
        <p:spPr>
          <a:xfrm>
            <a:off x="4442603" y="1270960"/>
            <a:ext cx="5384303" cy="0"/>
          </a:xfrm>
          <a:prstGeom prst="line">
            <a:avLst/>
          </a:prstGeom>
          <a:ln w="101600" cmpd="thickThin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 сполучна лінія 27"/>
          <p:cNvCxnSpPr/>
          <p:nvPr/>
        </p:nvCxnSpPr>
        <p:spPr>
          <a:xfrm>
            <a:off x="5197752" y="6549142"/>
            <a:ext cx="7153274" cy="0"/>
          </a:xfrm>
          <a:prstGeom prst="line">
            <a:avLst/>
          </a:prstGeom>
          <a:ln w="101600" cmpd="thickThin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кутник 24"/>
          <p:cNvSpPr/>
          <p:nvPr/>
        </p:nvSpPr>
        <p:spPr>
          <a:xfrm>
            <a:off x="4136164" y="2239993"/>
            <a:ext cx="7311408" cy="3130204"/>
          </a:xfrm>
          <a:prstGeom prst="rect">
            <a:avLst/>
          </a:prstGeom>
          <a:solidFill>
            <a:srgbClr val="CDF1B6">
              <a:alpha val="4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6">
                    <a:lumMod val="50000"/>
                  </a:schemeClr>
                </a:solidFill>
              </a:rPr>
              <a:t>Роль інформаційних технологій в підвищенні ефективності уроків спецдисциплін</a:t>
            </a:r>
          </a:p>
        </p:txBody>
      </p:sp>
    </p:spTree>
    <p:extLst>
      <p:ext uri="{BB962C8B-B14F-4D97-AF65-F5344CB8AC3E}">
        <p14:creationId xmlns:p14="http://schemas.microsoft.com/office/powerpoint/2010/main" xmlns="" val="56911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CDF1B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/>
          <p:cNvSpPr/>
          <p:nvPr/>
        </p:nvSpPr>
        <p:spPr>
          <a:xfrm>
            <a:off x="-393599" y="1601638"/>
            <a:ext cx="1518248" cy="151824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кутник 8"/>
          <p:cNvSpPr/>
          <p:nvPr/>
        </p:nvSpPr>
        <p:spPr>
          <a:xfrm>
            <a:off x="1124649" y="483082"/>
            <a:ext cx="787878" cy="787878"/>
          </a:xfrm>
          <a:prstGeom prst="rect">
            <a:avLst/>
          </a:prstGeom>
          <a:noFill/>
          <a:ln w="117475" cmpd="thinThick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кутник 9"/>
          <p:cNvSpPr/>
          <p:nvPr/>
        </p:nvSpPr>
        <p:spPr>
          <a:xfrm>
            <a:off x="-865177" y="1224952"/>
            <a:ext cx="1518248" cy="1518248"/>
          </a:xfrm>
          <a:prstGeom prst="rect">
            <a:avLst/>
          </a:prstGeom>
          <a:noFill/>
          <a:ln w="117475" cmpd="thinThick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кутник 11"/>
          <p:cNvSpPr/>
          <p:nvPr/>
        </p:nvSpPr>
        <p:spPr>
          <a:xfrm>
            <a:off x="612814" y="6002803"/>
            <a:ext cx="1518248" cy="1518248"/>
          </a:xfrm>
          <a:prstGeom prst="rect">
            <a:avLst/>
          </a:prstGeom>
          <a:noFill/>
          <a:ln w="117475" cmpd="thinThick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кутник 14"/>
          <p:cNvSpPr/>
          <p:nvPr/>
        </p:nvSpPr>
        <p:spPr>
          <a:xfrm>
            <a:off x="-134807" y="4224068"/>
            <a:ext cx="787878" cy="787878"/>
          </a:xfrm>
          <a:prstGeom prst="rect">
            <a:avLst/>
          </a:prstGeom>
          <a:noFill/>
          <a:ln w="117475" cmpd="thinThick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кутник 15"/>
          <p:cNvSpPr/>
          <p:nvPr/>
        </p:nvSpPr>
        <p:spPr>
          <a:xfrm>
            <a:off x="-451110" y="4559062"/>
            <a:ext cx="787878" cy="787878"/>
          </a:xfrm>
          <a:prstGeom prst="rect">
            <a:avLst/>
          </a:prstGeom>
          <a:noFill/>
          <a:ln w="117475" cmpd="thinThick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Прямокутник 16"/>
          <p:cNvSpPr/>
          <p:nvPr/>
        </p:nvSpPr>
        <p:spPr>
          <a:xfrm>
            <a:off x="1737123" y="5608864"/>
            <a:ext cx="787878" cy="787878"/>
          </a:xfrm>
          <a:prstGeom prst="rect">
            <a:avLst/>
          </a:prstGeom>
          <a:noFill/>
          <a:ln w="117475" cmpd="thinThick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Прямокутник 17"/>
          <p:cNvSpPr/>
          <p:nvPr/>
        </p:nvSpPr>
        <p:spPr>
          <a:xfrm>
            <a:off x="1889523" y="5761264"/>
            <a:ext cx="787878" cy="78787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19" name="Групувати 18"/>
          <p:cNvGrpSpPr/>
          <p:nvPr/>
        </p:nvGrpSpPr>
        <p:grpSpPr>
          <a:xfrm rot="10800000">
            <a:off x="10188116" y="-638354"/>
            <a:ext cx="2777704" cy="2636804"/>
            <a:chOff x="8218639" y="3764330"/>
            <a:chExt cx="2777704" cy="2636804"/>
          </a:xfrm>
        </p:grpSpPr>
        <p:sp>
          <p:nvSpPr>
            <p:cNvPr id="20" name="Прямокутник 19"/>
            <p:cNvSpPr/>
            <p:nvPr/>
          </p:nvSpPr>
          <p:spPr>
            <a:xfrm>
              <a:off x="8690217" y="4882886"/>
              <a:ext cx="1518248" cy="1518248"/>
            </a:xfrm>
            <a:prstGeom prst="rect">
              <a:avLst/>
            </a:prstGeom>
            <a:noFill/>
            <a:ln w="117475" cmpd="thinThick">
              <a:solidFill>
                <a:schemeClr val="bg1"/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1" name="Прямокутник 20"/>
            <p:cNvSpPr/>
            <p:nvPr/>
          </p:nvSpPr>
          <p:spPr>
            <a:xfrm>
              <a:off x="10208465" y="3764330"/>
              <a:ext cx="787878" cy="78787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2" name="Прямокутник 21"/>
            <p:cNvSpPr/>
            <p:nvPr/>
          </p:nvSpPr>
          <p:spPr>
            <a:xfrm>
              <a:off x="8218639" y="4506200"/>
              <a:ext cx="1518248" cy="151824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cxnSp>
        <p:nvCxnSpPr>
          <p:cNvPr id="23" name="Пряма сполучна лінія 22"/>
          <p:cNvCxnSpPr/>
          <p:nvPr/>
        </p:nvCxnSpPr>
        <p:spPr>
          <a:xfrm flipV="1">
            <a:off x="2430267" y="490244"/>
            <a:ext cx="7401758" cy="23938"/>
          </a:xfrm>
          <a:prstGeom prst="line">
            <a:avLst/>
          </a:prstGeom>
          <a:ln w="101600" cmpd="thickThin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23CDAE1-6D5D-4EAC-AA7E-ED964E95E83D}"/>
              </a:ext>
            </a:extLst>
          </p:cNvPr>
          <p:cNvSpPr/>
          <p:nvPr/>
        </p:nvSpPr>
        <p:spPr>
          <a:xfrm>
            <a:off x="2459718" y="960110"/>
            <a:ext cx="7406877" cy="2677656"/>
          </a:xfrm>
          <a:prstGeom prst="rect">
            <a:avLst/>
          </a:prstGeom>
          <a:pattFill prst="pct5">
            <a:fgClr>
              <a:srgbClr val="CDF1B6"/>
            </a:fgClr>
            <a:bgClr>
              <a:schemeClr val="accent6">
                <a:lumMod val="20000"/>
                <a:lumOff val="80000"/>
              </a:schemeClr>
            </a:bgClr>
          </a:pattFill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/>
              <a:t>Розвиток суспільства, науки і техніки ставить систему освіти перед необхідністю використовувати нові засоби навчання. До таких засобів навчання відносяться інформаційні технології. Нові інформаційні технології перетворюють навчання у захоплюючий процес, з елементами гри, сприяють розвитку дослідницьких навичок учнів. </a:t>
            </a:r>
            <a:endParaRPr lang="uk-UA" sz="2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474680D-1F04-4E8F-99E3-9368CEAAB5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4F3F1"/>
              </a:clrFrom>
              <a:clrTo>
                <a:srgbClr val="F4F3F1">
                  <a:alpha val="0"/>
                </a:srgbClr>
              </a:clrTo>
            </a:clrChange>
          </a:blip>
          <a:srcRect r="8581"/>
          <a:stretch/>
        </p:blipFill>
        <p:spPr>
          <a:xfrm>
            <a:off x="3407771" y="3712380"/>
            <a:ext cx="5513919" cy="30329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47E6CC5-6EBF-4FC4-82D7-2F82ABE9A1E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984" y="5423845"/>
            <a:ext cx="2097206" cy="209720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ABEAE48-447E-4D2D-8B9D-C64B9F11AF7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67381" y="4515930"/>
            <a:ext cx="2097206" cy="209720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E83B1B7-6FAD-4E73-A8FA-9DCDBA3F9757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826378" y="4062716"/>
            <a:ext cx="1365622" cy="13656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338F1A5-4C5B-4A65-8CFE-791379B395E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16433" y="5625068"/>
            <a:ext cx="1365622" cy="136562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EFF8BCF-280A-439C-9C70-ADCF2DBB3BD9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375839" y="2858446"/>
            <a:ext cx="1365622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904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CDF1B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891158B-B20B-4857-A330-3187383B6D46}"/>
              </a:ext>
            </a:extLst>
          </p:cNvPr>
          <p:cNvSpPr/>
          <p:nvPr/>
        </p:nvSpPr>
        <p:spPr>
          <a:xfrm>
            <a:off x="2114889" y="487621"/>
            <a:ext cx="7789311" cy="1938992"/>
          </a:xfrm>
          <a:prstGeom prst="rect">
            <a:avLst/>
          </a:prstGeom>
          <a:pattFill prst="pct5">
            <a:fgClr>
              <a:schemeClr val="accent1"/>
            </a:fgClr>
            <a:bgClr>
              <a:srgbClr val="CDF1B6"/>
            </a:bgClr>
          </a:pattFill>
        </p:spPr>
        <p:txBody>
          <a:bodyPr wrap="square">
            <a:spAutoFit/>
          </a:bodyPr>
          <a:lstStyle/>
          <a:p>
            <a:pPr indent="457200" algn="just"/>
            <a:r>
              <a:rPr lang="uk-UA" sz="2400" dirty="0"/>
              <a:t>Інформаці́йні техноло́гії — це система методів, процесів та способів використання обчислювальної техніки і систем зв'язку для створення, збору, передачі, пошуку, оброблення та поширення інформації з метою ефективної організації діяльності людей.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81DC09F-C834-498E-8E8A-7AACEDD5DCA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9019" y="1876602"/>
            <a:ext cx="1371719" cy="137171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4708839-9A68-4703-91D1-93FE6BDDEA8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701" y="1374713"/>
            <a:ext cx="1365622" cy="13656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33EF917-0E47-43F6-9741-F9BABC20480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80964" y="4697987"/>
            <a:ext cx="2097206" cy="209720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5B3E5A3-3E9E-4EBC-84E0-7231C50574C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116" y="5394279"/>
            <a:ext cx="2097206" cy="209720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859C07F-DA24-4E55-B5EF-572A30CEEE2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75549" y="4473741"/>
            <a:ext cx="2097206" cy="209720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F03F947-7632-4F25-9427-137FED96B9B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63791" y="4183256"/>
            <a:ext cx="1365622" cy="136562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1606645-10ED-4F8F-833D-13C37A5AA56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77443" y="-53747"/>
            <a:ext cx="1365622" cy="136562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0C30203-4412-499B-8D73-B12F48DE645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828209" y="4306874"/>
            <a:ext cx="1365622" cy="13656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7C50E299-52E3-466F-8D55-F4A719BA9C0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828209" y="2996668"/>
            <a:ext cx="1365622" cy="136562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7475E64-2491-4FE2-B6AC-E299D17B49F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38676" y="2351070"/>
            <a:ext cx="8437007" cy="56697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B14501A-A0AF-4FC3-A058-4C6D221F02C5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38676" y="-21232"/>
            <a:ext cx="8437007" cy="56697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3FFA8EA2-3B8D-450E-9082-4FE70E19B94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821325" y="-849694"/>
            <a:ext cx="3359187" cy="321896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46B42DBF-65A2-4444-BF81-E4DA8818219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7443" y="3200604"/>
            <a:ext cx="1365622" cy="136562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4049" y="4298763"/>
            <a:ext cx="1365622" cy="136562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42CB3FFD-06D0-4849-954F-6D476B700A0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26378" y="5828795"/>
            <a:ext cx="1365622" cy="136562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A6324828-FB76-4E5C-AAAA-1ED8BF1DCBE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62475" y="2551126"/>
            <a:ext cx="1365622" cy="1365622"/>
          </a:xfrm>
          <a:prstGeom prst="rect">
            <a:avLst/>
          </a:prstGeom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xmlns="" id="{5E59F6C6-874D-4C61-9FAE-90EC3907B9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5042" y="2901081"/>
            <a:ext cx="5146303" cy="388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18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-313282" y="-556573"/>
            <a:ext cx="13177456" cy="7294871"/>
            <a:chOff x="-211636" y="-638354"/>
            <a:chExt cx="13177456" cy="7294871"/>
          </a:xfrm>
        </p:grpSpPr>
        <p:sp>
          <p:nvSpPr>
            <p:cNvPr id="12" name="Прямокутник 11"/>
            <p:cNvSpPr/>
            <p:nvPr/>
          </p:nvSpPr>
          <p:spPr>
            <a:xfrm>
              <a:off x="-211636" y="5138269"/>
              <a:ext cx="1518248" cy="151824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7" name="Прямокутник 16"/>
            <p:cNvSpPr/>
            <p:nvPr/>
          </p:nvSpPr>
          <p:spPr>
            <a:xfrm>
              <a:off x="488640" y="4102315"/>
              <a:ext cx="787878" cy="787878"/>
            </a:xfrm>
            <a:prstGeom prst="rect">
              <a:avLst/>
            </a:prstGeom>
            <a:noFill/>
            <a:ln w="117475" cmpd="thinThick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8" name="Прямокутник 17"/>
            <p:cNvSpPr/>
            <p:nvPr/>
          </p:nvSpPr>
          <p:spPr>
            <a:xfrm>
              <a:off x="974173" y="4647177"/>
              <a:ext cx="787878" cy="787878"/>
            </a:xfrm>
            <a:prstGeom prst="rect">
              <a:avLst/>
            </a:prstGeom>
            <a:noFill/>
            <a:ln w="117475" cmpd="thinThick">
              <a:solidFill>
                <a:schemeClr val="bg1"/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grpSp>
          <p:nvGrpSpPr>
            <p:cNvPr id="19" name="Групувати 18"/>
            <p:cNvGrpSpPr/>
            <p:nvPr/>
          </p:nvGrpSpPr>
          <p:grpSpPr>
            <a:xfrm rot="10800000">
              <a:off x="10188116" y="-638354"/>
              <a:ext cx="2777704" cy="2636804"/>
              <a:chOff x="8218639" y="3764330"/>
              <a:chExt cx="2777704" cy="2636804"/>
            </a:xfrm>
          </p:grpSpPr>
          <p:sp>
            <p:nvSpPr>
              <p:cNvPr id="20" name="Прямокутник 19"/>
              <p:cNvSpPr/>
              <p:nvPr/>
            </p:nvSpPr>
            <p:spPr>
              <a:xfrm>
                <a:off x="8690217" y="4882886"/>
                <a:ext cx="1518248" cy="1518248"/>
              </a:xfrm>
              <a:prstGeom prst="rect">
                <a:avLst/>
              </a:prstGeom>
              <a:noFill/>
              <a:ln w="117475" cmpd="thinThick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1" name="Прямокутник 20"/>
              <p:cNvSpPr/>
              <p:nvPr/>
            </p:nvSpPr>
            <p:spPr>
              <a:xfrm>
                <a:off x="10208465" y="3764330"/>
                <a:ext cx="787878" cy="787878"/>
              </a:xfrm>
              <a:prstGeom prst="rect">
                <a:avLst/>
              </a:prstGeom>
              <a:noFill/>
              <a:ln w="117475" cmpd="thinThick">
                <a:solidFill>
                  <a:schemeClr val="accent6">
                    <a:lumMod val="50000"/>
                  </a:schemeClr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2" name="Прямокутник 21"/>
              <p:cNvSpPr/>
              <p:nvPr/>
            </p:nvSpPr>
            <p:spPr>
              <a:xfrm>
                <a:off x="8218639" y="4506200"/>
                <a:ext cx="1518248" cy="1518248"/>
              </a:xfrm>
              <a:prstGeom prst="rect">
                <a:avLst/>
              </a:prstGeom>
              <a:noFill/>
              <a:ln w="117475" cmpd="thinThick">
                <a:solidFill>
                  <a:schemeClr val="accent6">
                    <a:lumMod val="50000"/>
                  </a:schemeClr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</p:grpSp>
        <p:cxnSp>
          <p:nvCxnSpPr>
            <p:cNvPr id="23" name="Пряма сполучна лінія 22"/>
            <p:cNvCxnSpPr/>
            <p:nvPr/>
          </p:nvCxnSpPr>
          <p:spPr>
            <a:xfrm flipV="1">
              <a:off x="2264892" y="434282"/>
              <a:ext cx="7401758" cy="23938"/>
            </a:xfrm>
            <a:prstGeom prst="line">
              <a:avLst/>
            </a:prstGeom>
            <a:ln w="101600" cmpd="thickThin">
              <a:solidFill>
                <a:schemeClr val="accent6">
                  <a:lumMod val="50000"/>
                </a:schemeClr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xmlns="" id="{8120858A-1319-440C-834C-0B341CEC2A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255846176"/>
              </p:ext>
            </p:extLst>
          </p:nvPr>
        </p:nvGraphicFramePr>
        <p:xfrm>
          <a:off x="2417426" y="879780"/>
          <a:ext cx="7114778" cy="5562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8" name="Picture 4" descr="Stick Figure Presenting With Pen | 3D Animated Clipart for PowerPoint -  PresenterMedia.com">
            <a:extLst>
              <a:ext uri="{FF2B5EF4-FFF2-40B4-BE49-F238E27FC236}">
                <a16:creationId xmlns:a16="http://schemas.microsoft.com/office/drawing/2014/main" xmlns="" id="{17A63BF0-E243-4628-89F6-30AF56A65D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81540"/>
            <a:ext cx="2277372" cy="227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EC35B39-D4EF-4CCE-BB9E-77D73B861CFE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227613" y="5471983"/>
            <a:ext cx="1636561" cy="163656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B10B75BC-C430-4037-A450-A5C2DC41BCD1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826378" y="5077042"/>
            <a:ext cx="1365622" cy="136562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E8013AE0-20E3-4EEC-9D08-5489477E2B96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3303" y="2760676"/>
            <a:ext cx="1106150" cy="110615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84CB2911-495F-41B5-8DDC-C0176E5C7303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680271" y="3045947"/>
            <a:ext cx="1518250" cy="151825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AED525F-9784-4ADD-909A-648D4E85B4EE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694089" y="4971974"/>
            <a:ext cx="792231" cy="78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084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209CF522-B657-4491-A032-257CBB9C6A8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807" y="4519286"/>
            <a:ext cx="1365622" cy="136562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9947316-0FBF-4A20-9A15-306C3D1A93D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4806" y="1761597"/>
            <a:ext cx="1365622" cy="136562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91D4B2A-26F6-464E-BBB4-7710BE6C265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64224" y="2319538"/>
            <a:ext cx="1818506" cy="181850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039EEB9-0291-4A9D-8F09-5A510F1A28F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02713" y="3741374"/>
            <a:ext cx="1365622" cy="13656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5ACB64A-3FB0-4284-A39A-36DFAD63A83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43132" y="323748"/>
            <a:ext cx="1365622" cy="1365622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9DF60603-C14C-4D09-9490-2B7A4977E23F}"/>
              </a:ext>
            </a:extLst>
          </p:cNvPr>
          <p:cNvSpPr/>
          <p:nvPr/>
        </p:nvSpPr>
        <p:spPr>
          <a:xfrm>
            <a:off x="75807" y="220281"/>
            <a:ext cx="9144000" cy="156966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accent6">
                <a:lumMod val="20000"/>
                <a:lumOff val="80000"/>
              </a:schemeClr>
            </a:bgClr>
          </a:pattFill>
        </p:spPr>
        <p:txBody>
          <a:bodyPr wrap="square">
            <a:spAutoFit/>
          </a:bodyPr>
          <a:lstStyle/>
          <a:p>
            <a:pPr indent="457200" algn="just"/>
            <a:r>
              <a:rPr lang="uk-UA" sz="2400" dirty="0"/>
              <a:t>Комп'ютер на уроці значно розширює можливості подання навчальної інформації. Застосування кольору, графіки, звуку, сучасних засобів відеотехніки дозволяє моделювати різні ситуації й середовища. Це дозволяє підсилити мотивацію учнів до навчання.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B90D2D1-05C8-4D6F-BB19-CF0CF722B975}"/>
              </a:ext>
            </a:extLst>
          </p:cNvPr>
          <p:cNvSpPr/>
          <p:nvPr/>
        </p:nvSpPr>
        <p:spPr>
          <a:xfrm>
            <a:off x="2851328" y="5151363"/>
            <a:ext cx="9258857" cy="156966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accent6">
                <a:lumMod val="20000"/>
                <a:lumOff val="80000"/>
              </a:schemeClr>
            </a:bgClr>
          </a:pattFill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/>
              <a:t>Застосування комп'ютера на уроках дозволяє усунути одну з найважливіших причин негативного ставлення до навчання - неуспіх. Працюючи на комп'ютері, учень одержує можливість довести рішення задачі до кінця, спираючись на необхідну допомогу.</a:t>
            </a:r>
            <a:endParaRPr lang="uk-UA" sz="24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DD574032-8B5E-475F-8403-618A4C3F963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7625" y="1708848"/>
            <a:ext cx="5251752" cy="346125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3294A046-D8A5-4BC8-B677-BF7A89C089D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571" y="2946700"/>
            <a:ext cx="2097206" cy="209720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110E802A-20AC-46F4-8E6E-E1517553618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9270" y="2131346"/>
            <a:ext cx="2097206" cy="209720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142281D3-CB8A-4C4B-82FB-1CC2381194D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14214" y="4911363"/>
            <a:ext cx="2661289" cy="266128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DA619748-1BC4-4C72-87F3-28F49318E62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650326" y="1939194"/>
            <a:ext cx="1371719" cy="136562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52588A3D-D85C-4DCA-B4B9-F7B571F34FC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0816" y="5968575"/>
            <a:ext cx="1371719" cy="136562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2C7FE955-3F0A-4744-A7FA-80E0D93E9AB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85524" y="-809710"/>
            <a:ext cx="2097206" cy="209720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FABF72BB-7D92-4D5D-B8FB-4D47A0608F9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9609" y="3333444"/>
            <a:ext cx="1371719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088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2953" y="318254"/>
            <a:ext cx="7425046" cy="584775"/>
          </a:xfrm>
          <a:prstGeom prst="rect">
            <a:avLst/>
          </a:prstGeom>
          <a:solidFill>
            <a:srgbClr val="CDF1B6"/>
          </a:solidFill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</a:rPr>
              <a:t>Інформаційні технології на моїх уроках: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07136" y="1378958"/>
            <a:ext cx="10789920" cy="3785652"/>
          </a:xfrm>
          <a:prstGeom prst="rect">
            <a:avLst/>
          </a:prstGeom>
          <a:solidFill>
            <a:schemeClr val="accent6">
              <a:lumMod val="20000"/>
              <a:lumOff val="80000"/>
              <a:alpha val="86000"/>
            </a:schemeClr>
          </a:solidFill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/>
              <a:t>  </a:t>
            </a:r>
            <a:r>
              <a:rPr lang="ru-RU" sz="2400" dirty="0" err="1" smtClean="0"/>
              <a:t>Застосування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мультимедіа-технологій</a:t>
            </a:r>
            <a:r>
              <a:rPr lang="ru-RU" sz="2400" dirty="0" smtClean="0"/>
              <a:t> на </a:t>
            </a:r>
            <a:r>
              <a:rPr lang="ru-RU" sz="2400" dirty="0" err="1" smtClean="0"/>
              <a:t>уроці</a:t>
            </a: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uk-UA" sz="2400" dirty="0" smtClean="0"/>
              <a:t>  Створення різних тестових завдань, аналіз та узагальнення результатів</a:t>
            </a: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 </a:t>
            </a:r>
            <a:r>
              <a:rPr lang="ru-RU" sz="2400" dirty="0" err="1" smtClean="0"/>
              <a:t>Використання</a:t>
            </a:r>
            <a:r>
              <a:rPr lang="ru-RU" sz="2400" dirty="0" smtClean="0"/>
              <a:t> пакету </a:t>
            </a:r>
            <a:r>
              <a:rPr lang="ru-RU" sz="2400" dirty="0" err="1" smtClean="0"/>
              <a:t>Microsoft</a:t>
            </a:r>
            <a:r>
              <a:rPr lang="ru-RU" sz="2400" dirty="0" smtClean="0"/>
              <a:t> </a:t>
            </a:r>
            <a:r>
              <a:rPr lang="ru-RU" sz="2400" dirty="0" err="1" smtClean="0"/>
              <a:t>Office</a:t>
            </a:r>
            <a:r>
              <a:rPr lang="ru-RU" sz="2400" dirty="0" smtClean="0"/>
              <a:t>, </a:t>
            </a:r>
            <a:r>
              <a:rPr lang="ru-RU" sz="2400" dirty="0" err="1" smtClean="0"/>
              <a:t>який</a:t>
            </a:r>
            <a:r>
              <a:rPr lang="ru-RU" sz="2400" dirty="0" smtClean="0"/>
              <a:t> </a:t>
            </a:r>
            <a:r>
              <a:rPr lang="ru-RU" sz="2400" dirty="0" err="1" smtClean="0"/>
              <a:t>включає</a:t>
            </a:r>
            <a:r>
              <a:rPr lang="ru-RU" sz="2400" dirty="0" smtClean="0"/>
              <a:t> в себе </a:t>
            </a:r>
            <a:r>
              <a:rPr lang="ru-RU" sz="2400" dirty="0" err="1" smtClean="0"/>
              <a:t>текстовий</a:t>
            </a:r>
            <a:r>
              <a:rPr lang="ru-RU" sz="2400" dirty="0" smtClean="0"/>
              <a:t> </a:t>
            </a:r>
            <a:r>
              <a:rPr lang="ru-RU" sz="2400" dirty="0" err="1" smtClean="0"/>
              <a:t>процесор</a:t>
            </a:r>
            <a:r>
              <a:rPr lang="ru-RU" sz="2400" dirty="0" smtClean="0"/>
              <a:t> Word, систему </a:t>
            </a:r>
            <a:r>
              <a:rPr lang="ru-RU" sz="2400" dirty="0" err="1" smtClean="0"/>
              <a:t>бази</a:t>
            </a:r>
            <a:r>
              <a:rPr lang="ru-RU" sz="2400" dirty="0" smtClean="0"/>
              <a:t> </a:t>
            </a:r>
            <a:r>
              <a:rPr lang="ru-RU" sz="2400" dirty="0" err="1" smtClean="0"/>
              <a:t>даних</a:t>
            </a:r>
            <a:r>
              <a:rPr lang="ru-RU" sz="2400" dirty="0" smtClean="0"/>
              <a:t> </a:t>
            </a:r>
            <a:r>
              <a:rPr lang="ru-RU" sz="2400" dirty="0" err="1" smtClean="0"/>
              <a:t>Access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електронні</a:t>
            </a:r>
            <a:r>
              <a:rPr lang="ru-RU" sz="2400" dirty="0" smtClean="0"/>
              <a:t> </a:t>
            </a:r>
            <a:r>
              <a:rPr lang="ru-RU" sz="2400" dirty="0" err="1" smtClean="0"/>
              <a:t>презентації</a:t>
            </a:r>
            <a:r>
              <a:rPr lang="ru-RU" sz="2400" dirty="0" smtClean="0"/>
              <a:t> </a:t>
            </a:r>
            <a:r>
              <a:rPr lang="ru-RU" sz="2400" dirty="0" err="1" smtClean="0"/>
              <a:t>PowerPoint</a:t>
            </a: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 </a:t>
            </a:r>
            <a:r>
              <a:rPr lang="ru-RU" sz="2400" dirty="0" err="1" smtClean="0"/>
              <a:t>Користування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готовими</a:t>
            </a:r>
            <a:r>
              <a:rPr lang="ru-RU" sz="2400" dirty="0" smtClean="0"/>
              <a:t> </a:t>
            </a:r>
            <a:r>
              <a:rPr lang="ru-RU" sz="2400" dirty="0" err="1" smtClean="0"/>
              <a:t>програмними</a:t>
            </a:r>
            <a:r>
              <a:rPr lang="ru-RU" sz="2400" dirty="0" smtClean="0"/>
              <a:t> продуктами (</a:t>
            </a:r>
            <a:r>
              <a:rPr lang="ru-RU" sz="2400" dirty="0" err="1" smtClean="0"/>
              <a:t>енциклопедій</a:t>
            </a:r>
            <a:r>
              <a:rPr lang="ru-RU" sz="2400" dirty="0" smtClean="0"/>
              <a:t>, </a:t>
            </a:r>
            <a:r>
              <a:rPr lang="ru-RU" sz="2400" dirty="0" err="1" smtClean="0"/>
              <a:t>навчальних</a:t>
            </a:r>
            <a:r>
              <a:rPr lang="ru-RU" sz="2400" dirty="0" smtClean="0"/>
              <a:t> программ, </a:t>
            </a:r>
            <a:r>
              <a:rPr lang="ru-RU" sz="2400" dirty="0" err="1" smtClean="0"/>
              <a:t>сайтів</a:t>
            </a:r>
            <a:r>
              <a:rPr lang="ru-RU" sz="2400" dirty="0" smtClean="0"/>
              <a:t>, </a:t>
            </a:r>
            <a:r>
              <a:rPr lang="ru-RU" sz="2400" dirty="0" err="1" smtClean="0"/>
              <a:t>дописів</a:t>
            </a:r>
            <a:r>
              <a:rPr lang="ru-RU" sz="2400" dirty="0" smtClean="0"/>
              <a:t> </a:t>
            </a:r>
            <a:r>
              <a:rPr lang="ru-RU" sz="2400" dirty="0" err="1" smtClean="0"/>
              <a:t>тощо</a:t>
            </a:r>
            <a:r>
              <a:rPr lang="ru-RU" sz="2400" dirty="0" smtClean="0"/>
              <a:t>)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/>
              <a:t>  Застосування багато корисних сервісів, веб-додатків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/>
              <a:t>  Спілкування з учнями в режимі </a:t>
            </a:r>
            <a:r>
              <a:rPr lang="uk-UA" sz="2400" dirty="0" err="1" smtClean="0"/>
              <a:t>онлайн</a:t>
            </a:r>
            <a:r>
              <a:rPr lang="uk-UA" sz="2400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 </a:t>
            </a:r>
            <a:r>
              <a:rPr lang="ru-RU" sz="2400" dirty="0" err="1" smtClean="0"/>
              <a:t>Читання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електронної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літератури</a:t>
            </a:r>
            <a:r>
              <a:rPr lang="ru-RU" sz="2400" dirty="0" smtClean="0"/>
              <a:t> </a:t>
            </a:r>
            <a:endParaRPr lang="uk-UA" sz="2400" dirty="0" smtClean="0"/>
          </a:p>
          <a:p>
            <a:pPr>
              <a:buFont typeface="Wingdings" pitchFamily="2" charset="2"/>
              <a:buChar char="ü"/>
            </a:pPr>
            <a:r>
              <a:rPr lang="uk-UA" sz="2400" dirty="0" smtClean="0"/>
              <a:t>  Та багато іншого</a:t>
            </a:r>
            <a:endParaRPr lang="ru-RU" b="1" dirty="0"/>
          </a:p>
        </p:txBody>
      </p:sp>
      <p:pic>
        <p:nvPicPr>
          <p:cNvPr id="22530" name="Picture 2" descr="Інформаційні системи та технології - ДВНЗ &quot;ПДТУ&quot;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39924" y="3621025"/>
            <a:ext cx="4402850" cy="3029711"/>
          </a:xfrm>
          <a:prstGeom prst="rect">
            <a:avLst/>
          </a:prstGeom>
          <a:noFill/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40EF8E5-3B51-4CCA-B9FD-EA9AFDB57E9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720" y="873580"/>
            <a:ext cx="11350752" cy="59136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F03F947-7632-4F25-9427-137FED96B9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13777" y="5097656"/>
            <a:ext cx="1365622" cy="13656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F03F947-7632-4F25-9427-137FED96B9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0286" y="5606666"/>
            <a:ext cx="1934145" cy="193414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F03F947-7632-4F25-9427-137FED96B9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57711" y="5938904"/>
            <a:ext cx="1365622" cy="136562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67953" y="5492378"/>
            <a:ext cx="1365622" cy="136562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93361" y="5310699"/>
            <a:ext cx="1365622" cy="136562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17360" y="5717948"/>
            <a:ext cx="1652175" cy="1652175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CF03F947-7632-4F25-9427-137FED96B9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32671" y="5435918"/>
            <a:ext cx="1141665" cy="11416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0560" y="658368"/>
            <a:ext cx="4133088" cy="1627495"/>
          </a:xfrm>
          <a:prstGeom prst="rect">
            <a:avLst/>
          </a:prstGeom>
          <a:solidFill>
            <a:srgbClr val="CDF1B6"/>
          </a:solidFill>
        </p:spPr>
        <p:txBody>
          <a:bodyPr wrap="square">
            <a:spAutoFit/>
          </a:bodyPr>
          <a:lstStyle/>
          <a:p>
            <a:r>
              <a:rPr lang="ru-RU" sz="2400" dirty="0" smtClean="0"/>
              <a:t>Текстовий редактор Word дозволяє підготувати роздатковий та дидактичний матеріал до уроку</a:t>
            </a:r>
            <a:endParaRPr lang="ru-RU" sz="2400" dirty="0"/>
          </a:p>
        </p:txBody>
      </p:sp>
      <p:pic>
        <p:nvPicPr>
          <p:cNvPr id="21506" name="Picture 2" descr="Microsoft Word se naučil úkolovat. Automaticky během psaní udělá seznam  nedodělků – Živě.cz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6981" y="2653284"/>
            <a:ext cx="4056888" cy="2028444"/>
          </a:xfrm>
          <a:prstGeom prst="rect">
            <a:avLst/>
          </a:prstGeom>
          <a:noFill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86528" y="657149"/>
            <a:ext cx="6950964" cy="5560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F03F947-7632-4F25-9427-137FED96B9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682811" y="1755589"/>
            <a:ext cx="1365622" cy="13656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F03F947-7632-4F25-9427-137FED96B9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0833" y="4728841"/>
            <a:ext cx="1726882" cy="172688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F03F947-7632-4F25-9427-137FED96B9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31759" y="5339900"/>
            <a:ext cx="1123377" cy="112337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C997858-EB4B-4047-9FC4-5B1D4D3AAC1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28275" y="0"/>
            <a:ext cx="12837902" cy="5913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C997858-EB4B-4047-9FC4-5B1D4D3AAC1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55123" y="6266637"/>
            <a:ext cx="12837902" cy="59136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8545" y="5237547"/>
            <a:ext cx="1365622" cy="136562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41617" y="4810827"/>
            <a:ext cx="1365622" cy="1365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85F82B4-C858-4F47-AAFA-29905DE8D7B4}"/>
              </a:ext>
            </a:extLst>
          </p:cNvPr>
          <p:cNvSpPr/>
          <p:nvPr/>
        </p:nvSpPr>
        <p:spPr>
          <a:xfrm>
            <a:off x="146304" y="1803910"/>
            <a:ext cx="7985760" cy="1154162"/>
          </a:xfrm>
          <a:prstGeom prst="rect">
            <a:avLst/>
          </a:prstGeom>
          <a:pattFill prst="pct5">
            <a:fgClr>
              <a:srgbClr val="CDF1B6"/>
            </a:fgClr>
            <a:bgClr>
              <a:srgbClr val="CDF1B6"/>
            </a:bgClr>
          </a:pattFill>
        </p:spPr>
        <p:txBody>
          <a:bodyPr wrap="square">
            <a:spAutoFit/>
          </a:bodyPr>
          <a:lstStyle/>
          <a:p>
            <a:r>
              <a:rPr lang="ru-RU" sz="2300" b="1" dirty="0" err="1" smtClean="0"/>
              <a:t>Електронні</a:t>
            </a:r>
            <a:r>
              <a:rPr lang="ru-RU" sz="2300" b="1" dirty="0" smtClean="0"/>
              <a:t> </a:t>
            </a:r>
            <a:r>
              <a:rPr lang="ru-RU" sz="2300" b="1" dirty="0" err="1" smtClean="0"/>
              <a:t>презентації</a:t>
            </a:r>
            <a:r>
              <a:rPr lang="ru-RU" sz="2300" dirty="0" smtClean="0"/>
              <a:t> </a:t>
            </a:r>
            <a:r>
              <a:rPr lang="ru-RU" sz="2300" dirty="0" err="1" smtClean="0"/>
              <a:t>дають</a:t>
            </a:r>
            <a:r>
              <a:rPr lang="ru-RU" sz="2300" dirty="0" smtClean="0"/>
              <a:t> </a:t>
            </a:r>
            <a:r>
              <a:rPr lang="ru-RU" sz="2300" dirty="0" err="1" smtClean="0"/>
              <a:t>можливість</a:t>
            </a:r>
            <a:r>
              <a:rPr lang="ru-RU" sz="2300" dirty="0" smtClean="0"/>
              <a:t> підготувати </a:t>
            </a:r>
            <a:r>
              <a:rPr lang="ru-RU" sz="2300" dirty="0" err="1" smtClean="0"/>
              <a:t>наочність</a:t>
            </a:r>
            <a:r>
              <a:rPr lang="ru-RU" sz="2300" dirty="0" smtClean="0"/>
              <a:t> до уроку. Уроки, </a:t>
            </a:r>
            <a:r>
              <a:rPr lang="ru-RU" sz="2300" dirty="0" err="1" smtClean="0"/>
              <a:t>складені</a:t>
            </a:r>
            <a:r>
              <a:rPr lang="ru-RU" sz="2300" dirty="0" smtClean="0"/>
              <a:t> за </a:t>
            </a:r>
            <a:r>
              <a:rPr lang="ru-RU" sz="2300" dirty="0" err="1" smtClean="0"/>
              <a:t>допомогою</a:t>
            </a:r>
            <a:r>
              <a:rPr lang="ru-RU" sz="2300" dirty="0" smtClean="0"/>
              <a:t> </a:t>
            </a:r>
            <a:r>
              <a:rPr lang="ru-RU" sz="2300" dirty="0" err="1" smtClean="0"/>
              <a:t>PowerPoint</a:t>
            </a:r>
            <a:r>
              <a:rPr lang="ru-RU" sz="2300" dirty="0" smtClean="0"/>
              <a:t> </a:t>
            </a:r>
            <a:r>
              <a:rPr lang="ru-RU" sz="2300" dirty="0" err="1" smtClean="0"/>
              <a:t>видовищні</a:t>
            </a:r>
            <a:r>
              <a:rPr lang="ru-RU" sz="2300" dirty="0" smtClean="0"/>
              <a:t> </a:t>
            </a:r>
            <a:r>
              <a:rPr lang="ru-RU" sz="2300" dirty="0" err="1" smtClean="0"/>
              <a:t>і</a:t>
            </a:r>
            <a:r>
              <a:rPr lang="ru-RU" sz="2300" dirty="0" smtClean="0"/>
              <a:t> </a:t>
            </a:r>
            <a:r>
              <a:rPr lang="ru-RU" sz="2300" dirty="0" err="1" smtClean="0"/>
              <a:t>ефективні</a:t>
            </a:r>
            <a:r>
              <a:rPr lang="ru-RU" sz="2300" dirty="0" smtClean="0"/>
              <a:t> в </a:t>
            </a:r>
            <a:r>
              <a:rPr lang="ru-RU" sz="2300" dirty="0" err="1" smtClean="0"/>
              <a:t>роботі</a:t>
            </a:r>
            <a:r>
              <a:rPr lang="ru-RU" sz="2300" dirty="0" smtClean="0"/>
              <a:t> над </a:t>
            </a:r>
            <a:r>
              <a:rPr lang="ru-RU" sz="2300" dirty="0" err="1" smtClean="0"/>
              <a:t>інформацією</a:t>
            </a:r>
            <a:r>
              <a:rPr lang="uk-UA" sz="2300" dirty="0" smtClean="0"/>
              <a:t>.</a:t>
            </a:r>
            <a:endParaRPr lang="uk-UA" sz="23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A28666A-F24B-405D-AD23-5ADE772464E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15710" y="148221"/>
            <a:ext cx="4261517" cy="303297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03D36E2-F7D3-4BF2-9EC5-0A5A9A1EAF5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74401" y="3765377"/>
            <a:ext cx="4261517" cy="26129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B82B165B-9373-4C97-80CD-A81DEA6CE69D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06309" y="3765378"/>
            <a:ext cx="3680321" cy="26129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F7FFF197-A426-4AB3-B049-DE7D6F658E47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5370" y="3777442"/>
            <a:ext cx="3680320" cy="2600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3C997858-EB4B-4047-9FC4-5B1D4D3AAC12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40467" y="3133318"/>
            <a:ext cx="12837902" cy="59136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D9F404E0-91D1-4CEB-A584-E0C40CBC0CB9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40467" y="6371123"/>
            <a:ext cx="12935178" cy="59136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634B4003-739F-409E-A0D2-77145D41DC06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15596" y="376377"/>
            <a:ext cx="1371719" cy="13656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971D42F-4EDB-4389-8833-B81F7DDEF9B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580490" y="-450469"/>
            <a:ext cx="1371719" cy="136562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3092CA48-85A7-4CC6-907C-663A7B20DB7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43991" y="22645"/>
            <a:ext cx="1371719" cy="136562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55F8B873-45D7-43E6-BF36-325DAF488619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-574771"/>
            <a:ext cx="2097206" cy="209720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D5B92646-3EDD-4F78-8040-59509414C64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210672" y="-626023"/>
            <a:ext cx="1569660" cy="156966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DF9A8C94-A8E7-44B5-A120-64F3E1465CEF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23377" y="-376524"/>
            <a:ext cx="1471313" cy="147131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0935778C-DA34-47C9-AC57-CE68EE071474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7675" y="289487"/>
            <a:ext cx="1106281" cy="1101364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63A17F27-8204-432C-AA0B-B4384C4ECE16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68079" y="-218072"/>
            <a:ext cx="1371719" cy="136562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FBF4A3FA-950E-42DC-8717-00B08E2223B4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46364" y="581528"/>
            <a:ext cx="945108" cy="940907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4603D31C-38D0-48CB-88F4-971BDA1B8A74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457085" y="-534590"/>
            <a:ext cx="1371719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149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s3-eu-central-1.amazonaws.com/news.pr-cy.ru/535312/7045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3111" y="3345242"/>
            <a:ext cx="6586601" cy="3293301"/>
          </a:xfrm>
          <a:prstGeom prst="rect">
            <a:avLst/>
          </a:prstGeom>
          <a:noFill/>
        </p:spPr>
      </p:pic>
      <p:sp>
        <p:nvSpPr>
          <p:cNvPr id="23556" name="AutoShape 4" descr="35 фірмових застосунків від Google, які зроблять ваше життя цікавіши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8" name="AutoShape 6" descr="https://blog.allo.ua/wp-content/uploads/35-firmennyh-prilozhenii-ot-Google-kotorye-uprostyat-vashu-zhizn-glavnoe-fot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60" name="AutoShape 8" descr="https://blog.allo.ua/wp-content/uploads/35-firmennyh-prilozhenii-ot-Google-kotorye-uprostyat-vashu-zhizn-glavnoe-fot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3" cstate="print"/>
          <a:srcRect l="74052" t="10113" b="40871"/>
          <a:stretch>
            <a:fillRect/>
          </a:stretch>
        </p:blipFill>
        <p:spPr bwMode="auto">
          <a:xfrm>
            <a:off x="9241536" y="207263"/>
            <a:ext cx="2804160" cy="423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4" cstate="print"/>
          <a:srcRect l="74100" t="10469" b="41156"/>
          <a:stretch>
            <a:fillRect/>
          </a:stretch>
        </p:blipFill>
        <p:spPr bwMode="auto">
          <a:xfrm>
            <a:off x="6280108" y="207264"/>
            <a:ext cx="2839507" cy="424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82880" y="562094"/>
            <a:ext cx="5876034" cy="2308324"/>
          </a:xfrm>
          <a:prstGeom prst="rect">
            <a:avLst/>
          </a:prstGeom>
          <a:solidFill>
            <a:srgbClr val="CDF1B6"/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uk-UA" sz="2400" dirty="0" smtClean="0"/>
              <a:t>Сьогодні всі ми є користувачами інтернету і використовуємо хмарне середовище, користуємося цілим рядом корисних сервісів, веб-додатків. Серед них є такі, без яких сьогодні неможлива робота викладача та освіти в цілому.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27402" y="5614298"/>
            <a:ext cx="1560694" cy="156069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6E7671DF-140B-42A8-865A-CBF4EA32B8B2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832813" y="4405191"/>
            <a:ext cx="3359187" cy="321896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69796" y="5090042"/>
            <a:ext cx="1365622" cy="136562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45516" y="5757731"/>
            <a:ext cx="1100269" cy="11002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F8A8E50A-46D8-4186-A746-DF086B255A0F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6303264" cy="56697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44348" y="2484179"/>
            <a:ext cx="1100269" cy="110026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07162" y="2889504"/>
            <a:ext cx="999744" cy="999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20+ CSS Play/Pause Buttons - Free Code + Demos">
            <a:hlinkClick r:id="rId2"/>
            <a:extLst>
              <a:ext uri="{FF2B5EF4-FFF2-40B4-BE49-F238E27FC236}">
                <a16:creationId xmlns:a16="http://schemas.microsoft.com/office/drawing/2014/main" xmlns="" id="{F8E8E3F0-336A-4D1C-8FAA-E34E9757AF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9405" y="1736164"/>
            <a:ext cx="5312727" cy="282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63D92C97-29A7-4482-908D-F43CE89618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34130" y="2599326"/>
            <a:ext cx="4233439" cy="3385924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71BCAAB-BC57-491C-AA20-4CD54717E4D4}"/>
              </a:ext>
            </a:extLst>
          </p:cNvPr>
          <p:cNvSpPr/>
          <p:nvPr/>
        </p:nvSpPr>
        <p:spPr>
          <a:xfrm>
            <a:off x="2012556" y="872750"/>
            <a:ext cx="5105885" cy="830997"/>
          </a:xfrm>
          <a:prstGeom prst="rect">
            <a:avLst/>
          </a:prstGeom>
          <a:pattFill prst="pct5">
            <a:fgClr>
              <a:srgbClr val="CDF1B6"/>
            </a:fgClr>
            <a:bgClr>
              <a:srgbClr val="CDF1B6"/>
            </a:bgClr>
          </a:pattFill>
        </p:spPr>
        <p:txBody>
          <a:bodyPr wrap="none">
            <a:spAutoFit/>
          </a:bodyPr>
          <a:lstStyle/>
          <a:p>
            <a:pPr algn="ctr"/>
            <a:r>
              <a:rPr lang="ru-RU" sz="2400" dirty="0"/>
              <a:t>Електронний посібник </a:t>
            </a:r>
            <a:endParaRPr lang="en-US" sz="2400" dirty="0"/>
          </a:p>
          <a:p>
            <a:pPr algn="ctr"/>
            <a:r>
              <a:rPr lang="ru-RU" sz="2400" dirty="0"/>
              <a:t>“Малярні та опоряджувальні роботи”</a:t>
            </a:r>
            <a:endParaRPr lang="uk-UA" sz="2400" dirty="0"/>
          </a:p>
        </p:txBody>
      </p:sp>
      <p:pic>
        <p:nvPicPr>
          <p:cNvPr id="1030" name="Picture 6">
            <a:hlinkClick r:id="rId2"/>
            <a:extLst>
              <a:ext uri="{FF2B5EF4-FFF2-40B4-BE49-F238E27FC236}">
                <a16:creationId xmlns:a16="http://schemas.microsoft.com/office/drawing/2014/main" xmlns="" id="{7006879B-3569-4331-9252-D14F1877C9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75" t="15710" r="28913" b="3763"/>
          <a:stretch/>
        </p:blipFill>
        <p:spPr bwMode="auto">
          <a:xfrm>
            <a:off x="8237118" y="148104"/>
            <a:ext cx="3730027" cy="552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8A8E50A-46D8-4186-A746-DF086B255A0F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7828" y="358449"/>
            <a:ext cx="5895343" cy="56697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9669BEF-FE63-41A7-99F3-72F08578FB9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7828" y="1711310"/>
            <a:ext cx="5895343" cy="56697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E7671DF-140B-42A8-865A-CBF4EA32B8B2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89405" y="4514919"/>
            <a:ext cx="3359187" cy="32189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33E850D-EDF1-4761-A18A-A8D736C5234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05068" y="5542117"/>
            <a:ext cx="1365622" cy="13656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9B22391-A1FE-4715-9232-BFF67415ADBE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682811" y="2404235"/>
            <a:ext cx="1365622" cy="136562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9F62E753-BFAD-4185-ACC7-032E38CC6A7B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74326" y="369345"/>
            <a:ext cx="1365622" cy="136562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B9D6D37-ADA8-48F1-9395-803464504768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682811" y="-99759"/>
            <a:ext cx="1365622" cy="136562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70EB670-4FC8-4FFB-A09D-7E77DC9A00CF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6251" y="5956796"/>
            <a:ext cx="1365622" cy="136562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105068" y="1837767"/>
            <a:ext cx="1365622" cy="13656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3B0A5C62-CB1D-4B21-83EE-5BA24BC3A0D4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354936" y="6126387"/>
            <a:ext cx="1026439" cy="102643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D0B4B0E7-0D97-4D32-9CB0-0368F2EB3E3A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693391" y="5592137"/>
            <a:ext cx="1365622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97" name="Picture 21" descr="20+ CSS Play/Pause Buttons - Free Code + Demos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3168" y="3975632"/>
            <a:ext cx="4019296" cy="2136902"/>
          </a:xfrm>
          <a:prstGeom prst="rect">
            <a:avLst/>
          </a:prstGeom>
          <a:noFill/>
        </p:spPr>
      </p:pic>
      <p:pic>
        <p:nvPicPr>
          <p:cNvPr id="24588" name="Picture 12" descr="20+ CSS Play/Pause Buttons - Free Code + Demos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31936" y="2059875"/>
            <a:ext cx="4096512" cy="2177955"/>
          </a:xfrm>
          <a:prstGeom prst="rect">
            <a:avLst/>
          </a:prstGeom>
          <a:noFill/>
        </p:spPr>
      </p:pic>
      <p:pic>
        <p:nvPicPr>
          <p:cNvPr id="24584" name="Picture 8" descr="20+ CSS Play/Pause Buttons - Free Code + Demos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97777" y="2036064"/>
            <a:ext cx="4381071" cy="2329244"/>
          </a:xfrm>
          <a:prstGeom prst="rect">
            <a:avLst/>
          </a:prstGeom>
          <a:noFill/>
        </p:spPr>
      </p:pic>
      <p:sp>
        <p:nvSpPr>
          <p:cNvPr id="24578" name="AutoShape 2" descr="Vidaron UA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Vidaron UA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82" name="Picture 6" descr="Vidaron UA - YouTub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27648" y="455803"/>
            <a:ext cx="2121408" cy="2121408"/>
          </a:xfrm>
          <a:prstGeom prst="rect">
            <a:avLst/>
          </a:prstGeom>
          <a:noFill/>
        </p:spPr>
      </p:pic>
      <p:pic>
        <p:nvPicPr>
          <p:cNvPr id="24586" name="Picture 10" descr="20+ CSS Play/Pause Buttons - Free Code + Demos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927" y="1169860"/>
            <a:ext cx="4082957" cy="2170748"/>
          </a:xfrm>
          <a:prstGeom prst="rect">
            <a:avLst/>
          </a:prstGeom>
          <a:noFill/>
        </p:spPr>
      </p:pic>
      <p:pic>
        <p:nvPicPr>
          <p:cNvPr id="24590" name="Picture 14" descr="https://lh3.googleusercontent.com/nq3LtprXPW7SGwS5IJYpCm5QzTLzlW3hehEn4ah5JbUQmZebUpDVFnfmmtA09UAqRhlSEhYPEZzTKn_a-7nUFClI5ZpJxcSrktqu-sfMVxoAFZ9zJoMN9--Wllqk1iIGD6dhbmlnVC2TWgz4lH-asQy2OTCNkuUKaZHwRpz_adopTxKiUi3DnNXh-8utSCtgl1DqTNRX-A=s204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543415" y="451421"/>
            <a:ext cx="2133600" cy="2133601"/>
          </a:xfrm>
          <a:prstGeom prst="rect">
            <a:avLst/>
          </a:prstGeom>
          <a:noFill/>
        </p:spPr>
      </p:pic>
      <p:pic>
        <p:nvPicPr>
          <p:cNvPr id="24591" name="Picture 15" descr="C:\Users\user\Downloads\chrome-capture-2023-0-7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51157" y="421576"/>
            <a:ext cx="3802083" cy="1242632"/>
          </a:xfrm>
          <a:prstGeom prst="rect">
            <a:avLst/>
          </a:prstGeom>
          <a:noFill/>
        </p:spPr>
      </p:pic>
      <p:sp>
        <p:nvSpPr>
          <p:cNvPr id="24593" name="AutoShape 17" descr="Welcome to the World of Knau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95" name="Picture 19" descr="Welcome to the World of Knauf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25400" y="2737482"/>
            <a:ext cx="3161256" cy="2072262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572000" y="4023360"/>
            <a:ext cx="7339584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457200"/>
            <a:r>
              <a:rPr lang="ru-RU" sz="2400" dirty="0" err="1" smtClean="0"/>
              <a:t>Знайомство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асортиментом</a:t>
            </a:r>
            <a:r>
              <a:rPr lang="ru-RU" sz="2400" dirty="0" smtClean="0"/>
              <a:t> та </a:t>
            </a:r>
            <a:r>
              <a:rPr lang="ru-RU" sz="2400" dirty="0" err="1" smtClean="0"/>
              <a:t>вивчення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сучасних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найпоширеніших</a:t>
            </a:r>
            <a:r>
              <a:rPr lang="ru-RU" sz="2400" dirty="0" smtClean="0"/>
              <a:t>  </a:t>
            </a:r>
            <a:r>
              <a:rPr lang="ru-RU" sz="2400" dirty="0" err="1" smtClean="0"/>
              <a:t>оздоблювальних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матеріалів</a:t>
            </a:r>
            <a:r>
              <a:rPr lang="ru-RU" sz="2400" dirty="0" smtClean="0"/>
              <a:t>, а </a:t>
            </a:r>
            <a:r>
              <a:rPr lang="ru-RU" sz="2400" dirty="0" err="1" smtClean="0"/>
              <a:t>також</a:t>
            </a:r>
            <a:r>
              <a:rPr lang="ru-RU" sz="2400" dirty="0" smtClean="0"/>
              <a:t> </a:t>
            </a:r>
            <a:r>
              <a:rPr lang="ru-RU" sz="2400" dirty="0" err="1" smtClean="0"/>
              <a:t>інших</a:t>
            </a:r>
            <a:r>
              <a:rPr lang="ru-RU" sz="2400" dirty="0" smtClean="0"/>
              <a:t> </a:t>
            </a:r>
            <a:r>
              <a:rPr lang="ru-RU" sz="2400" dirty="0" err="1" smtClean="0"/>
              <a:t>будівельних</a:t>
            </a:r>
            <a:r>
              <a:rPr lang="ru-RU" sz="2400" dirty="0" smtClean="0"/>
              <a:t> </a:t>
            </a:r>
            <a:r>
              <a:rPr lang="ru-RU" sz="2400" dirty="0" err="1" smtClean="0"/>
              <a:t>товарів</a:t>
            </a:r>
            <a:r>
              <a:rPr lang="ru-RU" sz="2400" dirty="0" smtClean="0"/>
              <a:t>, </a:t>
            </a:r>
            <a:r>
              <a:rPr lang="ru-RU" sz="2400" dirty="0" err="1" smtClean="0"/>
              <a:t>виробів</a:t>
            </a:r>
            <a:r>
              <a:rPr lang="ru-RU" sz="2400" dirty="0" smtClean="0"/>
              <a:t> </a:t>
            </a:r>
            <a:r>
              <a:rPr lang="ru-RU" sz="2400" dirty="0" err="1" smtClean="0"/>
              <a:t>під</a:t>
            </a:r>
            <a:r>
              <a:rPr lang="ru-RU" sz="2400" dirty="0" smtClean="0"/>
              <a:t> </a:t>
            </a:r>
            <a:r>
              <a:rPr lang="ru-RU" sz="2400" dirty="0" err="1" smtClean="0"/>
              <a:t>наступними</a:t>
            </a:r>
            <a:r>
              <a:rPr lang="ru-RU" sz="2400" dirty="0" smtClean="0"/>
              <a:t> брендами: </a:t>
            </a:r>
            <a:r>
              <a:rPr lang="en-US" sz="2400" dirty="0" err="1" smtClean="0"/>
              <a:t>Śnieżka</a:t>
            </a:r>
            <a:r>
              <a:rPr lang="en-US" sz="2400" dirty="0" smtClean="0"/>
              <a:t>, VIDARON, MAGNAT Style, FOVEO TECH, BESTON</a:t>
            </a:r>
            <a:r>
              <a:rPr lang="uk-UA" sz="2400" dirty="0" smtClean="0"/>
              <a:t> тощо</a:t>
            </a:r>
            <a:endParaRPr lang="ru-RU" sz="240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646294" y="-182998"/>
            <a:ext cx="1950838" cy="195083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127642" y="6077653"/>
            <a:ext cx="1560694" cy="156069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A7E20FC8-920B-440D-B432-3F53577E77C3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4870586"/>
            <a:ext cx="1560694" cy="156069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3255264"/>
            <a:ext cx="1194815" cy="119481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862407"/>
            <a:ext cx="1365622" cy="136562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44740" y="5492378"/>
            <a:ext cx="1365622" cy="1365622"/>
          </a:xfrm>
          <a:prstGeom prst="rect">
            <a:avLst/>
          </a:prstGeom>
        </p:spPr>
      </p:pic>
      <p:sp>
        <p:nvSpPr>
          <p:cNvPr id="20" name="Прямокутник 9"/>
          <p:cNvSpPr/>
          <p:nvPr/>
        </p:nvSpPr>
        <p:spPr>
          <a:xfrm>
            <a:off x="-757975" y="2381926"/>
            <a:ext cx="1515950" cy="151824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07475E64-2491-4FE2-B6AC-E299D17B49F6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935700" y="6142782"/>
            <a:ext cx="8437007" cy="5669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20+ CSS Play/Pause Buttons - Free Code + Demos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1520" y="3784098"/>
            <a:ext cx="4775200" cy="2538787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ECFE92C-9403-4AC4-BE41-449F6787A69D}"/>
              </a:ext>
            </a:extLst>
          </p:cNvPr>
          <p:cNvSpPr txBox="1"/>
          <p:nvPr/>
        </p:nvSpPr>
        <p:spPr>
          <a:xfrm>
            <a:off x="1597152" y="1260467"/>
            <a:ext cx="2011680" cy="461665"/>
          </a:xfrm>
          <a:prstGeom prst="rect">
            <a:avLst/>
          </a:prstGeom>
          <a:solidFill>
            <a:srgbClr val="CDF1B6"/>
          </a:solidFill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Уроки </a:t>
            </a:r>
            <a:r>
              <a:rPr lang="uk-UA" sz="2400" dirty="0"/>
              <a:t>онлайн</a:t>
            </a:r>
          </a:p>
        </p:txBody>
      </p:sp>
      <p:cxnSp>
        <p:nvCxnSpPr>
          <p:cNvPr id="6" name="Пряма сполучна лінія 22"/>
          <p:cNvCxnSpPr/>
          <p:nvPr/>
        </p:nvCxnSpPr>
        <p:spPr>
          <a:xfrm>
            <a:off x="243840" y="341378"/>
            <a:ext cx="11655552" cy="12190"/>
          </a:xfrm>
          <a:prstGeom prst="line">
            <a:avLst/>
          </a:prstGeom>
          <a:ln w="101600" cmpd="thickThin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 сполучна лінія 22"/>
          <p:cNvCxnSpPr/>
          <p:nvPr/>
        </p:nvCxnSpPr>
        <p:spPr>
          <a:xfrm>
            <a:off x="219456" y="6620256"/>
            <a:ext cx="11704320" cy="2"/>
          </a:xfrm>
          <a:prstGeom prst="line">
            <a:avLst/>
          </a:prstGeom>
          <a:ln w="101600" cmpd="thickThin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11175" y="755904"/>
            <a:ext cx="2081725" cy="208172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C9B22391-A1FE-4715-9232-BFF67415ADB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3840" y="1855654"/>
            <a:ext cx="1682495" cy="1682495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C9B22391-A1FE-4715-9232-BFF67415ADB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8453" y="3330827"/>
            <a:ext cx="1365622" cy="1365622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316" y="2611959"/>
            <a:ext cx="1365622" cy="1365622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75B3E5A3-3E9E-4EBC-84E0-7231C50574C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01140" y="4352543"/>
            <a:ext cx="1541789" cy="1541789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C9B22391-A1FE-4715-9232-BFF67415ADB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8976" y="4812214"/>
            <a:ext cx="1682495" cy="168249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0308" y="3047999"/>
            <a:ext cx="1008829" cy="100882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 l="11300" t="23750" r="11300" b="13250"/>
          <a:stretch>
            <a:fillRect/>
          </a:stretch>
        </p:blipFill>
        <p:spPr bwMode="auto">
          <a:xfrm>
            <a:off x="3921470" y="877824"/>
            <a:ext cx="8051074" cy="5242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4402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73568" y="411403"/>
            <a:ext cx="3779520" cy="1200329"/>
          </a:xfrm>
          <a:prstGeom prst="rect">
            <a:avLst/>
          </a:prstGeom>
          <a:solidFill>
            <a:srgbClr val="CDF1B6"/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uk-UA" sz="2400" dirty="0" smtClean="0"/>
              <a:t>Застосування на уроці комп'ютерних тестів і діагностичних комплексів 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 t="9683" b="43017"/>
          <a:stretch>
            <a:fillRect/>
          </a:stretch>
        </p:blipFill>
        <p:spPr bwMode="auto">
          <a:xfrm>
            <a:off x="218122" y="292608"/>
            <a:ext cx="7365302" cy="2956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/>
          <p:nvPr/>
        </p:nvPicPr>
        <p:blipFill>
          <a:blip r:embed="rId3" cstate="print"/>
          <a:srcRect t="10246" b="7225"/>
          <a:stretch>
            <a:fillRect/>
          </a:stretch>
        </p:blipFill>
        <p:spPr bwMode="auto">
          <a:xfrm>
            <a:off x="4937760" y="3084577"/>
            <a:ext cx="4450080" cy="3084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/>
          <a:srcRect l="1062" t="17035" r="-177" b="11504"/>
          <a:stretch>
            <a:fillRect/>
          </a:stretch>
        </p:blipFill>
        <p:spPr bwMode="auto">
          <a:xfrm>
            <a:off x="207264" y="3621024"/>
            <a:ext cx="5347872" cy="3084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5" cstate="print"/>
          <a:srcRect l="17288" t="17505" r="39940" b="9497"/>
          <a:stretch>
            <a:fillRect/>
          </a:stretch>
        </p:blipFill>
        <p:spPr bwMode="auto">
          <a:xfrm>
            <a:off x="8823967" y="3450336"/>
            <a:ext cx="2197602" cy="3261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183171" y="5292881"/>
            <a:ext cx="1008829" cy="100882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76676" y="1725167"/>
            <a:ext cx="1008829" cy="100882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916500" y="2499359"/>
            <a:ext cx="1275500" cy="1275500"/>
          </a:xfrm>
          <a:prstGeom prst="rect">
            <a:avLst/>
          </a:prstGeom>
        </p:spPr>
      </p:pic>
      <p:sp>
        <p:nvSpPr>
          <p:cNvPr id="11" name="Прямокутник 17"/>
          <p:cNvSpPr/>
          <p:nvPr/>
        </p:nvSpPr>
        <p:spPr>
          <a:xfrm>
            <a:off x="11602989" y="2274352"/>
            <a:ext cx="787878" cy="78787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кутник 17"/>
          <p:cNvSpPr/>
          <p:nvPr/>
        </p:nvSpPr>
        <p:spPr>
          <a:xfrm>
            <a:off x="9893571" y="2243872"/>
            <a:ext cx="787878" cy="78787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C47E6CC5-6EBF-4FC4-82D7-2F82ABE9A1E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582474" y="5699578"/>
            <a:ext cx="1828982" cy="182898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408723" y="4872257"/>
            <a:ext cx="1008829" cy="100882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90163" y="6353585"/>
            <a:ext cx="1008829" cy="100882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50081" y="6219473"/>
            <a:ext cx="876271" cy="876271"/>
          </a:xfrm>
          <a:prstGeom prst="rect">
            <a:avLst/>
          </a:prstGeom>
        </p:spPr>
      </p:pic>
      <p:sp>
        <p:nvSpPr>
          <p:cNvPr id="17" name="Прямокутник 17"/>
          <p:cNvSpPr/>
          <p:nvPr/>
        </p:nvSpPr>
        <p:spPr>
          <a:xfrm>
            <a:off x="7256541" y="6317757"/>
            <a:ext cx="787878" cy="78787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18" name="Пряма сполучна лінія 22"/>
          <p:cNvCxnSpPr/>
          <p:nvPr/>
        </p:nvCxnSpPr>
        <p:spPr>
          <a:xfrm>
            <a:off x="256032" y="158498"/>
            <a:ext cx="11655552" cy="12190"/>
          </a:xfrm>
          <a:prstGeom prst="line">
            <a:avLst/>
          </a:prstGeom>
          <a:ln w="101600" cmpd="thickThin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088" y="2060448"/>
            <a:ext cx="6278880" cy="40599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 l="24621" t="8932" r="28002" b="7544"/>
          <a:stretch>
            <a:fillRect/>
          </a:stretch>
        </p:blipFill>
        <p:spPr bwMode="auto">
          <a:xfrm>
            <a:off x="8741664" y="2145792"/>
            <a:ext cx="2003102" cy="29529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9" name="Picture 5" descr="TUTORIAL DE GOOGLE CLASSROOM - YouTub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17280" y="950976"/>
            <a:ext cx="2080768" cy="1170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31" name="Picture 7" descr="https://lh4.googleusercontent.com/PNM8GMfOTYksSbdHJ_pLZOcZVPUjqx8mM0atZTj-UEBB0PJsMr-fbmdkCODQ1eluXuk-3JXGZlljxen5Dmk2hmc8aAvPAHNPs7cLyb-xOoou6xdQ3y0IZWZHtONPtTgVa_yrTd64Fc_JCnEO01WtJUUlPBSaSODE41hJMBCaZJ-0lLpkETKEHCOZJbCRJmIjpr7gW3CuBQ=s204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767840"/>
            <a:ext cx="8409828" cy="509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33" name="Picture 9" descr="https://lh4.googleusercontent.com/Yfb3mGhMEn56JuV7sPQ6PThMtyKhTGzh8lDaMOedGH7ioCe19ITLjsFQFMoyXSTymcdNXH5wl8Nctpo-ZU5DeTHFyz4KQ0Y7lQY3MZMWvFTmPQDdIsCtJ_AifrA6h808zD385DXRaSe_WsSVn-Zk-29XK1UI8_MgHiqmA2kmnPhCE7RiB1DF-sejvWBqkix7FOmgIp5bUg=s204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19872" y="504875"/>
            <a:ext cx="5246116" cy="67461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463296" y="569899"/>
            <a:ext cx="7620000" cy="830997"/>
          </a:xfrm>
          <a:prstGeom prst="rect">
            <a:avLst/>
          </a:prstGeom>
          <a:solidFill>
            <a:srgbClr val="CDF1B6"/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uk-UA" sz="2400" dirty="0" smtClean="0"/>
              <a:t>Дистанційне навчання, здійснюю на сервісах Google Classroom, він є простим в організації та експлуатації</a:t>
            </a:r>
            <a:endParaRPr lang="ru-RU" sz="2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8A8E50A-46D8-4186-A746-DF086B255A0F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2880" y="0"/>
            <a:ext cx="8327136" cy="566977"/>
          </a:xfrm>
          <a:prstGeom prst="rect">
            <a:avLst/>
          </a:prstGeom>
        </p:spPr>
      </p:pic>
      <p:sp>
        <p:nvSpPr>
          <p:cNvPr id="9" name="Прямокутник 17"/>
          <p:cNvSpPr/>
          <p:nvPr/>
        </p:nvSpPr>
        <p:spPr>
          <a:xfrm>
            <a:off x="8890269" y="6262893"/>
            <a:ext cx="787878" cy="78787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кутник 17"/>
          <p:cNvSpPr/>
          <p:nvPr/>
        </p:nvSpPr>
        <p:spPr>
          <a:xfrm>
            <a:off x="11798061" y="1239789"/>
            <a:ext cx="787878" cy="78787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кутник 17"/>
          <p:cNvSpPr/>
          <p:nvPr/>
        </p:nvSpPr>
        <p:spPr>
          <a:xfrm>
            <a:off x="11218941" y="-288410"/>
            <a:ext cx="973059" cy="991347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06259" y="2238785"/>
            <a:ext cx="1008829" cy="100882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18051" y="5512337"/>
            <a:ext cx="1008829" cy="100882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303538" y="658368"/>
            <a:ext cx="1083534" cy="10835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esmart.kubg.edu.ua/wp-content/uploads/2014/03/word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5263" y="4410329"/>
            <a:ext cx="2289175" cy="22891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7652" name="Picture 4" descr="http://esmart.kubg.edu.ua/wp-content/uploads/2014/03/logo-powerpoin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832" y="658368"/>
            <a:ext cx="2126614" cy="212661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7654" name="Picture 6" descr="http://esmart.kubg.edu.ua/wp-content/uploads/2014/03/MS-Office-2007-Beta-2-Outlook1-e139584605396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5471" y="316990"/>
            <a:ext cx="1999489" cy="199948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7656" name="Picture 8" descr="1361968634_1346586283_excel_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37559" y="231648"/>
            <a:ext cx="2109216" cy="210921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7658" name="Picture 10" descr="microsoft-project-2007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6858" y="3621024"/>
            <a:ext cx="2114422" cy="211442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7660" name="Picture 12" descr="https://fs02.vseosvita.ua/0200ni97-0e89/00b-0x0.jpg?t=c67d342f097b6f2a613ea471342743f0"/>
          <p:cNvPicPr>
            <a:picLocks noChangeAspect="1" noChangeArrowheads="1"/>
          </p:cNvPicPr>
          <p:nvPr/>
        </p:nvPicPr>
        <p:blipFill>
          <a:blip r:embed="rId7" cstate="print"/>
          <a:srcRect l="3099" t="11022" r="4501" b="64089"/>
          <a:stretch>
            <a:fillRect/>
          </a:stretch>
        </p:blipFill>
        <p:spPr bwMode="auto">
          <a:xfrm>
            <a:off x="3023616" y="2560320"/>
            <a:ext cx="8449056" cy="1706880"/>
          </a:xfrm>
          <a:prstGeom prst="rect">
            <a:avLst/>
          </a:prstGeom>
          <a:noFill/>
          <a:ln w="76200" cmpd="thickThin">
            <a:solidFill>
              <a:schemeClr val="accent6">
                <a:lumMod val="75000"/>
              </a:schemeClr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6E7671DF-140B-42A8-865A-CBF4EA32B8B2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832813" y="4429575"/>
            <a:ext cx="3359187" cy="3218967"/>
          </a:xfrm>
          <a:prstGeom prst="rect">
            <a:avLst/>
          </a:prstGeom>
        </p:spPr>
      </p:pic>
      <p:sp>
        <p:nvSpPr>
          <p:cNvPr id="9" name="Прямокутник 17"/>
          <p:cNvSpPr/>
          <p:nvPr/>
        </p:nvSpPr>
        <p:spPr>
          <a:xfrm>
            <a:off x="11210307" y="634528"/>
            <a:ext cx="787878" cy="78787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кутник 17"/>
          <p:cNvSpPr/>
          <p:nvPr/>
        </p:nvSpPr>
        <p:spPr>
          <a:xfrm>
            <a:off x="6431043" y="6222522"/>
            <a:ext cx="787878" cy="78787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кутник 17"/>
          <p:cNvSpPr/>
          <p:nvPr/>
        </p:nvSpPr>
        <p:spPr>
          <a:xfrm>
            <a:off x="7967235" y="5425984"/>
            <a:ext cx="787878" cy="787878"/>
          </a:xfrm>
          <a:prstGeom prst="rect">
            <a:avLst/>
          </a:prstGeom>
          <a:noFill/>
          <a:ln w="117475" cmpd="thinThick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34131" y="5676929"/>
            <a:ext cx="1008829" cy="100882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604051" y="0"/>
            <a:ext cx="1008829" cy="100882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EAC7135-DD5C-4B20-89B8-64A4022B59E7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541281" y="1495073"/>
            <a:ext cx="1008829" cy="10088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1702</TotalTime>
  <Words>401</Words>
  <Application>Microsoft Office PowerPoint</Application>
  <PresentationFormat>Произвольный</PresentationFormat>
  <Paragraphs>29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Пользователь</cp:lastModifiedBy>
  <cp:revision>1060</cp:revision>
  <dcterms:created xsi:type="dcterms:W3CDTF">2022-06-22T10:19:15Z</dcterms:created>
  <dcterms:modified xsi:type="dcterms:W3CDTF">2023-01-08T13:57:35Z</dcterms:modified>
</cp:coreProperties>
</file>